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 /><Relationship Id="rId2" Type="http://schemas.openxmlformats.org/package/2006/relationships/metadata/core-properties" Target="docProps/core.xml" /><Relationship Id="rId1" Type="http://schemas.openxmlformats.org/officeDocument/2006/relationships/officeDocument" Target="ppt/presentation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76"/>
  </p:notesMasterIdLst>
  <p:sldIdLst>
    <p:sldId id="1110" r:id="rId2"/>
    <p:sldId id="1319" r:id="rId3"/>
    <p:sldId id="1814" r:id="rId4"/>
    <p:sldId id="1815" r:id="rId5"/>
    <p:sldId id="1816" r:id="rId6"/>
    <p:sldId id="1817" r:id="rId7"/>
    <p:sldId id="1818" r:id="rId8"/>
    <p:sldId id="1819" r:id="rId9"/>
    <p:sldId id="1820" r:id="rId10"/>
    <p:sldId id="1821" r:id="rId11"/>
    <p:sldId id="1822" r:id="rId12"/>
    <p:sldId id="1823" r:id="rId13"/>
    <p:sldId id="1824" r:id="rId14"/>
    <p:sldId id="1461" r:id="rId15"/>
    <p:sldId id="1568" r:id="rId16"/>
    <p:sldId id="1569" r:id="rId17"/>
    <p:sldId id="1570" r:id="rId18"/>
    <p:sldId id="1571" r:id="rId19"/>
    <p:sldId id="1754" r:id="rId20"/>
    <p:sldId id="1720" r:id="rId21"/>
    <p:sldId id="1573" r:id="rId22"/>
    <p:sldId id="1574" r:id="rId23"/>
    <p:sldId id="1752" r:id="rId24"/>
    <p:sldId id="1753" r:id="rId25"/>
    <p:sldId id="1579" r:id="rId26"/>
    <p:sldId id="1580" r:id="rId27"/>
    <p:sldId id="1581" r:id="rId28"/>
    <p:sldId id="1712" r:id="rId29"/>
    <p:sldId id="1709" r:id="rId30"/>
    <p:sldId id="1582" r:id="rId31"/>
    <p:sldId id="1713" r:id="rId32"/>
    <p:sldId id="1583" r:id="rId33"/>
    <p:sldId id="1714" r:id="rId34"/>
    <p:sldId id="1715" r:id="rId35"/>
    <p:sldId id="1726" r:id="rId36"/>
    <p:sldId id="1727" r:id="rId37"/>
    <p:sldId id="1805" r:id="rId38"/>
    <p:sldId id="1788" r:id="rId39"/>
    <p:sldId id="1780" r:id="rId40"/>
    <p:sldId id="1784" r:id="rId41"/>
    <p:sldId id="1785" r:id="rId42"/>
    <p:sldId id="1786" r:id="rId43"/>
    <p:sldId id="1802" r:id="rId44"/>
    <p:sldId id="1801" r:id="rId45"/>
    <p:sldId id="1804" r:id="rId46"/>
    <p:sldId id="1806" r:id="rId47"/>
    <p:sldId id="1807" r:id="rId48"/>
    <p:sldId id="1599" r:id="rId49"/>
    <p:sldId id="1598" r:id="rId50"/>
    <p:sldId id="1813" r:id="rId51"/>
    <p:sldId id="1808" r:id="rId52"/>
    <p:sldId id="1809" r:id="rId53"/>
    <p:sldId id="1810" r:id="rId54"/>
    <p:sldId id="1811" r:id="rId55"/>
    <p:sldId id="1812" r:id="rId56"/>
    <p:sldId id="1462" r:id="rId57"/>
    <p:sldId id="1764" r:id="rId58"/>
    <p:sldId id="1765" r:id="rId59"/>
    <p:sldId id="1766" r:id="rId60"/>
    <p:sldId id="1769" r:id="rId61"/>
    <p:sldId id="1770" r:id="rId62"/>
    <p:sldId id="1771" r:id="rId63"/>
    <p:sldId id="1772" r:id="rId64"/>
    <p:sldId id="1773" r:id="rId65"/>
    <p:sldId id="1774" r:id="rId66"/>
    <p:sldId id="1775" r:id="rId67"/>
    <p:sldId id="1776" r:id="rId68"/>
    <p:sldId id="1777" r:id="rId69"/>
    <p:sldId id="1778" r:id="rId70"/>
    <p:sldId id="1787" r:id="rId71"/>
    <p:sldId id="1767" r:id="rId72"/>
    <p:sldId id="1567" r:id="rId73"/>
    <p:sldId id="1463" r:id="rId74"/>
    <p:sldId id="1466" r:id="rId75"/>
  </p:sldIdLst>
  <p:sldSz cx="10693400" cy="7561263"/>
  <p:notesSz cx="9926638" cy="6797675"/>
  <p:embeddedFontLst>
    <p:embeddedFont>
      <p:font typeface="HY헤드라인M" panose="02030600000101010101" pitchFamily="18" charset="-127"/>
      <p:regular r:id="rId77"/>
    </p:embeddedFont>
    <p:embeddedFont>
      <p:font typeface="휴먼옛체" panose="02030504000101010101" pitchFamily="18" charset="-127"/>
      <p:regular r:id="rId78"/>
    </p:embeddedFont>
    <p:embeddedFont>
      <p:font typeface="Arial Black" panose="020B0604020202020204" pitchFamily="34" charset="0"/>
      <p:bold r:id="rId79"/>
    </p:embeddedFont>
    <p:embeddedFont>
      <p:font typeface="Arial Narrow" panose="020B0606020202030204" pitchFamily="34" charset="0"/>
      <p:regular r:id="rId80"/>
      <p:bold r:id="rId81"/>
      <p:italic r:id="rId82"/>
      <p:boldItalic r:id="rId83"/>
    </p:embeddedFont>
    <p:embeddedFont>
      <p:font typeface="Calibri" panose="020F0502020204030204" pitchFamily="34" charset="0"/>
      <p:regular r:id="rId84"/>
      <p:bold r:id="rId85"/>
      <p:italic r:id="rId86"/>
      <p:boldItalic r:id="rId87"/>
    </p:embeddedFont>
    <p:embeddedFont>
      <p:font typeface="Wingdings 2" pitchFamily="2" charset="2"/>
      <p:regular r:id="rId88"/>
    </p:embeddedFont>
    <p:embeddedFont>
      <p:font typeface="맑은 고딕" panose="020B0503020000020004" pitchFamily="34" charset="-127"/>
      <p:regular r:id="rId89"/>
      <p:bold r:id="rId90"/>
    </p:embeddedFont>
  </p:embeddedFontLst>
  <p:defaultTextStyle>
    <a:defPPr>
      <a:defRPr lang="ko-KR"/>
    </a:defPPr>
    <a:lvl1pPr marL="0" algn="l" defTabSz="10430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1pPr>
    <a:lvl2pPr marL="521528" algn="l" defTabSz="10430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2pPr>
    <a:lvl3pPr marL="1043056" algn="l" defTabSz="10430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3pPr>
    <a:lvl4pPr marL="1564584" algn="l" defTabSz="10430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4pPr>
    <a:lvl5pPr marL="2086112" algn="l" defTabSz="10430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5pPr>
    <a:lvl6pPr marL="2607640" algn="l" defTabSz="10430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6pPr>
    <a:lvl7pPr marL="3129168" algn="l" defTabSz="10430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7pPr>
    <a:lvl8pPr marL="3650696" algn="l" defTabSz="10430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8pPr>
    <a:lvl9pPr marL="4172224" algn="l" defTabSz="10430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제목 없는 구역" id="{FBFF6A85-1F88-40CA-8CBA-0612595DB295}">
          <p14:sldIdLst>
            <p14:sldId id="1110"/>
            <p14:sldId id="1319"/>
            <p14:sldId id="1814"/>
            <p14:sldId id="1815"/>
            <p14:sldId id="1816"/>
            <p14:sldId id="1817"/>
            <p14:sldId id="1818"/>
            <p14:sldId id="1819"/>
            <p14:sldId id="1820"/>
            <p14:sldId id="1821"/>
            <p14:sldId id="1822"/>
            <p14:sldId id="1823"/>
            <p14:sldId id="1824"/>
            <p14:sldId id="1461"/>
            <p14:sldId id="1568"/>
            <p14:sldId id="1569"/>
            <p14:sldId id="1570"/>
            <p14:sldId id="1571"/>
            <p14:sldId id="1754"/>
            <p14:sldId id="1720"/>
            <p14:sldId id="1573"/>
            <p14:sldId id="1574"/>
            <p14:sldId id="1752"/>
            <p14:sldId id="1753"/>
            <p14:sldId id="1579"/>
            <p14:sldId id="1580"/>
            <p14:sldId id="1581"/>
            <p14:sldId id="1712"/>
            <p14:sldId id="1709"/>
            <p14:sldId id="1582"/>
            <p14:sldId id="1713"/>
            <p14:sldId id="1583"/>
            <p14:sldId id="1714"/>
            <p14:sldId id="1715"/>
            <p14:sldId id="1726"/>
            <p14:sldId id="1727"/>
            <p14:sldId id="1805"/>
            <p14:sldId id="1788"/>
            <p14:sldId id="1780"/>
            <p14:sldId id="1784"/>
            <p14:sldId id="1785"/>
            <p14:sldId id="1786"/>
            <p14:sldId id="1802"/>
            <p14:sldId id="1801"/>
            <p14:sldId id="1804"/>
            <p14:sldId id="1806"/>
            <p14:sldId id="1807"/>
            <p14:sldId id="1599"/>
            <p14:sldId id="1598"/>
            <p14:sldId id="1813"/>
            <p14:sldId id="1808"/>
            <p14:sldId id="1809"/>
            <p14:sldId id="1810"/>
            <p14:sldId id="1811"/>
            <p14:sldId id="1812"/>
            <p14:sldId id="1462"/>
            <p14:sldId id="1764"/>
            <p14:sldId id="1765"/>
            <p14:sldId id="1766"/>
            <p14:sldId id="1769"/>
            <p14:sldId id="1770"/>
            <p14:sldId id="1771"/>
            <p14:sldId id="1772"/>
            <p14:sldId id="1773"/>
            <p14:sldId id="1774"/>
            <p14:sldId id="1775"/>
            <p14:sldId id="1776"/>
            <p14:sldId id="1777"/>
            <p14:sldId id="1778"/>
            <p14:sldId id="1787"/>
            <p14:sldId id="1767"/>
            <p14:sldId id="1567"/>
            <p14:sldId id="1463"/>
            <p14:sldId id="1466"/>
          </p14:sldIdLst>
        </p14:section>
        <p14:section name="제목 없는 구역" id="{1940938B-7DF5-40A4-A2F8-74DE933EDFF8}">
          <p14:sldIdLst/>
        </p14:section>
        <p14:section name="제목 없는 구역" id="{ABCD632F-1DB6-4FC3-B7AE-06B36630A82B}">
          <p14:sldIdLst/>
        </p14:section>
        <p14:section name="제목 없는 구역" id="{63F35F8E-21FC-4A61-BA24-FBD6668147FB}">
          <p14:sldIdLst/>
        </p14:section>
        <p14:section name="제목 없는 구역" id="{A8F169E2-C280-4C63-922D-1F956FA037E5}">
          <p14:sldIdLst/>
        </p14:section>
        <p14:section name="제목 없는 구역" id="{8B1F5750-C4C7-4A3D-9F03-55391876F55D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3651">
          <p15:clr>
            <a:srgbClr val="A4A3A4"/>
          </p15:clr>
        </p15:guide>
        <p15:guide id="2" pos="336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999"/>
    <a:srgbClr val="3F6EA7"/>
    <a:srgbClr val="276B7D"/>
    <a:srgbClr val="2A7286"/>
    <a:srgbClr val="FFFF99"/>
    <a:srgbClr val="FFF871"/>
    <a:srgbClr val="62DBD8"/>
    <a:srgbClr val="2AAEC0"/>
    <a:srgbClr val="429EBE"/>
    <a:srgbClr val="B7EF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853" autoAdjust="0"/>
    <p:restoredTop sz="91121" autoAdjust="0"/>
  </p:normalViewPr>
  <p:slideViewPr>
    <p:cSldViewPr>
      <p:cViewPr>
        <p:scale>
          <a:sx n="75" d="100"/>
          <a:sy n="75" d="100"/>
        </p:scale>
        <p:origin x="-324" y="282"/>
      </p:cViewPr>
      <p:guideLst>
        <p:guide orient="horz" pos="3651"/>
        <p:guide pos="336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3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 /><Relationship Id="rId18" Type="http://schemas.openxmlformats.org/officeDocument/2006/relationships/slide" Target="slides/slide17.xml" /><Relationship Id="rId26" Type="http://schemas.openxmlformats.org/officeDocument/2006/relationships/slide" Target="slides/slide25.xml" /><Relationship Id="rId39" Type="http://schemas.openxmlformats.org/officeDocument/2006/relationships/slide" Target="slides/slide38.xml" /><Relationship Id="rId21" Type="http://schemas.openxmlformats.org/officeDocument/2006/relationships/slide" Target="slides/slide20.xml" /><Relationship Id="rId34" Type="http://schemas.openxmlformats.org/officeDocument/2006/relationships/slide" Target="slides/slide33.xml" /><Relationship Id="rId42" Type="http://schemas.openxmlformats.org/officeDocument/2006/relationships/slide" Target="slides/slide41.xml" /><Relationship Id="rId47" Type="http://schemas.openxmlformats.org/officeDocument/2006/relationships/slide" Target="slides/slide46.xml" /><Relationship Id="rId50" Type="http://schemas.openxmlformats.org/officeDocument/2006/relationships/slide" Target="slides/slide49.xml" /><Relationship Id="rId55" Type="http://schemas.openxmlformats.org/officeDocument/2006/relationships/slide" Target="slides/slide54.xml" /><Relationship Id="rId63" Type="http://schemas.openxmlformats.org/officeDocument/2006/relationships/slide" Target="slides/slide62.xml" /><Relationship Id="rId68" Type="http://schemas.openxmlformats.org/officeDocument/2006/relationships/slide" Target="slides/slide67.xml" /><Relationship Id="rId76" Type="http://schemas.openxmlformats.org/officeDocument/2006/relationships/notesMaster" Target="notesMasters/notesMaster1.xml" /><Relationship Id="rId84" Type="http://schemas.openxmlformats.org/officeDocument/2006/relationships/font" Target="fonts/font8.fntdata" /><Relationship Id="rId89" Type="http://schemas.openxmlformats.org/officeDocument/2006/relationships/font" Target="fonts/font13.fntdata" /><Relationship Id="rId7" Type="http://schemas.openxmlformats.org/officeDocument/2006/relationships/slide" Target="slides/slide6.xml" /><Relationship Id="rId71" Type="http://schemas.openxmlformats.org/officeDocument/2006/relationships/slide" Target="slides/slide70.xml" /><Relationship Id="rId92" Type="http://schemas.openxmlformats.org/officeDocument/2006/relationships/viewProps" Target="viewProps.xml" /><Relationship Id="rId2" Type="http://schemas.openxmlformats.org/officeDocument/2006/relationships/slide" Target="slides/slide1.xml" /><Relationship Id="rId16" Type="http://schemas.openxmlformats.org/officeDocument/2006/relationships/slide" Target="slides/slide15.xml" /><Relationship Id="rId29" Type="http://schemas.openxmlformats.org/officeDocument/2006/relationships/slide" Target="slides/slide28.xml" /><Relationship Id="rId11" Type="http://schemas.openxmlformats.org/officeDocument/2006/relationships/slide" Target="slides/slide10.xml" /><Relationship Id="rId24" Type="http://schemas.openxmlformats.org/officeDocument/2006/relationships/slide" Target="slides/slide23.xml" /><Relationship Id="rId32" Type="http://schemas.openxmlformats.org/officeDocument/2006/relationships/slide" Target="slides/slide31.xml" /><Relationship Id="rId37" Type="http://schemas.openxmlformats.org/officeDocument/2006/relationships/slide" Target="slides/slide36.xml" /><Relationship Id="rId40" Type="http://schemas.openxmlformats.org/officeDocument/2006/relationships/slide" Target="slides/slide39.xml" /><Relationship Id="rId45" Type="http://schemas.openxmlformats.org/officeDocument/2006/relationships/slide" Target="slides/slide44.xml" /><Relationship Id="rId53" Type="http://schemas.openxmlformats.org/officeDocument/2006/relationships/slide" Target="slides/slide52.xml" /><Relationship Id="rId58" Type="http://schemas.openxmlformats.org/officeDocument/2006/relationships/slide" Target="slides/slide57.xml" /><Relationship Id="rId66" Type="http://schemas.openxmlformats.org/officeDocument/2006/relationships/slide" Target="slides/slide65.xml" /><Relationship Id="rId74" Type="http://schemas.openxmlformats.org/officeDocument/2006/relationships/slide" Target="slides/slide73.xml" /><Relationship Id="rId79" Type="http://schemas.openxmlformats.org/officeDocument/2006/relationships/font" Target="fonts/font3.fntdata" /><Relationship Id="rId87" Type="http://schemas.openxmlformats.org/officeDocument/2006/relationships/font" Target="fonts/font11.fntdata" /><Relationship Id="rId5" Type="http://schemas.openxmlformats.org/officeDocument/2006/relationships/slide" Target="slides/slide4.xml" /><Relationship Id="rId61" Type="http://schemas.openxmlformats.org/officeDocument/2006/relationships/slide" Target="slides/slide60.xml" /><Relationship Id="rId82" Type="http://schemas.openxmlformats.org/officeDocument/2006/relationships/font" Target="fonts/font6.fntdata" /><Relationship Id="rId90" Type="http://schemas.openxmlformats.org/officeDocument/2006/relationships/font" Target="fonts/font14.fntdata" /><Relationship Id="rId19" Type="http://schemas.openxmlformats.org/officeDocument/2006/relationships/slide" Target="slides/slide18.xml" /><Relationship Id="rId14" Type="http://schemas.openxmlformats.org/officeDocument/2006/relationships/slide" Target="slides/slide13.xml" /><Relationship Id="rId22" Type="http://schemas.openxmlformats.org/officeDocument/2006/relationships/slide" Target="slides/slide21.xml" /><Relationship Id="rId27" Type="http://schemas.openxmlformats.org/officeDocument/2006/relationships/slide" Target="slides/slide26.xml" /><Relationship Id="rId30" Type="http://schemas.openxmlformats.org/officeDocument/2006/relationships/slide" Target="slides/slide29.xml" /><Relationship Id="rId35" Type="http://schemas.openxmlformats.org/officeDocument/2006/relationships/slide" Target="slides/slide34.xml" /><Relationship Id="rId43" Type="http://schemas.openxmlformats.org/officeDocument/2006/relationships/slide" Target="slides/slide42.xml" /><Relationship Id="rId48" Type="http://schemas.openxmlformats.org/officeDocument/2006/relationships/slide" Target="slides/slide47.xml" /><Relationship Id="rId56" Type="http://schemas.openxmlformats.org/officeDocument/2006/relationships/slide" Target="slides/slide55.xml" /><Relationship Id="rId64" Type="http://schemas.openxmlformats.org/officeDocument/2006/relationships/slide" Target="slides/slide63.xml" /><Relationship Id="rId69" Type="http://schemas.openxmlformats.org/officeDocument/2006/relationships/slide" Target="slides/slide68.xml" /><Relationship Id="rId77" Type="http://schemas.openxmlformats.org/officeDocument/2006/relationships/font" Target="fonts/font1.fntdata" /><Relationship Id="rId8" Type="http://schemas.openxmlformats.org/officeDocument/2006/relationships/slide" Target="slides/slide7.xml" /><Relationship Id="rId51" Type="http://schemas.openxmlformats.org/officeDocument/2006/relationships/slide" Target="slides/slide50.xml" /><Relationship Id="rId72" Type="http://schemas.openxmlformats.org/officeDocument/2006/relationships/slide" Target="slides/slide71.xml" /><Relationship Id="rId80" Type="http://schemas.openxmlformats.org/officeDocument/2006/relationships/font" Target="fonts/font4.fntdata" /><Relationship Id="rId85" Type="http://schemas.openxmlformats.org/officeDocument/2006/relationships/font" Target="fonts/font9.fntdata" /><Relationship Id="rId93" Type="http://schemas.openxmlformats.org/officeDocument/2006/relationships/theme" Target="theme/theme1.xml" /><Relationship Id="rId3" Type="http://schemas.openxmlformats.org/officeDocument/2006/relationships/slide" Target="slides/slide2.xml" /><Relationship Id="rId12" Type="http://schemas.openxmlformats.org/officeDocument/2006/relationships/slide" Target="slides/slide11.xml" /><Relationship Id="rId17" Type="http://schemas.openxmlformats.org/officeDocument/2006/relationships/slide" Target="slides/slide16.xml" /><Relationship Id="rId25" Type="http://schemas.openxmlformats.org/officeDocument/2006/relationships/slide" Target="slides/slide24.xml" /><Relationship Id="rId33" Type="http://schemas.openxmlformats.org/officeDocument/2006/relationships/slide" Target="slides/slide32.xml" /><Relationship Id="rId38" Type="http://schemas.openxmlformats.org/officeDocument/2006/relationships/slide" Target="slides/slide37.xml" /><Relationship Id="rId46" Type="http://schemas.openxmlformats.org/officeDocument/2006/relationships/slide" Target="slides/slide45.xml" /><Relationship Id="rId59" Type="http://schemas.openxmlformats.org/officeDocument/2006/relationships/slide" Target="slides/slide58.xml" /><Relationship Id="rId67" Type="http://schemas.openxmlformats.org/officeDocument/2006/relationships/slide" Target="slides/slide66.xml" /><Relationship Id="rId20" Type="http://schemas.openxmlformats.org/officeDocument/2006/relationships/slide" Target="slides/slide19.xml" /><Relationship Id="rId41" Type="http://schemas.openxmlformats.org/officeDocument/2006/relationships/slide" Target="slides/slide40.xml" /><Relationship Id="rId54" Type="http://schemas.openxmlformats.org/officeDocument/2006/relationships/slide" Target="slides/slide53.xml" /><Relationship Id="rId62" Type="http://schemas.openxmlformats.org/officeDocument/2006/relationships/slide" Target="slides/slide61.xml" /><Relationship Id="rId70" Type="http://schemas.openxmlformats.org/officeDocument/2006/relationships/slide" Target="slides/slide69.xml" /><Relationship Id="rId75" Type="http://schemas.openxmlformats.org/officeDocument/2006/relationships/slide" Target="slides/slide74.xml" /><Relationship Id="rId83" Type="http://schemas.openxmlformats.org/officeDocument/2006/relationships/font" Target="fonts/font7.fntdata" /><Relationship Id="rId88" Type="http://schemas.openxmlformats.org/officeDocument/2006/relationships/font" Target="fonts/font12.fntdata" /><Relationship Id="rId91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5" Type="http://schemas.openxmlformats.org/officeDocument/2006/relationships/slide" Target="slides/slide14.xml" /><Relationship Id="rId23" Type="http://schemas.openxmlformats.org/officeDocument/2006/relationships/slide" Target="slides/slide22.xml" /><Relationship Id="rId28" Type="http://schemas.openxmlformats.org/officeDocument/2006/relationships/slide" Target="slides/slide27.xml" /><Relationship Id="rId36" Type="http://schemas.openxmlformats.org/officeDocument/2006/relationships/slide" Target="slides/slide35.xml" /><Relationship Id="rId49" Type="http://schemas.openxmlformats.org/officeDocument/2006/relationships/slide" Target="slides/slide48.xml" /><Relationship Id="rId57" Type="http://schemas.openxmlformats.org/officeDocument/2006/relationships/slide" Target="slides/slide56.xml" /><Relationship Id="rId10" Type="http://schemas.openxmlformats.org/officeDocument/2006/relationships/slide" Target="slides/slide9.xml" /><Relationship Id="rId31" Type="http://schemas.openxmlformats.org/officeDocument/2006/relationships/slide" Target="slides/slide30.xml" /><Relationship Id="rId44" Type="http://schemas.openxmlformats.org/officeDocument/2006/relationships/slide" Target="slides/slide43.xml" /><Relationship Id="rId52" Type="http://schemas.openxmlformats.org/officeDocument/2006/relationships/slide" Target="slides/slide51.xml" /><Relationship Id="rId60" Type="http://schemas.openxmlformats.org/officeDocument/2006/relationships/slide" Target="slides/slide59.xml" /><Relationship Id="rId65" Type="http://schemas.openxmlformats.org/officeDocument/2006/relationships/slide" Target="slides/slide64.xml" /><Relationship Id="rId73" Type="http://schemas.openxmlformats.org/officeDocument/2006/relationships/slide" Target="slides/slide72.xml" /><Relationship Id="rId78" Type="http://schemas.openxmlformats.org/officeDocument/2006/relationships/font" Target="fonts/font2.fntdata" /><Relationship Id="rId81" Type="http://schemas.openxmlformats.org/officeDocument/2006/relationships/font" Target="fonts/font5.fntdata" /><Relationship Id="rId86" Type="http://schemas.openxmlformats.org/officeDocument/2006/relationships/font" Target="fonts/font10.fntdata" /><Relationship Id="rId94" Type="http://schemas.openxmlformats.org/officeDocument/2006/relationships/tableStyles" Target="tableStyles.xml" /><Relationship Id="rId4" Type="http://schemas.openxmlformats.org/officeDocument/2006/relationships/slide" Target="slides/slide3.xml" /><Relationship Id="rId9" Type="http://schemas.openxmlformats.org/officeDocument/2006/relationships/slide" Target="slides/slide8.xml" 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35.wmf" /><Relationship Id="rId2" Type="http://schemas.openxmlformats.org/officeDocument/2006/relationships/image" Target="../media/image34.wmf" /><Relationship Id="rId1" Type="http://schemas.openxmlformats.org/officeDocument/2006/relationships/image" Target="../media/image33.wmf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623372" y="0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DDD768-BA86-4A1B-BA97-226748569303}" type="datetimeFigureOut">
              <a:rPr lang="ko-KR" altLang="en-US" smtClean="0"/>
              <a:pPr/>
              <a:t>2022-12-07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160713" y="509588"/>
            <a:ext cx="3605212" cy="25495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92664" y="3228896"/>
            <a:ext cx="7941310" cy="30589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456218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623372" y="6456218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C0B4A3-156D-47B8-873B-4F90D9F3B64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85572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43056" rtl="0" eaLnBrk="1" latinLnBrk="1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521528" algn="l" defTabSz="1043056" rtl="0" eaLnBrk="1" latinLnBrk="1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1043056" algn="l" defTabSz="1043056" rtl="0" eaLnBrk="1" latinLnBrk="1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564584" algn="l" defTabSz="1043056" rtl="0" eaLnBrk="1" latinLnBrk="1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2086112" algn="l" defTabSz="1043056" rtl="0" eaLnBrk="1" latinLnBrk="1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2607640" algn="l" defTabSz="1043056" rtl="0" eaLnBrk="1" latinLnBrk="1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3129168" algn="l" defTabSz="1043056" rtl="0" eaLnBrk="1" latinLnBrk="1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3650696" algn="l" defTabSz="1043056" rtl="0" eaLnBrk="1" latinLnBrk="1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4172224" algn="l" defTabSz="1043056" rtl="0" eaLnBrk="1" latinLnBrk="1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 /><Relationship Id="rId1" Type="http://schemas.openxmlformats.org/officeDocument/2006/relationships/notesMaster" Target="../notesMasters/notesMaster1.xml" 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 /><Relationship Id="rId1" Type="http://schemas.openxmlformats.org/officeDocument/2006/relationships/notesMaster" Target="../notesMasters/notesMaster1.xml" 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 /><Relationship Id="rId1" Type="http://schemas.openxmlformats.org/officeDocument/2006/relationships/notesMaster" Target="../notesMasters/notesMaster1.xml" 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 /><Relationship Id="rId1" Type="http://schemas.openxmlformats.org/officeDocument/2006/relationships/notesMaster" Target="../notesMasters/notesMaster1.xml" 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 /><Relationship Id="rId1" Type="http://schemas.openxmlformats.org/officeDocument/2006/relationships/notesMaster" Target="../notesMasters/notesMaster1.xml" 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 /><Relationship Id="rId1" Type="http://schemas.openxmlformats.org/officeDocument/2006/relationships/notesMaster" Target="../notesMasters/notesMaster1.xml" 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 /><Relationship Id="rId1" Type="http://schemas.openxmlformats.org/officeDocument/2006/relationships/notesMaster" Target="../notesMasters/notesMaster1.xml" 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 /><Relationship Id="rId1" Type="http://schemas.openxmlformats.org/officeDocument/2006/relationships/notesMaster" Target="../notesMasters/notesMaster1.xml" 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 /><Relationship Id="rId1" Type="http://schemas.openxmlformats.org/officeDocument/2006/relationships/notesMaster" Target="../notesMasters/notesMaster1.xml" 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 /><Relationship Id="rId1" Type="http://schemas.openxmlformats.org/officeDocument/2006/relationships/notesMaster" Target="../notesMasters/notesMaster1.xml" 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 /><Relationship Id="rId1" Type="http://schemas.openxmlformats.org/officeDocument/2006/relationships/notesMaster" Target="../notesMasters/notesMaster1.xml" 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 /><Relationship Id="rId1" Type="http://schemas.openxmlformats.org/officeDocument/2006/relationships/notesMaster" Target="../notesMasters/notesMaster1.xml" 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 /><Relationship Id="rId1" Type="http://schemas.openxmlformats.org/officeDocument/2006/relationships/notesMaster" Target="../notesMasters/notesMaster1.xml" 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 /><Relationship Id="rId1" Type="http://schemas.openxmlformats.org/officeDocument/2006/relationships/notesMaster" Target="../notesMasters/notesMaster1.xml" 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 /><Relationship Id="rId1" Type="http://schemas.openxmlformats.org/officeDocument/2006/relationships/notesMaster" Target="../notesMasters/notesMaster1.xml" 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 /><Relationship Id="rId1" Type="http://schemas.openxmlformats.org/officeDocument/2006/relationships/notesMaster" Target="../notesMasters/notesMaster1.xml" 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 /><Relationship Id="rId1" Type="http://schemas.openxmlformats.org/officeDocument/2006/relationships/notesMaster" Target="../notesMasters/notesMaster1.xml" 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 /><Relationship Id="rId1" Type="http://schemas.openxmlformats.org/officeDocument/2006/relationships/notesMaster" Target="../notesMasters/notesMaster1.xml" 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 /><Relationship Id="rId1" Type="http://schemas.openxmlformats.org/officeDocument/2006/relationships/notesMaster" Target="../notesMasters/notesMaster1.xml" 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 /><Relationship Id="rId1" Type="http://schemas.openxmlformats.org/officeDocument/2006/relationships/notesMaster" Target="../notesMasters/notesMaster1.xml" 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 /><Relationship Id="rId1" Type="http://schemas.openxmlformats.org/officeDocument/2006/relationships/notesMaster" Target="../notesMasters/notesMaster1.xml" 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 /><Relationship Id="rId1" Type="http://schemas.openxmlformats.org/officeDocument/2006/relationships/notesMaster" Target="../notesMasters/notesMaster1.xml" 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 /><Relationship Id="rId1" Type="http://schemas.openxmlformats.org/officeDocument/2006/relationships/notesMaster" Target="../notesMasters/notesMaster1.xml" 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 /><Relationship Id="rId1" Type="http://schemas.openxmlformats.org/officeDocument/2006/relationships/notesMaster" Target="../notesMasters/notesMaster1.xml" 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 /><Relationship Id="rId1" Type="http://schemas.openxmlformats.org/officeDocument/2006/relationships/notesMaster" Target="../notesMasters/notesMaster1.xml" 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 /><Relationship Id="rId1" Type="http://schemas.openxmlformats.org/officeDocument/2006/relationships/notesMaster" Target="../notesMasters/notesMaster1.xml" 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 /><Relationship Id="rId1" Type="http://schemas.openxmlformats.org/officeDocument/2006/relationships/notesMaster" Target="../notesMasters/notesMaster1.xml" 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 /><Relationship Id="rId1" Type="http://schemas.openxmlformats.org/officeDocument/2006/relationships/notesMaster" Target="../notesMasters/notesMaster1.xml" 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 /><Relationship Id="rId1" Type="http://schemas.openxmlformats.org/officeDocument/2006/relationships/notesMaster" Target="../notesMasters/notesMaster1.xml" 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 /><Relationship Id="rId1" Type="http://schemas.openxmlformats.org/officeDocument/2006/relationships/notesMaster" Target="../notesMasters/notesMaster1.xml" 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 /><Relationship Id="rId1" Type="http://schemas.openxmlformats.org/officeDocument/2006/relationships/notesMaster" Target="../notesMasters/notesMaster1.xml" 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 /><Relationship Id="rId1" Type="http://schemas.openxmlformats.org/officeDocument/2006/relationships/notesMaster" Target="../notesMasters/notesMaster1.xml" 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 /><Relationship Id="rId1" Type="http://schemas.openxmlformats.org/officeDocument/2006/relationships/notesMaster" Target="../notesMasters/notesMaster1.xml" 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 /><Relationship Id="rId1" Type="http://schemas.openxmlformats.org/officeDocument/2006/relationships/notesMaster" Target="../notesMasters/notesMaster1.xml" 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 /><Relationship Id="rId1" Type="http://schemas.openxmlformats.org/officeDocument/2006/relationships/notesMaster" Target="../notesMasters/notesMaster1.xml" 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 /><Relationship Id="rId1" Type="http://schemas.openxmlformats.org/officeDocument/2006/relationships/notesMaster" Target="../notesMasters/notesMaster1.xml" 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 /><Relationship Id="rId1" Type="http://schemas.openxmlformats.org/officeDocument/2006/relationships/notesMaster" Target="../notesMasters/notesMaster1.xml" 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 /><Relationship Id="rId1" Type="http://schemas.openxmlformats.org/officeDocument/2006/relationships/notesMaster" Target="../notesMasters/notesMaster1.xml" 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 /><Relationship Id="rId1" Type="http://schemas.openxmlformats.org/officeDocument/2006/relationships/notesMaster" Target="../notesMasters/notesMaster1.xml" 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 /><Relationship Id="rId1" Type="http://schemas.openxmlformats.org/officeDocument/2006/relationships/notesMaster" Target="../notesMasters/notesMaster1.xml" 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 /><Relationship Id="rId1" Type="http://schemas.openxmlformats.org/officeDocument/2006/relationships/notesMaster" Target="../notesMasters/notesMaster1.xml" 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 /><Relationship Id="rId1" Type="http://schemas.openxmlformats.org/officeDocument/2006/relationships/notesMaster" Target="../notesMasters/notesMaster1.xml" 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 /><Relationship Id="rId1" Type="http://schemas.openxmlformats.org/officeDocument/2006/relationships/notesMaster" Target="../notesMasters/notesMaster1.xml" 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 /><Relationship Id="rId1" Type="http://schemas.openxmlformats.org/officeDocument/2006/relationships/notesMaster" Target="../notesMasters/notesMaster1.xml" 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 /><Relationship Id="rId1" Type="http://schemas.openxmlformats.org/officeDocument/2006/relationships/notesMaster" Target="../notesMasters/notesMaster1.xml" 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 /><Relationship Id="rId1" Type="http://schemas.openxmlformats.org/officeDocument/2006/relationships/notesMaster" Target="../notesMasters/notesMaster1.xml" 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 /><Relationship Id="rId1" Type="http://schemas.openxmlformats.org/officeDocument/2006/relationships/notesMaster" Target="../notesMasters/notesMaster1.xml" 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 /><Relationship Id="rId1" Type="http://schemas.openxmlformats.org/officeDocument/2006/relationships/notesMaster" Target="../notesMasters/notesMaster1.xml" 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 /><Relationship Id="rId1" Type="http://schemas.openxmlformats.org/officeDocument/2006/relationships/notesMaster" Target="../notesMasters/notesMaster1.xml" 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 /><Relationship Id="rId1" Type="http://schemas.openxmlformats.org/officeDocument/2006/relationships/notesMaster" Target="../notesMasters/notesMaster1.xml" 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 /><Relationship Id="rId1" Type="http://schemas.openxmlformats.org/officeDocument/2006/relationships/notesMaster" Target="../notesMasters/notesMaster1.xml" 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 /><Relationship Id="rId1" Type="http://schemas.openxmlformats.org/officeDocument/2006/relationships/notesMaster" Target="../notesMasters/notesMaster1.xml" 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 /><Relationship Id="rId1" Type="http://schemas.openxmlformats.org/officeDocument/2006/relationships/notesMaster" Target="../notesMasters/notesMaster1.xml" 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 /><Relationship Id="rId1" Type="http://schemas.openxmlformats.org/officeDocument/2006/relationships/notesMaster" Target="../notesMasters/notesMaster1.xml" 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 /><Relationship Id="rId1" Type="http://schemas.openxmlformats.org/officeDocument/2006/relationships/notesMaster" Target="../notesMasters/notesMaster1.xml" 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 /><Relationship Id="rId1" Type="http://schemas.openxmlformats.org/officeDocument/2006/relationships/notesMaster" Target="../notesMasters/notesMaster1.xml" 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 /><Relationship Id="rId1" Type="http://schemas.openxmlformats.org/officeDocument/2006/relationships/notesMaster" Target="../notesMasters/notesMaster1.xml" 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 /><Relationship Id="rId1" Type="http://schemas.openxmlformats.org/officeDocument/2006/relationships/notesMaster" Target="../notesMasters/notesMaster1.xml" 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 /><Relationship Id="rId1" Type="http://schemas.openxmlformats.org/officeDocument/2006/relationships/notesMaster" Target="../notesMasters/notesMaster1.xml" 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 /><Relationship Id="rId1" Type="http://schemas.openxmlformats.org/officeDocument/2006/relationships/notesMaster" Target="../notesMasters/notesMaster1.xml" 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C0B4A3-156D-47B8-873B-4F90D9F3B64D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 latinLnBrk="0">
              <a:lnSpc>
                <a:spcPct val="110000"/>
              </a:lnSpc>
              <a:spcBef>
                <a:spcPct val="75000"/>
              </a:spcBef>
              <a:buSzPct val="120000"/>
              <a:buFont typeface="Arial" pitchFamily="34" charset="0"/>
              <a:buChar char="•"/>
            </a:pPr>
            <a:endParaRPr kumimoji="0" lang="en-US" altLang="ko-KR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C0B4A3-156D-47B8-873B-4F90D9F3B64D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58173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 latinLnBrk="0">
              <a:lnSpc>
                <a:spcPct val="110000"/>
              </a:lnSpc>
              <a:spcBef>
                <a:spcPct val="75000"/>
              </a:spcBef>
              <a:buSzPct val="120000"/>
              <a:buFont typeface="Arial" pitchFamily="34" charset="0"/>
              <a:buChar char="•"/>
            </a:pPr>
            <a:endParaRPr kumimoji="0" lang="en-US" altLang="ko-KR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C0B4A3-156D-47B8-873B-4F90D9F3B64D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58173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 latinLnBrk="0">
              <a:lnSpc>
                <a:spcPct val="110000"/>
              </a:lnSpc>
              <a:spcBef>
                <a:spcPct val="75000"/>
              </a:spcBef>
              <a:buSzPct val="120000"/>
              <a:buFont typeface="Arial" pitchFamily="34" charset="0"/>
              <a:buChar char="•"/>
            </a:pPr>
            <a:endParaRPr kumimoji="0" lang="en-US" altLang="ko-KR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C0B4A3-156D-47B8-873B-4F90D9F3B64D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58173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 latinLnBrk="0">
              <a:lnSpc>
                <a:spcPct val="110000"/>
              </a:lnSpc>
              <a:spcBef>
                <a:spcPct val="75000"/>
              </a:spcBef>
              <a:buSzPct val="120000"/>
              <a:buFont typeface="Arial" pitchFamily="34" charset="0"/>
              <a:buChar char="•"/>
            </a:pPr>
            <a:endParaRPr kumimoji="0" lang="en-US" altLang="ko-KR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C0B4A3-156D-47B8-873B-4F90D9F3B64D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58173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 latinLnBrk="0">
              <a:lnSpc>
                <a:spcPct val="110000"/>
              </a:lnSpc>
              <a:spcBef>
                <a:spcPct val="75000"/>
              </a:spcBef>
              <a:buSzPct val="120000"/>
              <a:buFont typeface="Arial" pitchFamily="34" charset="0"/>
              <a:buChar char="•"/>
            </a:pPr>
            <a:endParaRPr kumimoji="0" lang="en-US" altLang="ko-KR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C0B4A3-156D-47B8-873B-4F90D9F3B64D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58173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 latinLnBrk="0">
              <a:lnSpc>
                <a:spcPct val="110000"/>
              </a:lnSpc>
              <a:spcBef>
                <a:spcPct val="75000"/>
              </a:spcBef>
              <a:buSzPct val="120000"/>
              <a:buFont typeface="Arial" pitchFamily="34" charset="0"/>
              <a:buChar char="•"/>
            </a:pPr>
            <a:endParaRPr kumimoji="0" lang="en-US" altLang="ko-KR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C0B4A3-156D-47B8-873B-4F90D9F3B64D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58173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 latinLnBrk="0">
              <a:lnSpc>
                <a:spcPct val="110000"/>
              </a:lnSpc>
              <a:spcBef>
                <a:spcPct val="75000"/>
              </a:spcBef>
              <a:buSzPct val="120000"/>
              <a:buFont typeface="Arial" pitchFamily="34" charset="0"/>
              <a:buChar char="•"/>
            </a:pPr>
            <a:endParaRPr kumimoji="0" lang="en-US" altLang="ko-KR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C0B4A3-156D-47B8-873B-4F90D9F3B64D}" type="slidenum">
              <a:rPr lang="ko-KR" altLang="en-US" smtClean="0"/>
              <a:pPr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58173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 latinLnBrk="0">
              <a:lnSpc>
                <a:spcPct val="110000"/>
              </a:lnSpc>
              <a:spcBef>
                <a:spcPct val="75000"/>
              </a:spcBef>
              <a:buSzPct val="120000"/>
              <a:buFont typeface="Arial" pitchFamily="34" charset="0"/>
              <a:buChar char="•"/>
            </a:pPr>
            <a:endParaRPr kumimoji="0" lang="en-US" altLang="ko-KR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C0B4A3-156D-47B8-873B-4F90D9F3B64D}" type="slidenum">
              <a:rPr lang="ko-KR" altLang="en-US" smtClean="0"/>
              <a:pPr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58173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 latinLnBrk="0">
              <a:lnSpc>
                <a:spcPct val="110000"/>
              </a:lnSpc>
              <a:spcBef>
                <a:spcPct val="75000"/>
              </a:spcBef>
              <a:buSzPct val="120000"/>
              <a:buFont typeface="Arial" pitchFamily="34" charset="0"/>
              <a:buChar char="•"/>
            </a:pPr>
            <a:endParaRPr kumimoji="0" lang="en-US" altLang="ko-KR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C0B4A3-156D-47B8-873B-4F90D9F3B64D}" type="slidenum">
              <a:rPr lang="ko-KR" altLang="en-US" smtClean="0"/>
              <a:pPr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58173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 latinLnBrk="0">
              <a:lnSpc>
                <a:spcPct val="110000"/>
              </a:lnSpc>
              <a:spcBef>
                <a:spcPct val="75000"/>
              </a:spcBef>
              <a:buSzPct val="120000"/>
              <a:buFont typeface="Arial" pitchFamily="34" charset="0"/>
              <a:buChar char="•"/>
            </a:pPr>
            <a:endParaRPr kumimoji="0" lang="en-US" altLang="ko-KR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C0B4A3-156D-47B8-873B-4F90D9F3B64D}" type="slidenum">
              <a:rPr lang="ko-KR" altLang="en-US" smtClean="0"/>
              <a:pPr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58173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 latinLnBrk="0">
              <a:lnSpc>
                <a:spcPct val="110000"/>
              </a:lnSpc>
              <a:spcBef>
                <a:spcPct val="75000"/>
              </a:spcBef>
              <a:buSzPct val="120000"/>
              <a:buFont typeface="Arial" pitchFamily="34" charset="0"/>
              <a:buChar char="•"/>
            </a:pPr>
            <a:endParaRPr kumimoji="0" lang="en-US" altLang="ko-KR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C0B4A3-156D-47B8-873B-4F90D9F3B64D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581738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 latinLnBrk="0">
              <a:lnSpc>
                <a:spcPct val="110000"/>
              </a:lnSpc>
              <a:spcBef>
                <a:spcPct val="75000"/>
              </a:spcBef>
              <a:buSzPct val="120000"/>
              <a:buFont typeface="Arial" pitchFamily="34" charset="0"/>
              <a:buChar char="•"/>
            </a:pPr>
            <a:endParaRPr kumimoji="0" lang="en-US" altLang="ko-KR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C0B4A3-156D-47B8-873B-4F90D9F3B64D}" type="slidenum">
              <a:rPr lang="ko-KR" altLang="en-US" smtClean="0"/>
              <a:pPr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581738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 latinLnBrk="0">
              <a:lnSpc>
                <a:spcPct val="110000"/>
              </a:lnSpc>
              <a:spcBef>
                <a:spcPct val="75000"/>
              </a:spcBef>
              <a:buSzPct val="120000"/>
              <a:buFont typeface="Arial" pitchFamily="34" charset="0"/>
              <a:buChar char="•"/>
            </a:pPr>
            <a:endParaRPr kumimoji="0" lang="en-US" altLang="ko-KR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C0B4A3-156D-47B8-873B-4F90D9F3B64D}" type="slidenum">
              <a:rPr lang="ko-KR" altLang="en-US" smtClean="0"/>
              <a:pPr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581738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 latinLnBrk="0">
              <a:lnSpc>
                <a:spcPct val="110000"/>
              </a:lnSpc>
              <a:spcBef>
                <a:spcPct val="75000"/>
              </a:spcBef>
              <a:buSzPct val="120000"/>
              <a:buFont typeface="Arial" pitchFamily="34" charset="0"/>
              <a:buChar char="•"/>
            </a:pPr>
            <a:endParaRPr kumimoji="0" lang="en-US" altLang="ko-KR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C0B4A3-156D-47B8-873B-4F90D9F3B64D}" type="slidenum">
              <a:rPr lang="ko-KR" altLang="en-US" smtClean="0"/>
              <a:pPr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581738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 latinLnBrk="0">
              <a:lnSpc>
                <a:spcPct val="110000"/>
              </a:lnSpc>
              <a:spcBef>
                <a:spcPct val="75000"/>
              </a:spcBef>
              <a:buSzPct val="120000"/>
              <a:buFont typeface="Arial" pitchFamily="34" charset="0"/>
              <a:buChar char="•"/>
            </a:pPr>
            <a:endParaRPr kumimoji="0" lang="en-US" altLang="ko-KR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C0B4A3-156D-47B8-873B-4F90D9F3B64D}" type="slidenum">
              <a:rPr lang="ko-KR" altLang="en-US" smtClean="0"/>
              <a:pPr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581738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 latinLnBrk="0">
              <a:lnSpc>
                <a:spcPct val="110000"/>
              </a:lnSpc>
              <a:spcBef>
                <a:spcPct val="75000"/>
              </a:spcBef>
              <a:buSzPct val="120000"/>
              <a:buFont typeface="Arial" pitchFamily="34" charset="0"/>
              <a:buChar char="•"/>
            </a:pPr>
            <a:endParaRPr kumimoji="0" lang="en-US" altLang="ko-KR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C0B4A3-156D-47B8-873B-4F90D9F3B64D}" type="slidenum">
              <a:rPr lang="ko-KR" altLang="en-US" smtClean="0"/>
              <a:pPr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581738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 latinLnBrk="0">
              <a:lnSpc>
                <a:spcPct val="110000"/>
              </a:lnSpc>
              <a:spcBef>
                <a:spcPct val="75000"/>
              </a:spcBef>
              <a:buSzPct val="120000"/>
              <a:buFont typeface="Arial" pitchFamily="34" charset="0"/>
              <a:buChar char="•"/>
            </a:pPr>
            <a:endParaRPr kumimoji="0" lang="en-US" altLang="ko-KR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C0B4A3-156D-47B8-873B-4F90D9F3B64D}" type="slidenum">
              <a:rPr lang="ko-KR" altLang="en-US" smtClean="0"/>
              <a:pPr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581738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 latinLnBrk="0">
              <a:lnSpc>
                <a:spcPct val="110000"/>
              </a:lnSpc>
              <a:spcBef>
                <a:spcPct val="75000"/>
              </a:spcBef>
              <a:buSzPct val="120000"/>
              <a:buFont typeface="Arial" pitchFamily="34" charset="0"/>
              <a:buChar char="•"/>
            </a:pPr>
            <a:endParaRPr kumimoji="0" lang="en-US" altLang="ko-KR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C0B4A3-156D-47B8-873B-4F90D9F3B64D}" type="slidenum">
              <a:rPr lang="ko-KR" altLang="en-US" smtClean="0"/>
              <a:pPr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581738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 latinLnBrk="0">
              <a:lnSpc>
                <a:spcPct val="110000"/>
              </a:lnSpc>
              <a:spcBef>
                <a:spcPct val="75000"/>
              </a:spcBef>
              <a:buSzPct val="120000"/>
              <a:buFont typeface="Arial" pitchFamily="34" charset="0"/>
              <a:buChar char="•"/>
            </a:pPr>
            <a:endParaRPr kumimoji="0" lang="en-US" altLang="ko-KR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C0B4A3-156D-47B8-873B-4F90D9F3B64D}" type="slidenum">
              <a:rPr lang="ko-KR" altLang="en-US" smtClean="0"/>
              <a:pPr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581738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 latinLnBrk="0">
              <a:lnSpc>
                <a:spcPct val="110000"/>
              </a:lnSpc>
              <a:spcBef>
                <a:spcPct val="75000"/>
              </a:spcBef>
              <a:buSzPct val="120000"/>
              <a:buFont typeface="Arial" pitchFamily="34" charset="0"/>
              <a:buChar char="•"/>
            </a:pPr>
            <a:endParaRPr kumimoji="0" lang="en-US" altLang="ko-KR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C0B4A3-156D-47B8-873B-4F90D9F3B64D}" type="slidenum">
              <a:rPr lang="ko-KR" altLang="en-US" smtClean="0"/>
              <a:pPr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581738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 latinLnBrk="0">
              <a:lnSpc>
                <a:spcPct val="110000"/>
              </a:lnSpc>
              <a:spcBef>
                <a:spcPct val="75000"/>
              </a:spcBef>
              <a:buSzPct val="120000"/>
              <a:buFont typeface="Arial" pitchFamily="34" charset="0"/>
              <a:buChar char="•"/>
            </a:pPr>
            <a:endParaRPr kumimoji="0" lang="en-US" altLang="ko-KR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C0B4A3-156D-47B8-873B-4F90D9F3B64D}" type="slidenum">
              <a:rPr lang="ko-KR" altLang="en-US" smtClean="0"/>
              <a:pPr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58173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 latinLnBrk="0">
              <a:lnSpc>
                <a:spcPct val="110000"/>
              </a:lnSpc>
              <a:spcBef>
                <a:spcPct val="75000"/>
              </a:spcBef>
              <a:buSzPct val="120000"/>
              <a:buFont typeface="Arial" pitchFamily="34" charset="0"/>
              <a:buChar char="•"/>
            </a:pPr>
            <a:endParaRPr kumimoji="0" lang="en-US" altLang="ko-KR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C0B4A3-156D-47B8-873B-4F90D9F3B64D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581738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 latinLnBrk="0">
              <a:lnSpc>
                <a:spcPct val="110000"/>
              </a:lnSpc>
              <a:spcBef>
                <a:spcPct val="75000"/>
              </a:spcBef>
              <a:buSzPct val="120000"/>
              <a:buFont typeface="Arial" pitchFamily="34" charset="0"/>
              <a:buChar char="•"/>
            </a:pPr>
            <a:endParaRPr kumimoji="0" lang="en-US" altLang="ko-KR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C0B4A3-156D-47B8-873B-4F90D9F3B64D}" type="slidenum">
              <a:rPr lang="ko-KR" altLang="en-US" smtClean="0"/>
              <a:pPr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581738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 latinLnBrk="0">
              <a:lnSpc>
                <a:spcPct val="110000"/>
              </a:lnSpc>
              <a:spcBef>
                <a:spcPct val="75000"/>
              </a:spcBef>
              <a:buSzPct val="120000"/>
              <a:buFont typeface="Arial" pitchFamily="34" charset="0"/>
              <a:buChar char="•"/>
            </a:pPr>
            <a:endParaRPr kumimoji="0" lang="en-US" altLang="ko-KR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C0B4A3-156D-47B8-873B-4F90D9F3B64D}" type="slidenum">
              <a:rPr lang="ko-KR" altLang="en-US" smtClean="0"/>
              <a:pPr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581738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 latinLnBrk="0">
              <a:lnSpc>
                <a:spcPct val="110000"/>
              </a:lnSpc>
              <a:spcBef>
                <a:spcPct val="75000"/>
              </a:spcBef>
              <a:buSzPct val="120000"/>
              <a:buFont typeface="Arial" pitchFamily="34" charset="0"/>
              <a:buChar char="•"/>
            </a:pPr>
            <a:endParaRPr kumimoji="0" lang="en-US" altLang="ko-KR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C0B4A3-156D-47B8-873B-4F90D9F3B64D}" type="slidenum">
              <a:rPr lang="ko-KR" altLang="en-US" smtClean="0"/>
              <a:pPr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581738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 latinLnBrk="0">
              <a:lnSpc>
                <a:spcPct val="110000"/>
              </a:lnSpc>
              <a:spcBef>
                <a:spcPct val="75000"/>
              </a:spcBef>
              <a:buSzPct val="120000"/>
              <a:buFont typeface="Arial" pitchFamily="34" charset="0"/>
              <a:buChar char="•"/>
            </a:pPr>
            <a:endParaRPr kumimoji="0" lang="en-US" altLang="ko-KR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C0B4A3-156D-47B8-873B-4F90D9F3B64D}" type="slidenum">
              <a:rPr lang="ko-KR" altLang="en-US" smtClean="0"/>
              <a:pPr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581738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 latinLnBrk="0">
              <a:lnSpc>
                <a:spcPct val="110000"/>
              </a:lnSpc>
              <a:spcBef>
                <a:spcPct val="75000"/>
              </a:spcBef>
              <a:buSzPct val="120000"/>
              <a:buFont typeface="Arial" pitchFamily="34" charset="0"/>
              <a:buChar char="•"/>
            </a:pPr>
            <a:endParaRPr kumimoji="0" lang="en-US" altLang="ko-KR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C0B4A3-156D-47B8-873B-4F90D9F3B64D}" type="slidenum">
              <a:rPr lang="ko-KR" altLang="en-US" smtClean="0"/>
              <a:pPr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581738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 latinLnBrk="0">
              <a:lnSpc>
                <a:spcPct val="110000"/>
              </a:lnSpc>
              <a:spcBef>
                <a:spcPct val="75000"/>
              </a:spcBef>
              <a:buSzPct val="120000"/>
              <a:buFont typeface="Arial" pitchFamily="34" charset="0"/>
              <a:buChar char="•"/>
            </a:pPr>
            <a:endParaRPr kumimoji="0" lang="en-US" altLang="ko-KR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C0B4A3-156D-47B8-873B-4F90D9F3B64D}" type="slidenum">
              <a:rPr lang="ko-KR" altLang="en-US" smtClean="0"/>
              <a:pPr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581738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 latinLnBrk="0">
              <a:lnSpc>
                <a:spcPct val="110000"/>
              </a:lnSpc>
              <a:spcBef>
                <a:spcPct val="75000"/>
              </a:spcBef>
              <a:buSzPct val="120000"/>
              <a:buFont typeface="Arial" pitchFamily="34" charset="0"/>
              <a:buChar char="•"/>
            </a:pPr>
            <a:endParaRPr kumimoji="0" lang="en-US" altLang="ko-KR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C0B4A3-156D-47B8-873B-4F90D9F3B64D}" type="slidenum">
              <a:rPr lang="ko-KR" altLang="en-US" smtClean="0"/>
              <a:pPr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581738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 latinLnBrk="0">
              <a:lnSpc>
                <a:spcPct val="110000"/>
              </a:lnSpc>
              <a:spcBef>
                <a:spcPct val="75000"/>
              </a:spcBef>
              <a:buSzPct val="120000"/>
              <a:buFont typeface="Arial" pitchFamily="34" charset="0"/>
              <a:buChar char="•"/>
            </a:pPr>
            <a:endParaRPr kumimoji="0" lang="en-US" altLang="ko-KR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C0B4A3-156D-47B8-873B-4F90D9F3B64D}" type="slidenum">
              <a:rPr lang="ko-KR" altLang="en-US" smtClean="0"/>
              <a:pPr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581738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 latinLnBrk="0">
              <a:lnSpc>
                <a:spcPct val="110000"/>
              </a:lnSpc>
              <a:spcBef>
                <a:spcPct val="75000"/>
              </a:spcBef>
              <a:buSzPct val="120000"/>
              <a:buFont typeface="Arial" pitchFamily="34" charset="0"/>
              <a:buChar char="•"/>
            </a:pPr>
            <a:endParaRPr kumimoji="0" lang="en-US" altLang="ko-KR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C0B4A3-156D-47B8-873B-4F90D9F3B64D}" type="slidenum">
              <a:rPr lang="ko-KR" altLang="en-US" smtClean="0"/>
              <a:pPr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581738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 latinLnBrk="0">
              <a:lnSpc>
                <a:spcPct val="110000"/>
              </a:lnSpc>
              <a:spcBef>
                <a:spcPct val="75000"/>
              </a:spcBef>
              <a:buSzPct val="120000"/>
              <a:buFont typeface="Arial" pitchFamily="34" charset="0"/>
              <a:buChar char="•"/>
            </a:pPr>
            <a:endParaRPr kumimoji="0" lang="en-US" altLang="ko-KR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C0B4A3-156D-47B8-873B-4F90D9F3B64D}" type="slidenum">
              <a:rPr lang="ko-KR" altLang="en-US" smtClean="0"/>
              <a:pPr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58173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 latinLnBrk="0">
              <a:lnSpc>
                <a:spcPct val="110000"/>
              </a:lnSpc>
              <a:spcBef>
                <a:spcPct val="75000"/>
              </a:spcBef>
              <a:buSzPct val="120000"/>
              <a:buFont typeface="Arial" pitchFamily="34" charset="0"/>
              <a:buChar char="•"/>
            </a:pPr>
            <a:endParaRPr kumimoji="0" lang="en-US" altLang="ko-KR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C0B4A3-156D-47B8-873B-4F90D9F3B64D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581738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 latinLnBrk="0">
              <a:lnSpc>
                <a:spcPct val="110000"/>
              </a:lnSpc>
              <a:spcBef>
                <a:spcPct val="75000"/>
              </a:spcBef>
              <a:buSzPct val="120000"/>
              <a:buFont typeface="Arial" pitchFamily="34" charset="0"/>
              <a:buChar char="•"/>
            </a:pPr>
            <a:endParaRPr kumimoji="0" lang="en-US" altLang="ko-KR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C0B4A3-156D-47B8-873B-4F90D9F3B64D}" type="slidenum">
              <a:rPr lang="ko-KR" altLang="en-US" smtClean="0"/>
              <a:pPr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581738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 latinLnBrk="0">
              <a:lnSpc>
                <a:spcPct val="110000"/>
              </a:lnSpc>
              <a:spcBef>
                <a:spcPct val="75000"/>
              </a:spcBef>
              <a:buSzPct val="120000"/>
              <a:buFont typeface="Arial" pitchFamily="34" charset="0"/>
              <a:buChar char="•"/>
            </a:pPr>
            <a:endParaRPr kumimoji="0" lang="en-US" altLang="ko-KR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C0B4A3-156D-47B8-873B-4F90D9F3B64D}" type="slidenum">
              <a:rPr lang="ko-KR" altLang="en-US" smtClean="0"/>
              <a:pPr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581738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 latinLnBrk="0">
              <a:lnSpc>
                <a:spcPct val="110000"/>
              </a:lnSpc>
              <a:spcBef>
                <a:spcPct val="75000"/>
              </a:spcBef>
              <a:buSzPct val="120000"/>
              <a:buFont typeface="Arial" pitchFamily="34" charset="0"/>
              <a:buChar char="•"/>
            </a:pPr>
            <a:r>
              <a:rPr kumimoji="0" lang="ko-KR" altLang="en-US" b="1" dirty="0"/>
              <a:t>공통점은</a:t>
            </a:r>
            <a:r>
              <a:rPr kumimoji="0" lang="en-US" altLang="ko-KR" b="1" dirty="0"/>
              <a:t>….</a:t>
            </a:r>
          </a:p>
          <a:p>
            <a:pPr>
              <a:buFont typeface="Wingdings" pitchFamily="2" charset="2"/>
              <a:buChar char="ü"/>
            </a:pPr>
            <a:r>
              <a:rPr lang="ko-KR" altLang="en-US" sz="1400" dirty="0">
                <a:latin typeface="맑은 고딕" pitchFamily="50" charset="-127"/>
                <a:ea typeface="맑은 고딕" pitchFamily="50" charset="-127"/>
              </a:rPr>
              <a:t>더 많은 데이터가 생긴다</a:t>
            </a:r>
            <a:endParaRPr lang="en-US" altLang="ko-KR" sz="1400" dirty="0">
              <a:latin typeface="맑은 고딕" pitchFamily="50" charset="-127"/>
              <a:ea typeface="맑은 고딕" pitchFamily="50" charset="-127"/>
            </a:endParaRPr>
          </a:p>
          <a:p>
            <a:pPr>
              <a:buFont typeface="Wingdings" pitchFamily="2" charset="2"/>
              <a:buChar char="ü"/>
            </a:pPr>
            <a:r>
              <a:rPr lang="ko-KR" altLang="en-US" sz="1400" dirty="0">
                <a:latin typeface="맑은 고딕" pitchFamily="50" charset="-127"/>
                <a:ea typeface="맑은 고딕" pitchFamily="50" charset="-127"/>
              </a:rPr>
              <a:t>데이터는 자원이다</a:t>
            </a:r>
          </a:p>
          <a:p>
            <a:pPr>
              <a:buFont typeface="Wingdings" pitchFamily="2" charset="2"/>
              <a:buChar char="ü"/>
            </a:pPr>
            <a:r>
              <a:rPr lang="ko-KR" altLang="en-US" sz="1400" dirty="0">
                <a:latin typeface="맑은 고딕" pitchFamily="50" charset="-127"/>
                <a:ea typeface="맑은 고딕" pitchFamily="50" charset="-127"/>
              </a:rPr>
              <a:t>경쟁환경은 어려워지는데 </a:t>
            </a:r>
            <a:br>
              <a:rPr lang="ko-KR" altLang="en-US" sz="1400" dirty="0">
                <a:latin typeface="맑은 고딕" pitchFamily="50" charset="-127"/>
                <a:ea typeface="맑은 고딕" pitchFamily="50" charset="-127"/>
              </a:rPr>
            </a:br>
            <a:r>
              <a:rPr lang="ko-KR" altLang="en-US" sz="1400" dirty="0">
                <a:latin typeface="맑은 고딕" pitchFamily="50" charset="-127"/>
                <a:ea typeface="맑은 고딕" pitchFamily="50" charset="-127"/>
              </a:rPr>
              <a:t>분석환경은 좋아지고 있다</a:t>
            </a:r>
            <a:br>
              <a:rPr lang="ko-KR" altLang="en-US" sz="14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400" dirty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 </a:t>
            </a:r>
            <a:r>
              <a:rPr lang="ko-KR" altLang="en-US" sz="1400" u="sng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뭐라도</a:t>
            </a:r>
            <a:r>
              <a:rPr lang="ko-KR" altLang="en-US" sz="1400" dirty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 해야 한다</a:t>
            </a:r>
            <a:r>
              <a:rPr lang="en-US" altLang="ko-KR" sz="1400" dirty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~!!</a:t>
            </a:r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 </a:t>
            </a:r>
          </a:p>
          <a:p>
            <a:pPr marL="285750" indent="-285750" latinLnBrk="0">
              <a:lnSpc>
                <a:spcPct val="110000"/>
              </a:lnSpc>
              <a:spcBef>
                <a:spcPct val="75000"/>
              </a:spcBef>
              <a:buSzPct val="120000"/>
              <a:buFont typeface="Arial" pitchFamily="34" charset="0"/>
              <a:buChar char="•"/>
            </a:pPr>
            <a:endParaRPr kumimoji="0"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C0B4A3-156D-47B8-873B-4F90D9F3B64D}" type="slidenum">
              <a:rPr lang="ko-KR" altLang="en-US" smtClean="0"/>
              <a:pPr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740838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 latinLnBrk="0">
              <a:lnSpc>
                <a:spcPct val="110000"/>
              </a:lnSpc>
              <a:spcBef>
                <a:spcPct val="75000"/>
              </a:spcBef>
              <a:buSzPct val="120000"/>
              <a:buFont typeface="Arial" pitchFamily="34" charset="0"/>
              <a:buChar char="•"/>
            </a:pPr>
            <a:r>
              <a:rPr kumimoji="0" lang="ko-KR" altLang="en-US" b="1" dirty="0"/>
              <a:t>공통점은</a:t>
            </a:r>
            <a:r>
              <a:rPr kumimoji="0" lang="en-US" altLang="ko-KR" b="1" dirty="0"/>
              <a:t>….</a:t>
            </a:r>
          </a:p>
          <a:p>
            <a:pPr>
              <a:buFont typeface="Wingdings" pitchFamily="2" charset="2"/>
              <a:buChar char="ü"/>
            </a:pPr>
            <a:r>
              <a:rPr lang="ko-KR" altLang="en-US" sz="1400" dirty="0">
                <a:latin typeface="맑은 고딕" pitchFamily="50" charset="-127"/>
                <a:ea typeface="맑은 고딕" pitchFamily="50" charset="-127"/>
              </a:rPr>
              <a:t>더 많은 데이터가 생긴다</a:t>
            </a:r>
            <a:endParaRPr lang="en-US" altLang="ko-KR" sz="1400" dirty="0">
              <a:latin typeface="맑은 고딕" pitchFamily="50" charset="-127"/>
              <a:ea typeface="맑은 고딕" pitchFamily="50" charset="-127"/>
            </a:endParaRPr>
          </a:p>
          <a:p>
            <a:pPr>
              <a:buFont typeface="Wingdings" pitchFamily="2" charset="2"/>
              <a:buChar char="ü"/>
            </a:pPr>
            <a:r>
              <a:rPr lang="ko-KR" altLang="en-US" sz="1400" dirty="0">
                <a:latin typeface="맑은 고딕" pitchFamily="50" charset="-127"/>
                <a:ea typeface="맑은 고딕" pitchFamily="50" charset="-127"/>
              </a:rPr>
              <a:t>데이터는 자원이다</a:t>
            </a:r>
          </a:p>
          <a:p>
            <a:pPr>
              <a:buFont typeface="Wingdings" pitchFamily="2" charset="2"/>
              <a:buChar char="ü"/>
            </a:pPr>
            <a:r>
              <a:rPr lang="ko-KR" altLang="en-US" sz="1400" dirty="0">
                <a:latin typeface="맑은 고딕" pitchFamily="50" charset="-127"/>
                <a:ea typeface="맑은 고딕" pitchFamily="50" charset="-127"/>
              </a:rPr>
              <a:t>경쟁환경은 어려워지는데 </a:t>
            </a:r>
            <a:br>
              <a:rPr lang="ko-KR" altLang="en-US" sz="1400" dirty="0">
                <a:latin typeface="맑은 고딕" pitchFamily="50" charset="-127"/>
                <a:ea typeface="맑은 고딕" pitchFamily="50" charset="-127"/>
              </a:rPr>
            </a:br>
            <a:r>
              <a:rPr lang="ko-KR" altLang="en-US" sz="1400" dirty="0">
                <a:latin typeface="맑은 고딕" pitchFamily="50" charset="-127"/>
                <a:ea typeface="맑은 고딕" pitchFamily="50" charset="-127"/>
              </a:rPr>
              <a:t>분석환경은 좋아지고 있다</a:t>
            </a:r>
            <a:br>
              <a:rPr lang="ko-KR" altLang="en-US" sz="14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400" dirty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 </a:t>
            </a:r>
            <a:r>
              <a:rPr lang="ko-KR" altLang="en-US" sz="1400" u="sng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뭐라도</a:t>
            </a:r>
            <a:r>
              <a:rPr lang="ko-KR" altLang="en-US" sz="1400" dirty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 해야 한다</a:t>
            </a:r>
            <a:r>
              <a:rPr lang="en-US" altLang="ko-KR" sz="1400" dirty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~!!</a:t>
            </a:r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 </a:t>
            </a:r>
          </a:p>
          <a:p>
            <a:pPr marL="285750" indent="-285750" latinLnBrk="0">
              <a:lnSpc>
                <a:spcPct val="110000"/>
              </a:lnSpc>
              <a:spcBef>
                <a:spcPct val="75000"/>
              </a:spcBef>
              <a:buSzPct val="120000"/>
              <a:buFont typeface="Arial" pitchFamily="34" charset="0"/>
              <a:buChar char="•"/>
            </a:pPr>
            <a:endParaRPr kumimoji="0"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C0B4A3-156D-47B8-873B-4F90D9F3B64D}" type="slidenum">
              <a:rPr lang="ko-KR" altLang="en-US" smtClean="0"/>
              <a:pPr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740838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 latinLnBrk="0">
              <a:lnSpc>
                <a:spcPct val="110000"/>
              </a:lnSpc>
              <a:spcBef>
                <a:spcPct val="75000"/>
              </a:spcBef>
              <a:buSzPct val="120000"/>
              <a:buFont typeface="Arial" pitchFamily="34" charset="0"/>
              <a:buChar char="•"/>
            </a:pPr>
            <a:r>
              <a:rPr kumimoji="0" lang="ko-KR" altLang="en-US" b="1" dirty="0"/>
              <a:t>공통점은</a:t>
            </a:r>
            <a:r>
              <a:rPr kumimoji="0" lang="en-US" altLang="ko-KR" b="1" dirty="0"/>
              <a:t>….</a:t>
            </a:r>
          </a:p>
          <a:p>
            <a:pPr>
              <a:buFont typeface="Wingdings" pitchFamily="2" charset="2"/>
              <a:buChar char="ü"/>
            </a:pPr>
            <a:r>
              <a:rPr lang="ko-KR" altLang="en-US" sz="1400" dirty="0">
                <a:latin typeface="맑은 고딕" pitchFamily="50" charset="-127"/>
                <a:ea typeface="맑은 고딕" pitchFamily="50" charset="-127"/>
              </a:rPr>
              <a:t>더 많은 데이터가 생긴다</a:t>
            </a:r>
            <a:endParaRPr lang="en-US" altLang="ko-KR" sz="1400" dirty="0">
              <a:latin typeface="맑은 고딕" pitchFamily="50" charset="-127"/>
              <a:ea typeface="맑은 고딕" pitchFamily="50" charset="-127"/>
            </a:endParaRPr>
          </a:p>
          <a:p>
            <a:pPr>
              <a:buFont typeface="Wingdings" pitchFamily="2" charset="2"/>
              <a:buChar char="ü"/>
            </a:pPr>
            <a:r>
              <a:rPr lang="ko-KR" altLang="en-US" sz="1400" dirty="0">
                <a:latin typeface="맑은 고딕" pitchFamily="50" charset="-127"/>
                <a:ea typeface="맑은 고딕" pitchFamily="50" charset="-127"/>
              </a:rPr>
              <a:t>데이터는 자원이다</a:t>
            </a:r>
          </a:p>
          <a:p>
            <a:pPr>
              <a:buFont typeface="Wingdings" pitchFamily="2" charset="2"/>
              <a:buChar char="ü"/>
            </a:pPr>
            <a:r>
              <a:rPr lang="ko-KR" altLang="en-US" sz="1400" dirty="0">
                <a:latin typeface="맑은 고딕" pitchFamily="50" charset="-127"/>
                <a:ea typeface="맑은 고딕" pitchFamily="50" charset="-127"/>
              </a:rPr>
              <a:t>경쟁환경은 어려워지는데 </a:t>
            </a:r>
            <a:br>
              <a:rPr lang="ko-KR" altLang="en-US" sz="1400" dirty="0">
                <a:latin typeface="맑은 고딕" pitchFamily="50" charset="-127"/>
                <a:ea typeface="맑은 고딕" pitchFamily="50" charset="-127"/>
              </a:rPr>
            </a:br>
            <a:r>
              <a:rPr lang="ko-KR" altLang="en-US" sz="1400" dirty="0">
                <a:latin typeface="맑은 고딕" pitchFamily="50" charset="-127"/>
                <a:ea typeface="맑은 고딕" pitchFamily="50" charset="-127"/>
              </a:rPr>
              <a:t>분석환경은 좋아지고 있다</a:t>
            </a:r>
            <a:br>
              <a:rPr lang="ko-KR" altLang="en-US" sz="14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400" dirty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 </a:t>
            </a:r>
            <a:r>
              <a:rPr lang="ko-KR" altLang="en-US" sz="1400" u="sng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뭐라도</a:t>
            </a:r>
            <a:r>
              <a:rPr lang="ko-KR" altLang="en-US" sz="1400" dirty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 해야 한다</a:t>
            </a:r>
            <a:r>
              <a:rPr lang="en-US" altLang="ko-KR" sz="1400" dirty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~!!</a:t>
            </a:r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 </a:t>
            </a:r>
          </a:p>
          <a:p>
            <a:pPr marL="285750" indent="-285750" latinLnBrk="0">
              <a:lnSpc>
                <a:spcPct val="110000"/>
              </a:lnSpc>
              <a:spcBef>
                <a:spcPct val="75000"/>
              </a:spcBef>
              <a:buSzPct val="120000"/>
              <a:buFont typeface="Arial" pitchFamily="34" charset="0"/>
              <a:buChar char="•"/>
            </a:pPr>
            <a:endParaRPr kumimoji="0"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C0B4A3-156D-47B8-873B-4F90D9F3B64D}" type="slidenum">
              <a:rPr lang="ko-KR" altLang="en-US" smtClean="0"/>
              <a:pPr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740838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 latinLnBrk="0">
              <a:lnSpc>
                <a:spcPct val="110000"/>
              </a:lnSpc>
              <a:spcBef>
                <a:spcPct val="75000"/>
              </a:spcBef>
              <a:buSzPct val="120000"/>
              <a:buFont typeface="Arial" pitchFamily="34" charset="0"/>
              <a:buChar char="•"/>
            </a:pPr>
            <a:r>
              <a:rPr kumimoji="0" lang="ko-KR" altLang="en-US" b="1" dirty="0"/>
              <a:t>공통점은</a:t>
            </a:r>
            <a:r>
              <a:rPr kumimoji="0" lang="en-US" altLang="ko-KR" b="1" dirty="0"/>
              <a:t>….</a:t>
            </a:r>
          </a:p>
          <a:p>
            <a:pPr>
              <a:buFont typeface="Wingdings" pitchFamily="2" charset="2"/>
              <a:buChar char="ü"/>
            </a:pPr>
            <a:r>
              <a:rPr lang="ko-KR" altLang="en-US" sz="1400" dirty="0">
                <a:latin typeface="맑은 고딕" pitchFamily="50" charset="-127"/>
                <a:ea typeface="맑은 고딕" pitchFamily="50" charset="-127"/>
              </a:rPr>
              <a:t>더 많은 데이터가 생긴다</a:t>
            </a:r>
            <a:endParaRPr lang="en-US" altLang="ko-KR" sz="1400" dirty="0">
              <a:latin typeface="맑은 고딕" pitchFamily="50" charset="-127"/>
              <a:ea typeface="맑은 고딕" pitchFamily="50" charset="-127"/>
            </a:endParaRPr>
          </a:p>
          <a:p>
            <a:pPr>
              <a:buFont typeface="Wingdings" pitchFamily="2" charset="2"/>
              <a:buChar char="ü"/>
            </a:pPr>
            <a:r>
              <a:rPr lang="ko-KR" altLang="en-US" sz="1400" dirty="0">
                <a:latin typeface="맑은 고딕" pitchFamily="50" charset="-127"/>
                <a:ea typeface="맑은 고딕" pitchFamily="50" charset="-127"/>
              </a:rPr>
              <a:t>데이터는 자원이다</a:t>
            </a:r>
          </a:p>
          <a:p>
            <a:pPr>
              <a:buFont typeface="Wingdings" pitchFamily="2" charset="2"/>
              <a:buChar char="ü"/>
            </a:pPr>
            <a:r>
              <a:rPr lang="ko-KR" altLang="en-US" sz="1400" dirty="0">
                <a:latin typeface="맑은 고딕" pitchFamily="50" charset="-127"/>
                <a:ea typeface="맑은 고딕" pitchFamily="50" charset="-127"/>
              </a:rPr>
              <a:t>경쟁환경은 어려워지는데 </a:t>
            </a:r>
            <a:br>
              <a:rPr lang="ko-KR" altLang="en-US" sz="1400" dirty="0">
                <a:latin typeface="맑은 고딕" pitchFamily="50" charset="-127"/>
                <a:ea typeface="맑은 고딕" pitchFamily="50" charset="-127"/>
              </a:rPr>
            </a:br>
            <a:r>
              <a:rPr lang="ko-KR" altLang="en-US" sz="1400" dirty="0">
                <a:latin typeface="맑은 고딕" pitchFamily="50" charset="-127"/>
                <a:ea typeface="맑은 고딕" pitchFamily="50" charset="-127"/>
              </a:rPr>
              <a:t>분석환경은 좋아지고 있다</a:t>
            </a:r>
            <a:br>
              <a:rPr lang="ko-KR" altLang="en-US" sz="14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400" dirty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 </a:t>
            </a:r>
            <a:r>
              <a:rPr lang="ko-KR" altLang="en-US" sz="1400" u="sng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뭐라도</a:t>
            </a:r>
            <a:r>
              <a:rPr lang="ko-KR" altLang="en-US" sz="1400" dirty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 해야 한다</a:t>
            </a:r>
            <a:r>
              <a:rPr lang="en-US" altLang="ko-KR" sz="1400" dirty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~!!</a:t>
            </a:r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 </a:t>
            </a:r>
          </a:p>
          <a:p>
            <a:pPr marL="285750" indent="-285750" latinLnBrk="0">
              <a:lnSpc>
                <a:spcPct val="110000"/>
              </a:lnSpc>
              <a:spcBef>
                <a:spcPct val="75000"/>
              </a:spcBef>
              <a:buSzPct val="120000"/>
              <a:buFont typeface="Arial" pitchFamily="34" charset="0"/>
              <a:buChar char="•"/>
            </a:pPr>
            <a:endParaRPr kumimoji="0"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C0B4A3-156D-47B8-873B-4F90D9F3B64D}" type="slidenum">
              <a:rPr lang="ko-KR" altLang="en-US" smtClean="0"/>
              <a:pPr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740838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 latinLnBrk="0">
              <a:lnSpc>
                <a:spcPct val="110000"/>
              </a:lnSpc>
              <a:spcBef>
                <a:spcPct val="75000"/>
              </a:spcBef>
              <a:buSzPct val="120000"/>
              <a:buFont typeface="Arial" pitchFamily="34" charset="0"/>
              <a:buChar char="•"/>
            </a:pPr>
            <a:r>
              <a:rPr kumimoji="0" lang="ko-KR" altLang="en-US" b="1" dirty="0"/>
              <a:t>공통점은</a:t>
            </a:r>
            <a:r>
              <a:rPr kumimoji="0" lang="en-US" altLang="ko-KR" b="1" dirty="0"/>
              <a:t>….</a:t>
            </a:r>
          </a:p>
          <a:p>
            <a:pPr>
              <a:buFont typeface="Wingdings" pitchFamily="2" charset="2"/>
              <a:buChar char="ü"/>
            </a:pPr>
            <a:r>
              <a:rPr lang="ko-KR" altLang="en-US" sz="1400" dirty="0">
                <a:latin typeface="맑은 고딕" pitchFamily="50" charset="-127"/>
                <a:ea typeface="맑은 고딕" pitchFamily="50" charset="-127"/>
              </a:rPr>
              <a:t>더 많은 데이터가 생긴다</a:t>
            </a:r>
            <a:endParaRPr lang="en-US" altLang="ko-KR" sz="1400" dirty="0">
              <a:latin typeface="맑은 고딕" pitchFamily="50" charset="-127"/>
              <a:ea typeface="맑은 고딕" pitchFamily="50" charset="-127"/>
            </a:endParaRPr>
          </a:p>
          <a:p>
            <a:pPr>
              <a:buFont typeface="Wingdings" pitchFamily="2" charset="2"/>
              <a:buChar char="ü"/>
            </a:pPr>
            <a:r>
              <a:rPr lang="ko-KR" altLang="en-US" sz="1400" dirty="0">
                <a:latin typeface="맑은 고딕" pitchFamily="50" charset="-127"/>
                <a:ea typeface="맑은 고딕" pitchFamily="50" charset="-127"/>
              </a:rPr>
              <a:t>데이터는 자원이다</a:t>
            </a:r>
          </a:p>
          <a:p>
            <a:pPr>
              <a:buFont typeface="Wingdings" pitchFamily="2" charset="2"/>
              <a:buChar char="ü"/>
            </a:pPr>
            <a:r>
              <a:rPr lang="ko-KR" altLang="en-US" sz="1400" dirty="0">
                <a:latin typeface="맑은 고딕" pitchFamily="50" charset="-127"/>
                <a:ea typeface="맑은 고딕" pitchFamily="50" charset="-127"/>
              </a:rPr>
              <a:t>경쟁환경은 어려워지는데 </a:t>
            </a:r>
            <a:br>
              <a:rPr lang="ko-KR" altLang="en-US" sz="1400" dirty="0">
                <a:latin typeface="맑은 고딕" pitchFamily="50" charset="-127"/>
                <a:ea typeface="맑은 고딕" pitchFamily="50" charset="-127"/>
              </a:rPr>
            </a:br>
            <a:r>
              <a:rPr lang="ko-KR" altLang="en-US" sz="1400" dirty="0">
                <a:latin typeface="맑은 고딕" pitchFamily="50" charset="-127"/>
                <a:ea typeface="맑은 고딕" pitchFamily="50" charset="-127"/>
              </a:rPr>
              <a:t>분석환경은 좋아지고 있다</a:t>
            </a:r>
            <a:br>
              <a:rPr lang="ko-KR" altLang="en-US" sz="14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400" dirty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 </a:t>
            </a:r>
            <a:r>
              <a:rPr lang="ko-KR" altLang="en-US" sz="1400" u="sng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뭐라도</a:t>
            </a:r>
            <a:r>
              <a:rPr lang="ko-KR" altLang="en-US" sz="1400" dirty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 해야 한다</a:t>
            </a:r>
            <a:r>
              <a:rPr lang="en-US" altLang="ko-KR" sz="1400" dirty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~!!</a:t>
            </a:r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 </a:t>
            </a:r>
          </a:p>
          <a:p>
            <a:pPr marL="285750" indent="-285750" latinLnBrk="0">
              <a:lnSpc>
                <a:spcPct val="110000"/>
              </a:lnSpc>
              <a:spcBef>
                <a:spcPct val="75000"/>
              </a:spcBef>
              <a:buSzPct val="120000"/>
              <a:buFont typeface="Arial" pitchFamily="34" charset="0"/>
              <a:buChar char="•"/>
            </a:pPr>
            <a:endParaRPr kumimoji="0"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C0B4A3-156D-47B8-873B-4F90D9F3B64D}" type="slidenum">
              <a:rPr lang="ko-KR" altLang="en-US" smtClean="0"/>
              <a:pPr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740838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 latinLnBrk="0">
              <a:lnSpc>
                <a:spcPct val="110000"/>
              </a:lnSpc>
              <a:spcBef>
                <a:spcPct val="75000"/>
              </a:spcBef>
              <a:buSzPct val="120000"/>
              <a:buFont typeface="Arial" pitchFamily="34" charset="0"/>
              <a:buChar char="•"/>
            </a:pPr>
            <a:r>
              <a:rPr kumimoji="0" lang="ko-KR" altLang="en-US" b="1" dirty="0"/>
              <a:t>공통점은</a:t>
            </a:r>
            <a:r>
              <a:rPr kumimoji="0" lang="en-US" altLang="ko-KR" b="1" dirty="0"/>
              <a:t>….</a:t>
            </a:r>
          </a:p>
          <a:p>
            <a:pPr>
              <a:buFont typeface="Wingdings" pitchFamily="2" charset="2"/>
              <a:buChar char="ü"/>
            </a:pPr>
            <a:r>
              <a:rPr lang="ko-KR" altLang="en-US" sz="1400" dirty="0">
                <a:latin typeface="맑은 고딕" pitchFamily="50" charset="-127"/>
                <a:ea typeface="맑은 고딕" pitchFamily="50" charset="-127"/>
              </a:rPr>
              <a:t>더 많은 데이터가 생긴다</a:t>
            </a:r>
            <a:endParaRPr lang="en-US" altLang="ko-KR" sz="1400" dirty="0">
              <a:latin typeface="맑은 고딕" pitchFamily="50" charset="-127"/>
              <a:ea typeface="맑은 고딕" pitchFamily="50" charset="-127"/>
            </a:endParaRPr>
          </a:p>
          <a:p>
            <a:pPr>
              <a:buFont typeface="Wingdings" pitchFamily="2" charset="2"/>
              <a:buChar char="ü"/>
            </a:pPr>
            <a:r>
              <a:rPr lang="ko-KR" altLang="en-US" sz="1400" dirty="0">
                <a:latin typeface="맑은 고딕" pitchFamily="50" charset="-127"/>
                <a:ea typeface="맑은 고딕" pitchFamily="50" charset="-127"/>
              </a:rPr>
              <a:t>데이터는 자원이다</a:t>
            </a:r>
          </a:p>
          <a:p>
            <a:pPr>
              <a:buFont typeface="Wingdings" pitchFamily="2" charset="2"/>
              <a:buChar char="ü"/>
            </a:pPr>
            <a:r>
              <a:rPr lang="ko-KR" altLang="en-US" sz="1400" dirty="0">
                <a:latin typeface="맑은 고딕" pitchFamily="50" charset="-127"/>
                <a:ea typeface="맑은 고딕" pitchFamily="50" charset="-127"/>
              </a:rPr>
              <a:t>경쟁환경은 어려워지는데 </a:t>
            </a:r>
            <a:br>
              <a:rPr lang="ko-KR" altLang="en-US" sz="1400" dirty="0">
                <a:latin typeface="맑은 고딕" pitchFamily="50" charset="-127"/>
                <a:ea typeface="맑은 고딕" pitchFamily="50" charset="-127"/>
              </a:rPr>
            </a:br>
            <a:r>
              <a:rPr lang="ko-KR" altLang="en-US" sz="1400" dirty="0">
                <a:latin typeface="맑은 고딕" pitchFamily="50" charset="-127"/>
                <a:ea typeface="맑은 고딕" pitchFamily="50" charset="-127"/>
              </a:rPr>
              <a:t>분석환경은 좋아지고 있다</a:t>
            </a:r>
            <a:br>
              <a:rPr lang="ko-KR" altLang="en-US" sz="14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400" dirty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 </a:t>
            </a:r>
            <a:r>
              <a:rPr lang="ko-KR" altLang="en-US" sz="1400" u="sng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뭐라도</a:t>
            </a:r>
            <a:r>
              <a:rPr lang="ko-KR" altLang="en-US" sz="1400" dirty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 해야 한다</a:t>
            </a:r>
            <a:r>
              <a:rPr lang="en-US" altLang="ko-KR" sz="1400" dirty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~!!</a:t>
            </a:r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 </a:t>
            </a:r>
          </a:p>
          <a:p>
            <a:pPr marL="285750" indent="-285750" latinLnBrk="0">
              <a:lnSpc>
                <a:spcPct val="110000"/>
              </a:lnSpc>
              <a:spcBef>
                <a:spcPct val="75000"/>
              </a:spcBef>
              <a:buSzPct val="120000"/>
              <a:buFont typeface="Arial" pitchFamily="34" charset="0"/>
              <a:buChar char="•"/>
            </a:pPr>
            <a:endParaRPr kumimoji="0"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C0B4A3-156D-47B8-873B-4F90D9F3B64D}" type="slidenum">
              <a:rPr lang="ko-KR" altLang="en-US" smtClean="0"/>
              <a:pPr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740838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 eaLnBrk="1" hangingPunct="1">
              <a:buFont typeface="Arial" pitchFamily="34" charset="0"/>
              <a:buChar char="•"/>
            </a:pPr>
            <a:r>
              <a:rPr lang="ko-KR" altLang="en-US" dirty="0">
                <a:latin typeface="+mn-lt"/>
              </a:rPr>
              <a:t>뭐든지 중요한 것은 눈에 잘 보이지 않는 것들이다</a:t>
            </a:r>
            <a:r>
              <a:rPr lang="en-US" altLang="ko-KR" dirty="0">
                <a:latin typeface="+mn-lt"/>
              </a:rPr>
              <a:t>… </a:t>
            </a:r>
          </a:p>
          <a:p>
            <a:pPr marL="285750" indent="-285750" eaLnBrk="1" hangingPunct="1">
              <a:buFont typeface="Arial" pitchFamily="34" charset="0"/>
              <a:buChar char="•"/>
            </a:pPr>
            <a:r>
              <a:rPr lang="ko-KR" altLang="en-US" dirty="0">
                <a:latin typeface="+mn-lt"/>
              </a:rPr>
              <a:t>한국어로는 </a:t>
            </a:r>
            <a:r>
              <a:rPr lang="en-US" altLang="ko-KR" dirty="0">
                <a:latin typeface="+mn-lt"/>
              </a:rPr>
              <a:t>‘</a:t>
            </a:r>
            <a:r>
              <a:rPr lang="ko-KR" altLang="en-US" dirty="0">
                <a:latin typeface="+mn-lt"/>
              </a:rPr>
              <a:t>뭐</a:t>
            </a:r>
            <a:r>
              <a:rPr lang="en-US" altLang="ko-KR" dirty="0">
                <a:latin typeface="+mn-lt"/>
              </a:rPr>
              <a:t>’</a:t>
            </a:r>
            <a:r>
              <a:rPr lang="ko-KR" altLang="en-US" dirty="0">
                <a:latin typeface="+mn-lt"/>
              </a:rPr>
              <a:t>로 생각하지만</a:t>
            </a:r>
            <a:r>
              <a:rPr lang="en-US" altLang="ko-KR" dirty="0">
                <a:latin typeface="+mn-lt"/>
              </a:rPr>
              <a:t>, </a:t>
            </a:r>
            <a:r>
              <a:rPr lang="ko-KR" altLang="en-US" dirty="0">
                <a:latin typeface="+mn-lt"/>
              </a:rPr>
              <a:t>실상은 </a:t>
            </a:r>
            <a:r>
              <a:rPr lang="en-US" altLang="ko-KR" dirty="0">
                <a:latin typeface="+mn-lt"/>
              </a:rPr>
              <a:t>‘</a:t>
            </a:r>
            <a:r>
              <a:rPr lang="ko-KR" altLang="en-US" dirty="0">
                <a:latin typeface="+mn-lt"/>
              </a:rPr>
              <a:t>왜</a:t>
            </a:r>
            <a:r>
              <a:rPr lang="en-US" altLang="ko-KR" dirty="0">
                <a:latin typeface="+mn-lt"/>
              </a:rPr>
              <a:t>’ ‘</a:t>
            </a:r>
            <a:r>
              <a:rPr lang="ko-KR" altLang="en-US" dirty="0">
                <a:latin typeface="+mn-lt"/>
              </a:rPr>
              <a:t>무엇 때문에</a:t>
            </a:r>
            <a:r>
              <a:rPr lang="en-US" altLang="ko-KR" dirty="0">
                <a:latin typeface="+mn-lt"/>
              </a:rPr>
              <a:t>’…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C0B4A3-156D-47B8-873B-4F90D9F3B64D}" type="slidenum">
              <a:rPr lang="ko-KR" altLang="en-US" smtClean="0"/>
              <a:pPr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581738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 eaLnBrk="1" hangingPunct="1">
              <a:buFont typeface="Arial" pitchFamily="34" charset="0"/>
              <a:buChar char="•"/>
            </a:pPr>
            <a:r>
              <a:rPr lang="ko-KR" altLang="en-US" dirty="0">
                <a:latin typeface="+mn-lt"/>
              </a:rPr>
              <a:t>뭐든지 중요한 것은 눈에 잘 보이지 않는 것들이다</a:t>
            </a:r>
            <a:r>
              <a:rPr lang="en-US" altLang="ko-KR" dirty="0">
                <a:latin typeface="+mn-lt"/>
              </a:rPr>
              <a:t>… </a:t>
            </a:r>
          </a:p>
          <a:p>
            <a:pPr marL="285750" indent="-285750" eaLnBrk="1" hangingPunct="1">
              <a:buFont typeface="Arial" pitchFamily="34" charset="0"/>
              <a:buChar char="•"/>
            </a:pPr>
            <a:r>
              <a:rPr lang="ko-KR" altLang="en-US" dirty="0">
                <a:latin typeface="+mn-lt"/>
              </a:rPr>
              <a:t>한국어로는 </a:t>
            </a:r>
            <a:r>
              <a:rPr lang="en-US" altLang="ko-KR" dirty="0">
                <a:latin typeface="+mn-lt"/>
              </a:rPr>
              <a:t>‘</a:t>
            </a:r>
            <a:r>
              <a:rPr lang="ko-KR" altLang="en-US" dirty="0">
                <a:latin typeface="+mn-lt"/>
              </a:rPr>
              <a:t>뭐</a:t>
            </a:r>
            <a:r>
              <a:rPr lang="en-US" altLang="ko-KR" dirty="0">
                <a:latin typeface="+mn-lt"/>
              </a:rPr>
              <a:t>’</a:t>
            </a:r>
            <a:r>
              <a:rPr lang="ko-KR" altLang="en-US" dirty="0">
                <a:latin typeface="+mn-lt"/>
              </a:rPr>
              <a:t>로 생각하지만</a:t>
            </a:r>
            <a:r>
              <a:rPr lang="en-US" altLang="ko-KR" dirty="0">
                <a:latin typeface="+mn-lt"/>
              </a:rPr>
              <a:t>, </a:t>
            </a:r>
            <a:r>
              <a:rPr lang="ko-KR" altLang="en-US" dirty="0">
                <a:latin typeface="+mn-lt"/>
              </a:rPr>
              <a:t>실상은 </a:t>
            </a:r>
            <a:r>
              <a:rPr lang="en-US" altLang="ko-KR" dirty="0">
                <a:latin typeface="+mn-lt"/>
              </a:rPr>
              <a:t>‘</a:t>
            </a:r>
            <a:r>
              <a:rPr lang="ko-KR" altLang="en-US" dirty="0">
                <a:latin typeface="+mn-lt"/>
              </a:rPr>
              <a:t>왜</a:t>
            </a:r>
            <a:r>
              <a:rPr lang="en-US" altLang="ko-KR" dirty="0">
                <a:latin typeface="+mn-lt"/>
              </a:rPr>
              <a:t>’ ‘</a:t>
            </a:r>
            <a:r>
              <a:rPr lang="ko-KR" altLang="en-US" dirty="0">
                <a:latin typeface="+mn-lt"/>
              </a:rPr>
              <a:t>무엇 때문에</a:t>
            </a:r>
            <a:r>
              <a:rPr lang="en-US" altLang="ko-KR" dirty="0">
                <a:latin typeface="+mn-lt"/>
              </a:rPr>
              <a:t>’…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C0B4A3-156D-47B8-873B-4F90D9F3B64D}" type="slidenum">
              <a:rPr lang="ko-KR" altLang="en-US" smtClean="0"/>
              <a:pPr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58173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 latinLnBrk="0">
              <a:lnSpc>
                <a:spcPct val="110000"/>
              </a:lnSpc>
              <a:spcBef>
                <a:spcPct val="75000"/>
              </a:spcBef>
              <a:buSzPct val="120000"/>
              <a:buFont typeface="Arial" pitchFamily="34" charset="0"/>
              <a:buChar char="•"/>
            </a:pPr>
            <a:endParaRPr kumimoji="0" lang="en-US" altLang="ko-KR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C0B4A3-156D-47B8-873B-4F90D9F3B64D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581738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 eaLnBrk="1" hangingPunct="1">
              <a:buFont typeface="Arial" pitchFamily="34" charset="0"/>
              <a:buChar char="•"/>
            </a:pPr>
            <a:r>
              <a:rPr lang="ko-KR" altLang="en-US" dirty="0">
                <a:latin typeface="+mn-lt"/>
              </a:rPr>
              <a:t>뭐든지 중요한 것은 눈에 잘 보이지 않는 것들이다</a:t>
            </a:r>
            <a:r>
              <a:rPr lang="en-US" altLang="ko-KR" dirty="0">
                <a:latin typeface="+mn-lt"/>
              </a:rPr>
              <a:t>… </a:t>
            </a:r>
          </a:p>
          <a:p>
            <a:pPr marL="285750" indent="-285750" eaLnBrk="1" hangingPunct="1">
              <a:buFont typeface="Arial" pitchFamily="34" charset="0"/>
              <a:buChar char="•"/>
            </a:pPr>
            <a:r>
              <a:rPr lang="ko-KR" altLang="en-US" dirty="0">
                <a:latin typeface="+mn-lt"/>
              </a:rPr>
              <a:t>한국어로는 </a:t>
            </a:r>
            <a:r>
              <a:rPr lang="en-US" altLang="ko-KR" dirty="0">
                <a:latin typeface="+mn-lt"/>
              </a:rPr>
              <a:t>‘</a:t>
            </a:r>
            <a:r>
              <a:rPr lang="ko-KR" altLang="en-US" dirty="0">
                <a:latin typeface="+mn-lt"/>
              </a:rPr>
              <a:t>뭐</a:t>
            </a:r>
            <a:r>
              <a:rPr lang="en-US" altLang="ko-KR" dirty="0">
                <a:latin typeface="+mn-lt"/>
              </a:rPr>
              <a:t>’</a:t>
            </a:r>
            <a:r>
              <a:rPr lang="ko-KR" altLang="en-US" dirty="0">
                <a:latin typeface="+mn-lt"/>
              </a:rPr>
              <a:t>로 생각하지만</a:t>
            </a:r>
            <a:r>
              <a:rPr lang="en-US" altLang="ko-KR" dirty="0">
                <a:latin typeface="+mn-lt"/>
              </a:rPr>
              <a:t>, </a:t>
            </a:r>
            <a:r>
              <a:rPr lang="ko-KR" altLang="en-US" dirty="0">
                <a:latin typeface="+mn-lt"/>
              </a:rPr>
              <a:t>실상은 </a:t>
            </a:r>
            <a:r>
              <a:rPr lang="en-US" altLang="ko-KR" dirty="0">
                <a:latin typeface="+mn-lt"/>
              </a:rPr>
              <a:t>‘</a:t>
            </a:r>
            <a:r>
              <a:rPr lang="ko-KR" altLang="en-US" dirty="0">
                <a:latin typeface="+mn-lt"/>
              </a:rPr>
              <a:t>왜</a:t>
            </a:r>
            <a:r>
              <a:rPr lang="en-US" altLang="ko-KR" dirty="0">
                <a:latin typeface="+mn-lt"/>
              </a:rPr>
              <a:t>’ ‘</a:t>
            </a:r>
            <a:r>
              <a:rPr lang="ko-KR" altLang="en-US" dirty="0">
                <a:latin typeface="+mn-lt"/>
              </a:rPr>
              <a:t>무엇 때문에</a:t>
            </a:r>
            <a:r>
              <a:rPr lang="en-US" altLang="ko-KR" dirty="0">
                <a:latin typeface="+mn-lt"/>
              </a:rPr>
              <a:t>’…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C0B4A3-156D-47B8-873B-4F90D9F3B64D}" type="slidenum">
              <a:rPr lang="ko-KR" altLang="en-US" smtClean="0"/>
              <a:pPr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581738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 latinLnBrk="0">
              <a:lnSpc>
                <a:spcPct val="110000"/>
              </a:lnSpc>
              <a:spcBef>
                <a:spcPct val="75000"/>
              </a:spcBef>
              <a:buSzPct val="120000"/>
              <a:buFont typeface="Arial" pitchFamily="34" charset="0"/>
              <a:buChar char="•"/>
            </a:pPr>
            <a:r>
              <a:rPr kumimoji="0" lang="ko-KR" altLang="en-US" b="1" dirty="0"/>
              <a:t>이 외에 </a:t>
            </a:r>
            <a:r>
              <a:rPr kumimoji="0" lang="en-US" altLang="ko-KR" b="1" dirty="0"/>
              <a:t>‘</a:t>
            </a:r>
            <a:r>
              <a:rPr kumimoji="0" lang="ko-KR" altLang="en-US" b="1" dirty="0" err="1"/>
              <a:t>논증형</a:t>
            </a:r>
            <a:r>
              <a:rPr kumimoji="0" lang="en-US" altLang="ko-KR" b="1" dirty="0"/>
              <a:t>’</a:t>
            </a:r>
            <a:r>
              <a:rPr kumimoji="0" lang="ko-KR" altLang="en-US" b="1" dirty="0"/>
              <a:t>과 </a:t>
            </a:r>
            <a:r>
              <a:rPr kumimoji="0" lang="en-US" altLang="ko-KR" b="1" dirty="0"/>
              <a:t>‘</a:t>
            </a:r>
            <a:r>
              <a:rPr kumimoji="0" lang="ko-KR" altLang="en-US" b="1" dirty="0" err="1"/>
              <a:t>택일형</a:t>
            </a:r>
            <a:r>
              <a:rPr kumimoji="0" lang="en-US" altLang="ko-KR" b="1" dirty="0"/>
              <a:t>’</a:t>
            </a:r>
            <a:r>
              <a:rPr kumimoji="0" lang="ko-KR" altLang="en-US" b="1" dirty="0"/>
              <a:t>이 있음</a:t>
            </a:r>
            <a:r>
              <a:rPr kumimoji="0" lang="en-US" altLang="ko-KR" b="1" baseline="0" dirty="0"/>
              <a:t> (</a:t>
            </a:r>
            <a:r>
              <a:rPr kumimoji="0" lang="ko-KR" altLang="en-US" b="1" baseline="0" dirty="0"/>
              <a:t>자주 사용되지는 않지만</a:t>
            </a:r>
            <a:r>
              <a:rPr kumimoji="0" lang="en-US" altLang="ko-KR" b="1" baseline="0" dirty="0"/>
              <a:t>)</a:t>
            </a:r>
            <a:endParaRPr kumimoji="0" lang="en-US" altLang="ko-KR" b="1" dirty="0"/>
          </a:p>
          <a:p>
            <a:pPr marL="285750" indent="-285750" latinLnBrk="0">
              <a:lnSpc>
                <a:spcPct val="110000"/>
              </a:lnSpc>
              <a:spcBef>
                <a:spcPct val="75000"/>
              </a:spcBef>
              <a:buSzPct val="120000"/>
              <a:buFont typeface="Arial" pitchFamily="34" charset="0"/>
              <a:buChar char="•"/>
            </a:pPr>
            <a:r>
              <a:rPr kumimoji="0" lang="en-US" altLang="ko-KR" b="1" dirty="0"/>
              <a:t>Type 3 : </a:t>
            </a:r>
            <a:r>
              <a:rPr kumimoji="0" lang="ko-KR" altLang="en-US" b="1" dirty="0" err="1"/>
              <a:t>논증형</a:t>
            </a:r>
            <a:br>
              <a:rPr kumimoji="0" lang="en-US" altLang="ko-KR" b="1" dirty="0"/>
            </a:br>
            <a:r>
              <a:rPr kumimoji="0" lang="en-US" altLang="ko-KR" b="1" dirty="0"/>
              <a:t>- </a:t>
            </a:r>
            <a:r>
              <a:rPr kumimoji="0" lang="ko-KR" altLang="en-US" b="1" dirty="0"/>
              <a:t>주로 최종 결론을 도출하기 위해 개별적 요소를 논리적으로 증명</a:t>
            </a:r>
            <a:r>
              <a:rPr kumimoji="0" lang="en-US" altLang="ko-KR" b="1" dirty="0"/>
              <a:t>/</a:t>
            </a:r>
            <a:r>
              <a:rPr kumimoji="0" lang="ko-KR" altLang="en-US" b="1" dirty="0"/>
              <a:t>누적해 가는 유형 </a:t>
            </a:r>
            <a:br>
              <a:rPr kumimoji="0" lang="en-US" altLang="ko-KR" b="1" dirty="0"/>
            </a:br>
            <a:r>
              <a:rPr kumimoji="0" lang="en-US" altLang="ko-KR" b="1" dirty="0"/>
              <a:t>-</a:t>
            </a:r>
            <a:r>
              <a:rPr kumimoji="0" lang="en-US" altLang="ko-KR" b="1" baseline="0" dirty="0"/>
              <a:t> </a:t>
            </a:r>
            <a:r>
              <a:rPr kumimoji="0" lang="en-US" altLang="ko-KR" b="1" dirty="0"/>
              <a:t>(</a:t>
            </a:r>
            <a:r>
              <a:rPr kumimoji="0" lang="ko-KR" altLang="en-US" b="1" dirty="0"/>
              <a:t>왜냐하면 </a:t>
            </a:r>
            <a:r>
              <a:rPr kumimoji="0" lang="en-US" altLang="ko-KR" b="1" dirty="0"/>
              <a:t>(Because) </a:t>
            </a:r>
            <a:r>
              <a:rPr kumimoji="0" lang="ko-KR" altLang="en-US" b="1" dirty="0"/>
              <a:t>으로 전개</a:t>
            </a:r>
            <a:r>
              <a:rPr kumimoji="0" lang="en-US" altLang="ko-KR" b="1" dirty="0"/>
              <a:t>)</a:t>
            </a:r>
          </a:p>
          <a:p>
            <a:pPr marL="285750" indent="-285750" latinLnBrk="0">
              <a:lnSpc>
                <a:spcPct val="110000"/>
              </a:lnSpc>
              <a:spcBef>
                <a:spcPct val="75000"/>
              </a:spcBef>
              <a:buSzPct val="120000"/>
              <a:buFont typeface="Arial" pitchFamily="34" charset="0"/>
              <a:buChar char="•"/>
            </a:pPr>
            <a:r>
              <a:rPr kumimoji="0" lang="en-US" altLang="ko-KR" b="1" dirty="0"/>
              <a:t>Type 4 : </a:t>
            </a:r>
            <a:r>
              <a:rPr kumimoji="0" lang="ko-KR" altLang="en-US" b="1" dirty="0" err="1"/>
              <a:t>택일형</a:t>
            </a:r>
            <a:br>
              <a:rPr kumimoji="0" lang="en-US" altLang="ko-KR" b="1" dirty="0"/>
            </a:br>
            <a:r>
              <a:rPr kumimoji="0" lang="en-US" altLang="ko-KR" b="1" dirty="0"/>
              <a:t>-</a:t>
            </a:r>
            <a:r>
              <a:rPr kumimoji="0" lang="en-US" altLang="ko-KR" b="1" baseline="0" dirty="0"/>
              <a:t> </a:t>
            </a:r>
            <a:r>
              <a:rPr kumimoji="0" lang="ko-KR" altLang="en-US" b="1" dirty="0"/>
              <a:t>다양한 조건을 교차적으로 갖는 복수의 해결</a:t>
            </a:r>
            <a:r>
              <a:rPr kumimoji="0" lang="en-US" altLang="ko-KR" b="1" dirty="0"/>
              <a:t>(</a:t>
            </a:r>
            <a:r>
              <a:rPr kumimoji="0" lang="ko-KR" altLang="en-US" b="1" dirty="0"/>
              <a:t>안</a:t>
            </a:r>
            <a:r>
              <a:rPr kumimoji="0" lang="en-US" altLang="ko-KR" b="1" dirty="0"/>
              <a:t>) </a:t>
            </a:r>
            <a:r>
              <a:rPr kumimoji="0" lang="ko-KR" altLang="en-US" b="1" dirty="0"/>
              <a:t>중에서 선택을 위한 의사결정 </a:t>
            </a:r>
            <a:r>
              <a:rPr kumimoji="0" lang="en-US" altLang="ko-KR" b="1" dirty="0"/>
              <a:t>Route</a:t>
            </a:r>
            <a:r>
              <a:rPr kumimoji="0" lang="ko-KR" altLang="en-US" b="1" dirty="0"/>
              <a:t>를 만들어 가는 유형</a:t>
            </a:r>
            <a:r>
              <a:rPr kumimoji="0" lang="en-US" altLang="ko-KR" b="1" dirty="0"/>
              <a:t>. </a:t>
            </a:r>
            <a:br>
              <a:rPr kumimoji="0" lang="en-US" altLang="ko-KR" b="1" dirty="0"/>
            </a:br>
            <a:r>
              <a:rPr kumimoji="0" lang="en-US" altLang="ko-KR" b="1" dirty="0"/>
              <a:t>* </a:t>
            </a:r>
            <a:r>
              <a:rPr kumimoji="0" lang="ko-KR" altLang="en-US" b="1" dirty="0"/>
              <a:t>일명 </a:t>
            </a:r>
            <a:r>
              <a:rPr kumimoji="0" lang="en-US" altLang="ko-KR" b="1" dirty="0"/>
              <a:t>Decision Tree</a:t>
            </a:r>
            <a:r>
              <a:rPr kumimoji="0" lang="ko-KR" altLang="en-US" b="1" dirty="0"/>
              <a:t>라고 함</a:t>
            </a:r>
          </a:p>
          <a:p>
            <a:pPr marL="285750" indent="-285750" latinLnBrk="0">
              <a:lnSpc>
                <a:spcPct val="110000"/>
              </a:lnSpc>
              <a:spcBef>
                <a:spcPct val="75000"/>
              </a:spcBef>
              <a:buSzPct val="120000"/>
              <a:buFont typeface="Arial" pitchFamily="34" charset="0"/>
              <a:buChar char="•"/>
            </a:pPr>
            <a:endParaRPr kumimoji="0"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C0B4A3-156D-47B8-873B-4F90D9F3B64D}" type="slidenum">
              <a:rPr lang="ko-KR" altLang="en-US" smtClean="0"/>
              <a:pPr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740838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 latinLnBrk="0">
              <a:lnSpc>
                <a:spcPct val="110000"/>
              </a:lnSpc>
              <a:spcBef>
                <a:spcPct val="75000"/>
              </a:spcBef>
              <a:buSzPct val="120000"/>
              <a:buFont typeface="Arial" pitchFamily="34" charset="0"/>
              <a:buChar char="•"/>
            </a:pPr>
            <a:r>
              <a:rPr kumimoji="0" lang="ko-KR" altLang="en-US" b="1" dirty="0"/>
              <a:t>이 외에 </a:t>
            </a:r>
            <a:r>
              <a:rPr kumimoji="0" lang="en-US" altLang="ko-KR" b="1" dirty="0"/>
              <a:t>‘</a:t>
            </a:r>
            <a:r>
              <a:rPr kumimoji="0" lang="ko-KR" altLang="en-US" b="1" dirty="0" err="1"/>
              <a:t>논증형</a:t>
            </a:r>
            <a:r>
              <a:rPr kumimoji="0" lang="en-US" altLang="ko-KR" b="1" dirty="0"/>
              <a:t>’</a:t>
            </a:r>
            <a:r>
              <a:rPr kumimoji="0" lang="ko-KR" altLang="en-US" b="1" dirty="0"/>
              <a:t>과 </a:t>
            </a:r>
            <a:r>
              <a:rPr kumimoji="0" lang="en-US" altLang="ko-KR" b="1" dirty="0"/>
              <a:t>‘</a:t>
            </a:r>
            <a:r>
              <a:rPr kumimoji="0" lang="ko-KR" altLang="en-US" b="1" dirty="0" err="1"/>
              <a:t>택일형</a:t>
            </a:r>
            <a:r>
              <a:rPr kumimoji="0" lang="en-US" altLang="ko-KR" b="1" dirty="0"/>
              <a:t>’</a:t>
            </a:r>
            <a:r>
              <a:rPr kumimoji="0" lang="ko-KR" altLang="en-US" b="1" dirty="0"/>
              <a:t>이 있음</a:t>
            </a:r>
            <a:r>
              <a:rPr kumimoji="0" lang="en-US" altLang="ko-KR" b="1" baseline="0" dirty="0"/>
              <a:t> (</a:t>
            </a:r>
            <a:r>
              <a:rPr kumimoji="0" lang="ko-KR" altLang="en-US" b="1" baseline="0" dirty="0"/>
              <a:t>자주 사용되지는 않지만</a:t>
            </a:r>
            <a:r>
              <a:rPr kumimoji="0" lang="en-US" altLang="ko-KR" b="1" baseline="0" dirty="0"/>
              <a:t>)</a:t>
            </a:r>
            <a:endParaRPr kumimoji="0" lang="en-US" altLang="ko-KR" b="1" dirty="0"/>
          </a:p>
          <a:p>
            <a:pPr marL="285750" indent="-285750" latinLnBrk="0">
              <a:lnSpc>
                <a:spcPct val="110000"/>
              </a:lnSpc>
              <a:spcBef>
                <a:spcPct val="75000"/>
              </a:spcBef>
              <a:buSzPct val="120000"/>
              <a:buFont typeface="Arial" pitchFamily="34" charset="0"/>
              <a:buChar char="•"/>
            </a:pPr>
            <a:r>
              <a:rPr kumimoji="0" lang="en-US" altLang="ko-KR" b="1" dirty="0"/>
              <a:t>Type 3 : </a:t>
            </a:r>
            <a:r>
              <a:rPr kumimoji="0" lang="ko-KR" altLang="en-US" b="1" dirty="0" err="1"/>
              <a:t>논증형</a:t>
            </a:r>
            <a:br>
              <a:rPr kumimoji="0" lang="en-US" altLang="ko-KR" b="1" dirty="0"/>
            </a:br>
            <a:r>
              <a:rPr kumimoji="0" lang="en-US" altLang="ko-KR" b="1" dirty="0"/>
              <a:t>- </a:t>
            </a:r>
            <a:r>
              <a:rPr kumimoji="0" lang="ko-KR" altLang="en-US" b="1" dirty="0"/>
              <a:t>주로 최종 결론을 도출하기 위해 개별적 요소를 논리적으로 증명</a:t>
            </a:r>
            <a:r>
              <a:rPr kumimoji="0" lang="en-US" altLang="ko-KR" b="1" dirty="0"/>
              <a:t>/</a:t>
            </a:r>
            <a:r>
              <a:rPr kumimoji="0" lang="ko-KR" altLang="en-US" b="1" dirty="0"/>
              <a:t>누적해 가는 유형 </a:t>
            </a:r>
            <a:br>
              <a:rPr kumimoji="0" lang="en-US" altLang="ko-KR" b="1" dirty="0"/>
            </a:br>
            <a:r>
              <a:rPr kumimoji="0" lang="en-US" altLang="ko-KR" b="1" dirty="0"/>
              <a:t>-</a:t>
            </a:r>
            <a:r>
              <a:rPr kumimoji="0" lang="en-US" altLang="ko-KR" b="1" baseline="0" dirty="0"/>
              <a:t> </a:t>
            </a:r>
            <a:r>
              <a:rPr kumimoji="0" lang="en-US" altLang="ko-KR" b="1" dirty="0"/>
              <a:t>(</a:t>
            </a:r>
            <a:r>
              <a:rPr kumimoji="0" lang="ko-KR" altLang="en-US" b="1" dirty="0"/>
              <a:t>왜냐하면 </a:t>
            </a:r>
            <a:r>
              <a:rPr kumimoji="0" lang="en-US" altLang="ko-KR" b="1" dirty="0"/>
              <a:t>(Because) </a:t>
            </a:r>
            <a:r>
              <a:rPr kumimoji="0" lang="ko-KR" altLang="en-US" b="1" dirty="0"/>
              <a:t>으로 전개</a:t>
            </a:r>
            <a:r>
              <a:rPr kumimoji="0" lang="en-US" altLang="ko-KR" b="1" dirty="0"/>
              <a:t>)</a:t>
            </a:r>
          </a:p>
          <a:p>
            <a:pPr marL="285750" indent="-285750" latinLnBrk="0">
              <a:lnSpc>
                <a:spcPct val="110000"/>
              </a:lnSpc>
              <a:spcBef>
                <a:spcPct val="75000"/>
              </a:spcBef>
              <a:buSzPct val="120000"/>
              <a:buFont typeface="Arial" pitchFamily="34" charset="0"/>
              <a:buChar char="•"/>
            </a:pPr>
            <a:r>
              <a:rPr kumimoji="0" lang="en-US" altLang="ko-KR" b="1" dirty="0"/>
              <a:t>Type 4 : </a:t>
            </a:r>
            <a:r>
              <a:rPr kumimoji="0" lang="ko-KR" altLang="en-US" b="1" dirty="0" err="1"/>
              <a:t>택일형</a:t>
            </a:r>
            <a:br>
              <a:rPr kumimoji="0" lang="en-US" altLang="ko-KR" b="1" dirty="0"/>
            </a:br>
            <a:r>
              <a:rPr kumimoji="0" lang="en-US" altLang="ko-KR" b="1" dirty="0"/>
              <a:t>-</a:t>
            </a:r>
            <a:r>
              <a:rPr kumimoji="0" lang="en-US" altLang="ko-KR" b="1" baseline="0" dirty="0"/>
              <a:t> </a:t>
            </a:r>
            <a:r>
              <a:rPr kumimoji="0" lang="ko-KR" altLang="en-US" b="1" dirty="0"/>
              <a:t>다양한 조건을 교차적으로 갖는 복수의 해결</a:t>
            </a:r>
            <a:r>
              <a:rPr kumimoji="0" lang="en-US" altLang="ko-KR" b="1" dirty="0"/>
              <a:t>(</a:t>
            </a:r>
            <a:r>
              <a:rPr kumimoji="0" lang="ko-KR" altLang="en-US" b="1" dirty="0"/>
              <a:t>안</a:t>
            </a:r>
            <a:r>
              <a:rPr kumimoji="0" lang="en-US" altLang="ko-KR" b="1" dirty="0"/>
              <a:t>) </a:t>
            </a:r>
            <a:r>
              <a:rPr kumimoji="0" lang="ko-KR" altLang="en-US" b="1" dirty="0"/>
              <a:t>중에서 선택을 위한 의사결정 </a:t>
            </a:r>
            <a:r>
              <a:rPr kumimoji="0" lang="en-US" altLang="ko-KR" b="1" dirty="0"/>
              <a:t>Route</a:t>
            </a:r>
            <a:r>
              <a:rPr kumimoji="0" lang="ko-KR" altLang="en-US" b="1" dirty="0"/>
              <a:t>를 만들어 가는 유형</a:t>
            </a:r>
            <a:r>
              <a:rPr kumimoji="0" lang="en-US" altLang="ko-KR" b="1" dirty="0"/>
              <a:t>. </a:t>
            </a:r>
            <a:br>
              <a:rPr kumimoji="0" lang="en-US" altLang="ko-KR" b="1" dirty="0"/>
            </a:br>
            <a:r>
              <a:rPr kumimoji="0" lang="en-US" altLang="ko-KR" b="1" dirty="0"/>
              <a:t>* </a:t>
            </a:r>
            <a:r>
              <a:rPr kumimoji="0" lang="ko-KR" altLang="en-US" b="1" dirty="0"/>
              <a:t>일명 </a:t>
            </a:r>
            <a:r>
              <a:rPr kumimoji="0" lang="en-US" altLang="ko-KR" b="1" dirty="0"/>
              <a:t>Decision Tree</a:t>
            </a:r>
            <a:r>
              <a:rPr kumimoji="0" lang="ko-KR" altLang="en-US" b="1" dirty="0"/>
              <a:t>라고 함</a:t>
            </a:r>
          </a:p>
          <a:p>
            <a:pPr marL="285750" indent="-285750" latinLnBrk="0">
              <a:lnSpc>
                <a:spcPct val="110000"/>
              </a:lnSpc>
              <a:spcBef>
                <a:spcPct val="75000"/>
              </a:spcBef>
              <a:buSzPct val="120000"/>
              <a:buFont typeface="Arial" pitchFamily="34" charset="0"/>
              <a:buChar char="•"/>
            </a:pPr>
            <a:endParaRPr kumimoji="0"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C0B4A3-156D-47B8-873B-4F90D9F3B64D}" type="slidenum">
              <a:rPr lang="ko-KR" altLang="en-US" smtClean="0"/>
              <a:pPr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740838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 latinLnBrk="0">
              <a:lnSpc>
                <a:spcPct val="110000"/>
              </a:lnSpc>
              <a:spcBef>
                <a:spcPct val="75000"/>
              </a:spcBef>
              <a:buSzPct val="120000"/>
              <a:buFont typeface="Arial" pitchFamily="34" charset="0"/>
              <a:buChar char="•"/>
            </a:pPr>
            <a:r>
              <a:rPr kumimoji="0" lang="ko-KR" altLang="en-US" b="1" dirty="0"/>
              <a:t>이 외에 </a:t>
            </a:r>
            <a:r>
              <a:rPr kumimoji="0" lang="en-US" altLang="ko-KR" b="1" dirty="0"/>
              <a:t>‘</a:t>
            </a:r>
            <a:r>
              <a:rPr kumimoji="0" lang="ko-KR" altLang="en-US" b="1" dirty="0" err="1"/>
              <a:t>논증형</a:t>
            </a:r>
            <a:r>
              <a:rPr kumimoji="0" lang="en-US" altLang="ko-KR" b="1" dirty="0"/>
              <a:t>’</a:t>
            </a:r>
            <a:r>
              <a:rPr kumimoji="0" lang="ko-KR" altLang="en-US" b="1" dirty="0"/>
              <a:t>과 </a:t>
            </a:r>
            <a:r>
              <a:rPr kumimoji="0" lang="en-US" altLang="ko-KR" b="1" dirty="0"/>
              <a:t>‘</a:t>
            </a:r>
            <a:r>
              <a:rPr kumimoji="0" lang="ko-KR" altLang="en-US" b="1" dirty="0" err="1"/>
              <a:t>택일형</a:t>
            </a:r>
            <a:r>
              <a:rPr kumimoji="0" lang="en-US" altLang="ko-KR" b="1" dirty="0"/>
              <a:t>’</a:t>
            </a:r>
            <a:r>
              <a:rPr kumimoji="0" lang="ko-KR" altLang="en-US" b="1" dirty="0"/>
              <a:t>이 있음</a:t>
            </a:r>
            <a:r>
              <a:rPr kumimoji="0" lang="en-US" altLang="ko-KR" b="1" baseline="0" dirty="0"/>
              <a:t> (</a:t>
            </a:r>
            <a:r>
              <a:rPr kumimoji="0" lang="ko-KR" altLang="en-US" b="1" baseline="0" dirty="0"/>
              <a:t>자주 사용되지는 않지만</a:t>
            </a:r>
            <a:r>
              <a:rPr kumimoji="0" lang="en-US" altLang="ko-KR" b="1" baseline="0" dirty="0"/>
              <a:t>)</a:t>
            </a:r>
            <a:endParaRPr kumimoji="0" lang="en-US" altLang="ko-KR" b="1" dirty="0"/>
          </a:p>
          <a:p>
            <a:pPr marL="285750" indent="-285750" latinLnBrk="0">
              <a:lnSpc>
                <a:spcPct val="110000"/>
              </a:lnSpc>
              <a:spcBef>
                <a:spcPct val="75000"/>
              </a:spcBef>
              <a:buSzPct val="120000"/>
              <a:buFont typeface="Arial" pitchFamily="34" charset="0"/>
              <a:buChar char="•"/>
            </a:pPr>
            <a:r>
              <a:rPr kumimoji="0" lang="en-US" altLang="ko-KR" b="1" dirty="0"/>
              <a:t>Type 3 : </a:t>
            </a:r>
            <a:r>
              <a:rPr kumimoji="0" lang="ko-KR" altLang="en-US" b="1" dirty="0" err="1"/>
              <a:t>논증형</a:t>
            </a:r>
            <a:br>
              <a:rPr kumimoji="0" lang="en-US" altLang="ko-KR" b="1" dirty="0"/>
            </a:br>
            <a:r>
              <a:rPr kumimoji="0" lang="en-US" altLang="ko-KR" b="1" dirty="0"/>
              <a:t>- </a:t>
            </a:r>
            <a:r>
              <a:rPr kumimoji="0" lang="ko-KR" altLang="en-US" b="1" dirty="0"/>
              <a:t>주로 최종 결론을 도출하기 위해 개별적 요소를 논리적으로 증명</a:t>
            </a:r>
            <a:r>
              <a:rPr kumimoji="0" lang="en-US" altLang="ko-KR" b="1" dirty="0"/>
              <a:t>/</a:t>
            </a:r>
            <a:r>
              <a:rPr kumimoji="0" lang="ko-KR" altLang="en-US" b="1" dirty="0"/>
              <a:t>누적해 가는 유형 </a:t>
            </a:r>
            <a:br>
              <a:rPr kumimoji="0" lang="en-US" altLang="ko-KR" b="1" dirty="0"/>
            </a:br>
            <a:r>
              <a:rPr kumimoji="0" lang="en-US" altLang="ko-KR" b="1" dirty="0"/>
              <a:t>-</a:t>
            </a:r>
            <a:r>
              <a:rPr kumimoji="0" lang="en-US" altLang="ko-KR" b="1" baseline="0" dirty="0"/>
              <a:t> </a:t>
            </a:r>
            <a:r>
              <a:rPr kumimoji="0" lang="en-US" altLang="ko-KR" b="1" dirty="0"/>
              <a:t>(</a:t>
            </a:r>
            <a:r>
              <a:rPr kumimoji="0" lang="ko-KR" altLang="en-US" b="1" dirty="0"/>
              <a:t>왜냐하면 </a:t>
            </a:r>
            <a:r>
              <a:rPr kumimoji="0" lang="en-US" altLang="ko-KR" b="1" dirty="0"/>
              <a:t>(Because) </a:t>
            </a:r>
            <a:r>
              <a:rPr kumimoji="0" lang="ko-KR" altLang="en-US" b="1" dirty="0"/>
              <a:t>으로 전개</a:t>
            </a:r>
            <a:r>
              <a:rPr kumimoji="0" lang="en-US" altLang="ko-KR" b="1" dirty="0"/>
              <a:t>)</a:t>
            </a:r>
          </a:p>
          <a:p>
            <a:pPr marL="285750" indent="-285750" latinLnBrk="0">
              <a:lnSpc>
                <a:spcPct val="110000"/>
              </a:lnSpc>
              <a:spcBef>
                <a:spcPct val="75000"/>
              </a:spcBef>
              <a:buSzPct val="120000"/>
              <a:buFont typeface="Arial" pitchFamily="34" charset="0"/>
              <a:buChar char="•"/>
            </a:pPr>
            <a:r>
              <a:rPr kumimoji="0" lang="en-US" altLang="ko-KR" b="1" dirty="0"/>
              <a:t>Type 4 : </a:t>
            </a:r>
            <a:r>
              <a:rPr kumimoji="0" lang="ko-KR" altLang="en-US" b="1" dirty="0" err="1"/>
              <a:t>택일형</a:t>
            </a:r>
            <a:br>
              <a:rPr kumimoji="0" lang="en-US" altLang="ko-KR" b="1" dirty="0"/>
            </a:br>
            <a:r>
              <a:rPr kumimoji="0" lang="en-US" altLang="ko-KR" b="1" dirty="0"/>
              <a:t>-</a:t>
            </a:r>
            <a:r>
              <a:rPr kumimoji="0" lang="en-US" altLang="ko-KR" b="1" baseline="0" dirty="0"/>
              <a:t> </a:t>
            </a:r>
            <a:r>
              <a:rPr kumimoji="0" lang="ko-KR" altLang="en-US" b="1" dirty="0"/>
              <a:t>다양한 조건을 교차적으로 갖는 복수의 해결</a:t>
            </a:r>
            <a:r>
              <a:rPr kumimoji="0" lang="en-US" altLang="ko-KR" b="1" dirty="0"/>
              <a:t>(</a:t>
            </a:r>
            <a:r>
              <a:rPr kumimoji="0" lang="ko-KR" altLang="en-US" b="1" dirty="0"/>
              <a:t>안</a:t>
            </a:r>
            <a:r>
              <a:rPr kumimoji="0" lang="en-US" altLang="ko-KR" b="1" dirty="0"/>
              <a:t>) </a:t>
            </a:r>
            <a:r>
              <a:rPr kumimoji="0" lang="ko-KR" altLang="en-US" b="1" dirty="0"/>
              <a:t>중에서 선택을 위한 의사결정 </a:t>
            </a:r>
            <a:r>
              <a:rPr kumimoji="0" lang="en-US" altLang="ko-KR" b="1" dirty="0"/>
              <a:t>Route</a:t>
            </a:r>
            <a:r>
              <a:rPr kumimoji="0" lang="ko-KR" altLang="en-US" b="1" dirty="0"/>
              <a:t>를 만들어 가는 유형</a:t>
            </a:r>
            <a:r>
              <a:rPr kumimoji="0" lang="en-US" altLang="ko-KR" b="1" dirty="0"/>
              <a:t>. </a:t>
            </a:r>
            <a:br>
              <a:rPr kumimoji="0" lang="en-US" altLang="ko-KR" b="1" dirty="0"/>
            </a:br>
            <a:r>
              <a:rPr kumimoji="0" lang="en-US" altLang="ko-KR" b="1" dirty="0"/>
              <a:t>* </a:t>
            </a:r>
            <a:r>
              <a:rPr kumimoji="0" lang="ko-KR" altLang="en-US" b="1" dirty="0"/>
              <a:t>일명 </a:t>
            </a:r>
            <a:r>
              <a:rPr kumimoji="0" lang="en-US" altLang="ko-KR" b="1" dirty="0"/>
              <a:t>Decision Tree</a:t>
            </a:r>
            <a:r>
              <a:rPr kumimoji="0" lang="ko-KR" altLang="en-US" b="1" dirty="0"/>
              <a:t>라고 함</a:t>
            </a:r>
          </a:p>
          <a:p>
            <a:pPr marL="285750" indent="-285750" latinLnBrk="0">
              <a:lnSpc>
                <a:spcPct val="110000"/>
              </a:lnSpc>
              <a:spcBef>
                <a:spcPct val="75000"/>
              </a:spcBef>
              <a:buSzPct val="120000"/>
              <a:buFont typeface="Arial" pitchFamily="34" charset="0"/>
              <a:buChar char="•"/>
            </a:pPr>
            <a:endParaRPr kumimoji="0"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C0B4A3-156D-47B8-873B-4F90D9F3B64D}" type="slidenum">
              <a:rPr lang="ko-KR" altLang="en-US" smtClean="0"/>
              <a:pPr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740838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 latinLnBrk="0">
              <a:lnSpc>
                <a:spcPct val="110000"/>
              </a:lnSpc>
              <a:spcBef>
                <a:spcPct val="75000"/>
              </a:spcBef>
              <a:buSzPct val="120000"/>
              <a:buFont typeface="Arial" pitchFamily="34" charset="0"/>
              <a:buChar char="•"/>
            </a:pPr>
            <a:r>
              <a:rPr kumimoji="0" lang="ko-KR" altLang="en-US" b="1" dirty="0"/>
              <a:t>이 외에 </a:t>
            </a:r>
            <a:r>
              <a:rPr kumimoji="0" lang="en-US" altLang="ko-KR" b="1" dirty="0"/>
              <a:t>‘</a:t>
            </a:r>
            <a:r>
              <a:rPr kumimoji="0" lang="ko-KR" altLang="en-US" b="1" dirty="0" err="1"/>
              <a:t>논증형</a:t>
            </a:r>
            <a:r>
              <a:rPr kumimoji="0" lang="en-US" altLang="ko-KR" b="1" dirty="0"/>
              <a:t>’</a:t>
            </a:r>
            <a:r>
              <a:rPr kumimoji="0" lang="ko-KR" altLang="en-US" b="1" dirty="0"/>
              <a:t>과 </a:t>
            </a:r>
            <a:r>
              <a:rPr kumimoji="0" lang="en-US" altLang="ko-KR" b="1" dirty="0"/>
              <a:t>‘</a:t>
            </a:r>
            <a:r>
              <a:rPr kumimoji="0" lang="ko-KR" altLang="en-US" b="1" dirty="0" err="1"/>
              <a:t>택일형</a:t>
            </a:r>
            <a:r>
              <a:rPr kumimoji="0" lang="en-US" altLang="ko-KR" b="1" dirty="0"/>
              <a:t>’</a:t>
            </a:r>
            <a:r>
              <a:rPr kumimoji="0" lang="ko-KR" altLang="en-US" b="1" dirty="0"/>
              <a:t>이 있음</a:t>
            </a:r>
            <a:r>
              <a:rPr kumimoji="0" lang="en-US" altLang="ko-KR" b="1" baseline="0" dirty="0"/>
              <a:t> (</a:t>
            </a:r>
            <a:r>
              <a:rPr kumimoji="0" lang="ko-KR" altLang="en-US" b="1" baseline="0" dirty="0"/>
              <a:t>자주 사용되지는 않지만</a:t>
            </a:r>
            <a:r>
              <a:rPr kumimoji="0" lang="en-US" altLang="ko-KR" b="1" baseline="0" dirty="0"/>
              <a:t>)</a:t>
            </a:r>
            <a:endParaRPr kumimoji="0" lang="en-US" altLang="ko-KR" b="1" dirty="0"/>
          </a:p>
          <a:p>
            <a:pPr marL="285750" indent="-285750" latinLnBrk="0">
              <a:lnSpc>
                <a:spcPct val="110000"/>
              </a:lnSpc>
              <a:spcBef>
                <a:spcPct val="75000"/>
              </a:spcBef>
              <a:buSzPct val="120000"/>
              <a:buFont typeface="Arial" pitchFamily="34" charset="0"/>
              <a:buChar char="•"/>
            </a:pPr>
            <a:r>
              <a:rPr kumimoji="0" lang="en-US" altLang="ko-KR" b="1" dirty="0"/>
              <a:t>Type 3 : </a:t>
            </a:r>
            <a:r>
              <a:rPr kumimoji="0" lang="ko-KR" altLang="en-US" b="1" dirty="0" err="1"/>
              <a:t>논증형</a:t>
            </a:r>
            <a:br>
              <a:rPr kumimoji="0" lang="en-US" altLang="ko-KR" b="1" dirty="0"/>
            </a:br>
            <a:r>
              <a:rPr kumimoji="0" lang="en-US" altLang="ko-KR" b="1" dirty="0"/>
              <a:t>- </a:t>
            </a:r>
            <a:r>
              <a:rPr kumimoji="0" lang="ko-KR" altLang="en-US" b="1" dirty="0"/>
              <a:t>주로 최종 결론을 도출하기 위해 개별적 요소를 논리적으로 증명</a:t>
            </a:r>
            <a:r>
              <a:rPr kumimoji="0" lang="en-US" altLang="ko-KR" b="1" dirty="0"/>
              <a:t>/</a:t>
            </a:r>
            <a:r>
              <a:rPr kumimoji="0" lang="ko-KR" altLang="en-US" b="1" dirty="0"/>
              <a:t>누적해 가는 유형 </a:t>
            </a:r>
            <a:br>
              <a:rPr kumimoji="0" lang="en-US" altLang="ko-KR" b="1" dirty="0"/>
            </a:br>
            <a:r>
              <a:rPr kumimoji="0" lang="en-US" altLang="ko-KR" b="1" dirty="0"/>
              <a:t>-</a:t>
            </a:r>
            <a:r>
              <a:rPr kumimoji="0" lang="en-US" altLang="ko-KR" b="1" baseline="0" dirty="0"/>
              <a:t> </a:t>
            </a:r>
            <a:r>
              <a:rPr kumimoji="0" lang="en-US" altLang="ko-KR" b="1" dirty="0"/>
              <a:t>(</a:t>
            </a:r>
            <a:r>
              <a:rPr kumimoji="0" lang="ko-KR" altLang="en-US" b="1" dirty="0"/>
              <a:t>왜냐하면 </a:t>
            </a:r>
            <a:r>
              <a:rPr kumimoji="0" lang="en-US" altLang="ko-KR" b="1" dirty="0"/>
              <a:t>(Because) </a:t>
            </a:r>
            <a:r>
              <a:rPr kumimoji="0" lang="ko-KR" altLang="en-US" b="1" dirty="0"/>
              <a:t>으로 전개</a:t>
            </a:r>
            <a:r>
              <a:rPr kumimoji="0" lang="en-US" altLang="ko-KR" b="1" dirty="0"/>
              <a:t>)</a:t>
            </a:r>
          </a:p>
          <a:p>
            <a:pPr marL="285750" indent="-285750" latinLnBrk="0">
              <a:lnSpc>
                <a:spcPct val="110000"/>
              </a:lnSpc>
              <a:spcBef>
                <a:spcPct val="75000"/>
              </a:spcBef>
              <a:buSzPct val="120000"/>
              <a:buFont typeface="Arial" pitchFamily="34" charset="0"/>
              <a:buChar char="•"/>
            </a:pPr>
            <a:r>
              <a:rPr kumimoji="0" lang="en-US" altLang="ko-KR" b="1" dirty="0"/>
              <a:t>Type 4 : </a:t>
            </a:r>
            <a:r>
              <a:rPr kumimoji="0" lang="ko-KR" altLang="en-US" b="1" dirty="0" err="1"/>
              <a:t>택일형</a:t>
            </a:r>
            <a:br>
              <a:rPr kumimoji="0" lang="en-US" altLang="ko-KR" b="1" dirty="0"/>
            </a:br>
            <a:r>
              <a:rPr kumimoji="0" lang="en-US" altLang="ko-KR" b="1" dirty="0"/>
              <a:t>-</a:t>
            </a:r>
            <a:r>
              <a:rPr kumimoji="0" lang="en-US" altLang="ko-KR" b="1" baseline="0" dirty="0"/>
              <a:t> </a:t>
            </a:r>
            <a:r>
              <a:rPr kumimoji="0" lang="ko-KR" altLang="en-US" b="1" dirty="0"/>
              <a:t>다양한 조건을 교차적으로 갖는 복수의 해결</a:t>
            </a:r>
            <a:r>
              <a:rPr kumimoji="0" lang="en-US" altLang="ko-KR" b="1" dirty="0"/>
              <a:t>(</a:t>
            </a:r>
            <a:r>
              <a:rPr kumimoji="0" lang="ko-KR" altLang="en-US" b="1" dirty="0"/>
              <a:t>안</a:t>
            </a:r>
            <a:r>
              <a:rPr kumimoji="0" lang="en-US" altLang="ko-KR" b="1" dirty="0"/>
              <a:t>) </a:t>
            </a:r>
            <a:r>
              <a:rPr kumimoji="0" lang="ko-KR" altLang="en-US" b="1" dirty="0"/>
              <a:t>중에서 선택을 위한 의사결정 </a:t>
            </a:r>
            <a:r>
              <a:rPr kumimoji="0" lang="en-US" altLang="ko-KR" b="1" dirty="0"/>
              <a:t>Route</a:t>
            </a:r>
            <a:r>
              <a:rPr kumimoji="0" lang="ko-KR" altLang="en-US" b="1" dirty="0"/>
              <a:t>를 만들어 가는 유형</a:t>
            </a:r>
            <a:r>
              <a:rPr kumimoji="0" lang="en-US" altLang="ko-KR" b="1" dirty="0"/>
              <a:t>. </a:t>
            </a:r>
            <a:br>
              <a:rPr kumimoji="0" lang="en-US" altLang="ko-KR" b="1" dirty="0"/>
            </a:br>
            <a:r>
              <a:rPr kumimoji="0" lang="en-US" altLang="ko-KR" b="1" dirty="0"/>
              <a:t>* </a:t>
            </a:r>
            <a:r>
              <a:rPr kumimoji="0" lang="ko-KR" altLang="en-US" b="1" dirty="0"/>
              <a:t>일명 </a:t>
            </a:r>
            <a:r>
              <a:rPr kumimoji="0" lang="en-US" altLang="ko-KR" b="1" dirty="0"/>
              <a:t>Decision Tree</a:t>
            </a:r>
            <a:r>
              <a:rPr kumimoji="0" lang="ko-KR" altLang="en-US" b="1" dirty="0"/>
              <a:t>라고 함</a:t>
            </a:r>
          </a:p>
          <a:p>
            <a:pPr marL="285750" indent="-285750" latinLnBrk="0">
              <a:lnSpc>
                <a:spcPct val="110000"/>
              </a:lnSpc>
              <a:spcBef>
                <a:spcPct val="75000"/>
              </a:spcBef>
              <a:buSzPct val="120000"/>
              <a:buFont typeface="Arial" pitchFamily="34" charset="0"/>
              <a:buChar char="•"/>
            </a:pPr>
            <a:endParaRPr kumimoji="0"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C0B4A3-156D-47B8-873B-4F90D9F3B64D}" type="slidenum">
              <a:rPr lang="ko-KR" altLang="en-US" smtClean="0"/>
              <a:pPr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740838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 latinLnBrk="0">
              <a:lnSpc>
                <a:spcPct val="110000"/>
              </a:lnSpc>
              <a:spcBef>
                <a:spcPct val="75000"/>
              </a:spcBef>
              <a:buSzPct val="120000"/>
              <a:buFont typeface="Arial" pitchFamily="34" charset="0"/>
              <a:buChar char="•"/>
            </a:pPr>
            <a:r>
              <a:rPr kumimoji="0" lang="ko-KR" altLang="en-US" b="1" dirty="0"/>
              <a:t>이 외에 </a:t>
            </a:r>
            <a:r>
              <a:rPr kumimoji="0" lang="en-US" altLang="ko-KR" b="1" dirty="0"/>
              <a:t>‘</a:t>
            </a:r>
            <a:r>
              <a:rPr kumimoji="0" lang="ko-KR" altLang="en-US" b="1" dirty="0" err="1"/>
              <a:t>논증형</a:t>
            </a:r>
            <a:r>
              <a:rPr kumimoji="0" lang="en-US" altLang="ko-KR" b="1" dirty="0"/>
              <a:t>’</a:t>
            </a:r>
            <a:r>
              <a:rPr kumimoji="0" lang="ko-KR" altLang="en-US" b="1" dirty="0"/>
              <a:t>과 </a:t>
            </a:r>
            <a:r>
              <a:rPr kumimoji="0" lang="en-US" altLang="ko-KR" b="1" dirty="0"/>
              <a:t>‘</a:t>
            </a:r>
            <a:r>
              <a:rPr kumimoji="0" lang="ko-KR" altLang="en-US" b="1" dirty="0" err="1"/>
              <a:t>택일형</a:t>
            </a:r>
            <a:r>
              <a:rPr kumimoji="0" lang="en-US" altLang="ko-KR" b="1" dirty="0"/>
              <a:t>’</a:t>
            </a:r>
            <a:r>
              <a:rPr kumimoji="0" lang="ko-KR" altLang="en-US" b="1" dirty="0"/>
              <a:t>이 있음</a:t>
            </a:r>
            <a:r>
              <a:rPr kumimoji="0" lang="en-US" altLang="ko-KR" b="1" baseline="0" dirty="0"/>
              <a:t> (</a:t>
            </a:r>
            <a:r>
              <a:rPr kumimoji="0" lang="ko-KR" altLang="en-US" b="1" baseline="0" dirty="0"/>
              <a:t>자주 사용되지는 않지만</a:t>
            </a:r>
            <a:r>
              <a:rPr kumimoji="0" lang="en-US" altLang="ko-KR" b="1" baseline="0" dirty="0"/>
              <a:t>)</a:t>
            </a:r>
            <a:endParaRPr kumimoji="0" lang="en-US" altLang="ko-KR" b="1" dirty="0"/>
          </a:p>
          <a:p>
            <a:pPr marL="285750" indent="-285750" latinLnBrk="0">
              <a:lnSpc>
                <a:spcPct val="110000"/>
              </a:lnSpc>
              <a:spcBef>
                <a:spcPct val="75000"/>
              </a:spcBef>
              <a:buSzPct val="120000"/>
              <a:buFont typeface="Arial" pitchFamily="34" charset="0"/>
              <a:buChar char="•"/>
            </a:pPr>
            <a:r>
              <a:rPr kumimoji="0" lang="en-US" altLang="ko-KR" b="1" dirty="0"/>
              <a:t>Type 3 : </a:t>
            </a:r>
            <a:r>
              <a:rPr kumimoji="0" lang="ko-KR" altLang="en-US" b="1" dirty="0" err="1"/>
              <a:t>논증형</a:t>
            </a:r>
            <a:br>
              <a:rPr kumimoji="0" lang="en-US" altLang="ko-KR" b="1" dirty="0"/>
            </a:br>
            <a:r>
              <a:rPr kumimoji="0" lang="en-US" altLang="ko-KR" b="1" dirty="0"/>
              <a:t>- </a:t>
            </a:r>
            <a:r>
              <a:rPr kumimoji="0" lang="ko-KR" altLang="en-US" b="1" dirty="0"/>
              <a:t>주로 최종 결론을 도출하기 위해 개별적 요소를 논리적으로 증명</a:t>
            </a:r>
            <a:r>
              <a:rPr kumimoji="0" lang="en-US" altLang="ko-KR" b="1" dirty="0"/>
              <a:t>/</a:t>
            </a:r>
            <a:r>
              <a:rPr kumimoji="0" lang="ko-KR" altLang="en-US" b="1" dirty="0"/>
              <a:t>누적해 가는 유형 </a:t>
            </a:r>
            <a:br>
              <a:rPr kumimoji="0" lang="en-US" altLang="ko-KR" b="1" dirty="0"/>
            </a:br>
            <a:r>
              <a:rPr kumimoji="0" lang="en-US" altLang="ko-KR" b="1" dirty="0"/>
              <a:t>-</a:t>
            </a:r>
            <a:r>
              <a:rPr kumimoji="0" lang="en-US" altLang="ko-KR" b="1" baseline="0" dirty="0"/>
              <a:t> </a:t>
            </a:r>
            <a:r>
              <a:rPr kumimoji="0" lang="en-US" altLang="ko-KR" b="1" dirty="0"/>
              <a:t>(</a:t>
            </a:r>
            <a:r>
              <a:rPr kumimoji="0" lang="ko-KR" altLang="en-US" b="1" dirty="0"/>
              <a:t>왜냐하면 </a:t>
            </a:r>
            <a:r>
              <a:rPr kumimoji="0" lang="en-US" altLang="ko-KR" b="1" dirty="0"/>
              <a:t>(Because) </a:t>
            </a:r>
            <a:r>
              <a:rPr kumimoji="0" lang="ko-KR" altLang="en-US" b="1" dirty="0"/>
              <a:t>으로 전개</a:t>
            </a:r>
            <a:r>
              <a:rPr kumimoji="0" lang="en-US" altLang="ko-KR" b="1" dirty="0"/>
              <a:t>)</a:t>
            </a:r>
          </a:p>
          <a:p>
            <a:pPr marL="285750" indent="-285750" latinLnBrk="0">
              <a:lnSpc>
                <a:spcPct val="110000"/>
              </a:lnSpc>
              <a:spcBef>
                <a:spcPct val="75000"/>
              </a:spcBef>
              <a:buSzPct val="120000"/>
              <a:buFont typeface="Arial" pitchFamily="34" charset="0"/>
              <a:buChar char="•"/>
            </a:pPr>
            <a:r>
              <a:rPr kumimoji="0" lang="en-US" altLang="ko-KR" b="1" dirty="0"/>
              <a:t>Type 4 : </a:t>
            </a:r>
            <a:r>
              <a:rPr kumimoji="0" lang="ko-KR" altLang="en-US" b="1" dirty="0" err="1"/>
              <a:t>택일형</a:t>
            </a:r>
            <a:br>
              <a:rPr kumimoji="0" lang="en-US" altLang="ko-KR" b="1" dirty="0"/>
            </a:br>
            <a:r>
              <a:rPr kumimoji="0" lang="en-US" altLang="ko-KR" b="1" dirty="0"/>
              <a:t>-</a:t>
            </a:r>
            <a:r>
              <a:rPr kumimoji="0" lang="en-US" altLang="ko-KR" b="1" baseline="0" dirty="0"/>
              <a:t> </a:t>
            </a:r>
            <a:r>
              <a:rPr kumimoji="0" lang="ko-KR" altLang="en-US" b="1" dirty="0"/>
              <a:t>다양한 조건을 교차적으로 갖는 복수의 해결</a:t>
            </a:r>
            <a:r>
              <a:rPr kumimoji="0" lang="en-US" altLang="ko-KR" b="1" dirty="0"/>
              <a:t>(</a:t>
            </a:r>
            <a:r>
              <a:rPr kumimoji="0" lang="ko-KR" altLang="en-US" b="1" dirty="0"/>
              <a:t>안</a:t>
            </a:r>
            <a:r>
              <a:rPr kumimoji="0" lang="en-US" altLang="ko-KR" b="1" dirty="0"/>
              <a:t>) </a:t>
            </a:r>
            <a:r>
              <a:rPr kumimoji="0" lang="ko-KR" altLang="en-US" b="1" dirty="0"/>
              <a:t>중에서 선택을 위한 의사결정 </a:t>
            </a:r>
            <a:r>
              <a:rPr kumimoji="0" lang="en-US" altLang="ko-KR" b="1" dirty="0"/>
              <a:t>Route</a:t>
            </a:r>
            <a:r>
              <a:rPr kumimoji="0" lang="ko-KR" altLang="en-US" b="1" dirty="0"/>
              <a:t>를 만들어 가는 유형</a:t>
            </a:r>
            <a:r>
              <a:rPr kumimoji="0" lang="en-US" altLang="ko-KR" b="1" dirty="0"/>
              <a:t>. </a:t>
            </a:r>
            <a:br>
              <a:rPr kumimoji="0" lang="en-US" altLang="ko-KR" b="1" dirty="0"/>
            </a:br>
            <a:r>
              <a:rPr kumimoji="0" lang="en-US" altLang="ko-KR" b="1" dirty="0"/>
              <a:t>* </a:t>
            </a:r>
            <a:r>
              <a:rPr kumimoji="0" lang="ko-KR" altLang="en-US" b="1" dirty="0"/>
              <a:t>일명 </a:t>
            </a:r>
            <a:r>
              <a:rPr kumimoji="0" lang="en-US" altLang="ko-KR" b="1" dirty="0"/>
              <a:t>Decision Tree</a:t>
            </a:r>
            <a:r>
              <a:rPr kumimoji="0" lang="ko-KR" altLang="en-US" b="1" dirty="0"/>
              <a:t>라고 함</a:t>
            </a:r>
          </a:p>
          <a:p>
            <a:pPr marL="285750" indent="-285750" latinLnBrk="0">
              <a:lnSpc>
                <a:spcPct val="110000"/>
              </a:lnSpc>
              <a:spcBef>
                <a:spcPct val="75000"/>
              </a:spcBef>
              <a:buSzPct val="120000"/>
              <a:buFont typeface="Arial" pitchFamily="34" charset="0"/>
              <a:buChar char="•"/>
            </a:pPr>
            <a:endParaRPr kumimoji="0"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C0B4A3-156D-47B8-873B-4F90D9F3B64D}" type="slidenum">
              <a:rPr lang="ko-KR" altLang="en-US" smtClean="0"/>
              <a:pPr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740838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 latinLnBrk="0">
              <a:lnSpc>
                <a:spcPct val="110000"/>
              </a:lnSpc>
              <a:spcBef>
                <a:spcPct val="75000"/>
              </a:spcBef>
              <a:buSzPct val="120000"/>
              <a:buFont typeface="Arial" pitchFamily="34" charset="0"/>
              <a:buChar char="•"/>
            </a:pPr>
            <a:r>
              <a:rPr kumimoji="0" lang="ko-KR" altLang="en-US" b="1" dirty="0"/>
              <a:t>이 외에 </a:t>
            </a:r>
            <a:r>
              <a:rPr kumimoji="0" lang="en-US" altLang="ko-KR" b="1" dirty="0"/>
              <a:t>‘</a:t>
            </a:r>
            <a:r>
              <a:rPr kumimoji="0" lang="ko-KR" altLang="en-US" b="1" dirty="0" err="1"/>
              <a:t>논증형</a:t>
            </a:r>
            <a:r>
              <a:rPr kumimoji="0" lang="en-US" altLang="ko-KR" b="1" dirty="0"/>
              <a:t>’</a:t>
            </a:r>
            <a:r>
              <a:rPr kumimoji="0" lang="ko-KR" altLang="en-US" b="1" dirty="0"/>
              <a:t>과 </a:t>
            </a:r>
            <a:r>
              <a:rPr kumimoji="0" lang="en-US" altLang="ko-KR" b="1" dirty="0"/>
              <a:t>‘</a:t>
            </a:r>
            <a:r>
              <a:rPr kumimoji="0" lang="ko-KR" altLang="en-US" b="1" dirty="0" err="1"/>
              <a:t>택일형</a:t>
            </a:r>
            <a:r>
              <a:rPr kumimoji="0" lang="en-US" altLang="ko-KR" b="1" dirty="0"/>
              <a:t>’</a:t>
            </a:r>
            <a:r>
              <a:rPr kumimoji="0" lang="ko-KR" altLang="en-US" b="1" dirty="0"/>
              <a:t>이 있음</a:t>
            </a:r>
            <a:r>
              <a:rPr kumimoji="0" lang="en-US" altLang="ko-KR" b="1" baseline="0" dirty="0"/>
              <a:t> (</a:t>
            </a:r>
            <a:r>
              <a:rPr kumimoji="0" lang="ko-KR" altLang="en-US" b="1" baseline="0" dirty="0"/>
              <a:t>자주 사용되지는 않지만</a:t>
            </a:r>
            <a:r>
              <a:rPr kumimoji="0" lang="en-US" altLang="ko-KR" b="1" baseline="0" dirty="0"/>
              <a:t>)</a:t>
            </a:r>
            <a:endParaRPr kumimoji="0" lang="en-US" altLang="ko-KR" b="1" dirty="0"/>
          </a:p>
          <a:p>
            <a:pPr marL="285750" indent="-285750" latinLnBrk="0">
              <a:lnSpc>
                <a:spcPct val="110000"/>
              </a:lnSpc>
              <a:spcBef>
                <a:spcPct val="75000"/>
              </a:spcBef>
              <a:buSzPct val="120000"/>
              <a:buFont typeface="Arial" pitchFamily="34" charset="0"/>
              <a:buChar char="•"/>
            </a:pPr>
            <a:r>
              <a:rPr kumimoji="0" lang="en-US" altLang="ko-KR" b="1" dirty="0"/>
              <a:t>Type 3 : </a:t>
            </a:r>
            <a:r>
              <a:rPr kumimoji="0" lang="ko-KR" altLang="en-US" b="1" dirty="0" err="1"/>
              <a:t>논증형</a:t>
            </a:r>
            <a:br>
              <a:rPr kumimoji="0" lang="en-US" altLang="ko-KR" b="1" dirty="0"/>
            </a:br>
            <a:r>
              <a:rPr kumimoji="0" lang="en-US" altLang="ko-KR" b="1" dirty="0"/>
              <a:t>- </a:t>
            </a:r>
            <a:r>
              <a:rPr kumimoji="0" lang="ko-KR" altLang="en-US" b="1" dirty="0"/>
              <a:t>주로 최종 결론을 도출하기 위해 개별적 요소를 논리적으로 증명</a:t>
            </a:r>
            <a:r>
              <a:rPr kumimoji="0" lang="en-US" altLang="ko-KR" b="1" dirty="0"/>
              <a:t>/</a:t>
            </a:r>
            <a:r>
              <a:rPr kumimoji="0" lang="ko-KR" altLang="en-US" b="1" dirty="0"/>
              <a:t>누적해 가는 유형 </a:t>
            </a:r>
            <a:br>
              <a:rPr kumimoji="0" lang="en-US" altLang="ko-KR" b="1" dirty="0"/>
            </a:br>
            <a:r>
              <a:rPr kumimoji="0" lang="en-US" altLang="ko-KR" b="1" dirty="0"/>
              <a:t>-</a:t>
            </a:r>
            <a:r>
              <a:rPr kumimoji="0" lang="en-US" altLang="ko-KR" b="1" baseline="0" dirty="0"/>
              <a:t> </a:t>
            </a:r>
            <a:r>
              <a:rPr kumimoji="0" lang="en-US" altLang="ko-KR" b="1" dirty="0"/>
              <a:t>(</a:t>
            </a:r>
            <a:r>
              <a:rPr kumimoji="0" lang="ko-KR" altLang="en-US" b="1" dirty="0"/>
              <a:t>왜냐하면 </a:t>
            </a:r>
            <a:r>
              <a:rPr kumimoji="0" lang="en-US" altLang="ko-KR" b="1" dirty="0"/>
              <a:t>(Because) </a:t>
            </a:r>
            <a:r>
              <a:rPr kumimoji="0" lang="ko-KR" altLang="en-US" b="1" dirty="0"/>
              <a:t>으로 전개</a:t>
            </a:r>
            <a:r>
              <a:rPr kumimoji="0" lang="en-US" altLang="ko-KR" b="1" dirty="0"/>
              <a:t>)</a:t>
            </a:r>
          </a:p>
          <a:p>
            <a:pPr marL="285750" indent="-285750" latinLnBrk="0">
              <a:lnSpc>
                <a:spcPct val="110000"/>
              </a:lnSpc>
              <a:spcBef>
                <a:spcPct val="75000"/>
              </a:spcBef>
              <a:buSzPct val="120000"/>
              <a:buFont typeface="Arial" pitchFamily="34" charset="0"/>
              <a:buChar char="•"/>
            </a:pPr>
            <a:r>
              <a:rPr kumimoji="0" lang="en-US" altLang="ko-KR" b="1" dirty="0"/>
              <a:t>Type 4 : </a:t>
            </a:r>
            <a:r>
              <a:rPr kumimoji="0" lang="ko-KR" altLang="en-US" b="1" dirty="0" err="1"/>
              <a:t>택일형</a:t>
            </a:r>
            <a:br>
              <a:rPr kumimoji="0" lang="en-US" altLang="ko-KR" b="1" dirty="0"/>
            </a:br>
            <a:r>
              <a:rPr kumimoji="0" lang="en-US" altLang="ko-KR" b="1" dirty="0"/>
              <a:t>-</a:t>
            </a:r>
            <a:r>
              <a:rPr kumimoji="0" lang="en-US" altLang="ko-KR" b="1" baseline="0" dirty="0"/>
              <a:t> </a:t>
            </a:r>
            <a:r>
              <a:rPr kumimoji="0" lang="ko-KR" altLang="en-US" b="1" dirty="0"/>
              <a:t>다양한 조건을 교차적으로 갖는 복수의 해결</a:t>
            </a:r>
            <a:r>
              <a:rPr kumimoji="0" lang="en-US" altLang="ko-KR" b="1" dirty="0"/>
              <a:t>(</a:t>
            </a:r>
            <a:r>
              <a:rPr kumimoji="0" lang="ko-KR" altLang="en-US" b="1" dirty="0"/>
              <a:t>안</a:t>
            </a:r>
            <a:r>
              <a:rPr kumimoji="0" lang="en-US" altLang="ko-KR" b="1" dirty="0"/>
              <a:t>) </a:t>
            </a:r>
            <a:r>
              <a:rPr kumimoji="0" lang="ko-KR" altLang="en-US" b="1" dirty="0"/>
              <a:t>중에서 선택을 위한 의사결정 </a:t>
            </a:r>
            <a:r>
              <a:rPr kumimoji="0" lang="en-US" altLang="ko-KR" b="1" dirty="0"/>
              <a:t>Route</a:t>
            </a:r>
            <a:r>
              <a:rPr kumimoji="0" lang="ko-KR" altLang="en-US" b="1" dirty="0"/>
              <a:t>를 만들어 가는 유형</a:t>
            </a:r>
            <a:r>
              <a:rPr kumimoji="0" lang="en-US" altLang="ko-KR" b="1" dirty="0"/>
              <a:t>. </a:t>
            </a:r>
            <a:br>
              <a:rPr kumimoji="0" lang="en-US" altLang="ko-KR" b="1" dirty="0"/>
            </a:br>
            <a:r>
              <a:rPr kumimoji="0" lang="en-US" altLang="ko-KR" b="1" dirty="0"/>
              <a:t>* </a:t>
            </a:r>
            <a:r>
              <a:rPr kumimoji="0" lang="ko-KR" altLang="en-US" b="1" dirty="0"/>
              <a:t>일명 </a:t>
            </a:r>
            <a:r>
              <a:rPr kumimoji="0" lang="en-US" altLang="ko-KR" b="1" dirty="0"/>
              <a:t>Decision Tree</a:t>
            </a:r>
            <a:r>
              <a:rPr kumimoji="0" lang="ko-KR" altLang="en-US" b="1" dirty="0"/>
              <a:t>라고 함</a:t>
            </a:r>
          </a:p>
          <a:p>
            <a:pPr marL="285750" indent="-285750" latinLnBrk="0">
              <a:lnSpc>
                <a:spcPct val="110000"/>
              </a:lnSpc>
              <a:spcBef>
                <a:spcPct val="75000"/>
              </a:spcBef>
              <a:buSzPct val="120000"/>
              <a:buFont typeface="Arial" pitchFamily="34" charset="0"/>
              <a:buChar char="•"/>
            </a:pPr>
            <a:endParaRPr kumimoji="0"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C0B4A3-156D-47B8-873B-4F90D9F3B64D}" type="slidenum">
              <a:rPr lang="ko-KR" altLang="en-US" smtClean="0"/>
              <a:pPr/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740838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 latinLnBrk="0">
              <a:lnSpc>
                <a:spcPct val="110000"/>
              </a:lnSpc>
              <a:spcBef>
                <a:spcPct val="75000"/>
              </a:spcBef>
              <a:buSzPct val="120000"/>
              <a:buFont typeface="Arial" pitchFamily="34" charset="0"/>
              <a:buChar char="•"/>
            </a:pPr>
            <a:r>
              <a:rPr kumimoji="0" lang="ko-KR" altLang="en-US" b="1" dirty="0"/>
              <a:t>이 외에 </a:t>
            </a:r>
            <a:r>
              <a:rPr kumimoji="0" lang="en-US" altLang="ko-KR" b="1" dirty="0"/>
              <a:t>‘</a:t>
            </a:r>
            <a:r>
              <a:rPr kumimoji="0" lang="ko-KR" altLang="en-US" b="1" dirty="0" err="1"/>
              <a:t>논증형</a:t>
            </a:r>
            <a:r>
              <a:rPr kumimoji="0" lang="en-US" altLang="ko-KR" b="1" dirty="0"/>
              <a:t>’</a:t>
            </a:r>
            <a:r>
              <a:rPr kumimoji="0" lang="ko-KR" altLang="en-US" b="1" dirty="0"/>
              <a:t>과 </a:t>
            </a:r>
            <a:r>
              <a:rPr kumimoji="0" lang="en-US" altLang="ko-KR" b="1" dirty="0"/>
              <a:t>‘</a:t>
            </a:r>
            <a:r>
              <a:rPr kumimoji="0" lang="ko-KR" altLang="en-US" b="1" dirty="0" err="1"/>
              <a:t>택일형</a:t>
            </a:r>
            <a:r>
              <a:rPr kumimoji="0" lang="en-US" altLang="ko-KR" b="1" dirty="0"/>
              <a:t>’</a:t>
            </a:r>
            <a:r>
              <a:rPr kumimoji="0" lang="ko-KR" altLang="en-US" b="1" dirty="0"/>
              <a:t>이 있음</a:t>
            </a:r>
            <a:r>
              <a:rPr kumimoji="0" lang="en-US" altLang="ko-KR" b="1" baseline="0" dirty="0"/>
              <a:t> (</a:t>
            </a:r>
            <a:r>
              <a:rPr kumimoji="0" lang="ko-KR" altLang="en-US" b="1" baseline="0" dirty="0"/>
              <a:t>자주 사용되지는 않지만</a:t>
            </a:r>
            <a:r>
              <a:rPr kumimoji="0" lang="en-US" altLang="ko-KR" b="1" baseline="0" dirty="0"/>
              <a:t>)</a:t>
            </a:r>
            <a:endParaRPr kumimoji="0" lang="en-US" altLang="ko-KR" b="1" dirty="0"/>
          </a:p>
          <a:p>
            <a:pPr marL="285750" indent="-285750" latinLnBrk="0">
              <a:lnSpc>
                <a:spcPct val="110000"/>
              </a:lnSpc>
              <a:spcBef>
                <a:spcPct val="75000"/>
              </a:spcBef>
              <a:buSzPct val="120000"/>
              <a:buFont typeface="Arial" pitchFamily="34" charset="0"/>
              <a:buChar char="•"/>
            </a:pPr>
            <a:r>
              <a:rPr kumimoji="0" lang="en-US" altLang="ko-KR" b="1" dirty="0"/>
              <a:t>Type 3 : </a:t>
            </a:r>
            <a:r>
              <a:rPr kumimoji="0" lang="ko-KR" altLang="en-US" b="1" dirty="0" err="1"/>
              <a:t>논증형</a:t>
            </a:r>
            <a:br>
              <a:rPr kumimoji="0" lang="en-US" altLang="ko-KR" b="1" dirty="0"/>
            </a:br>
            <a:r>
              <a:rPr kumimoji="0" lang="en-US" altLang="ko-KR" b="1" dirty="0"/>
              <a:t>- </a:t>
            </a:r>
            <a:r>
              <a:rPr kumimoji="0" lang="ko-KR" altLang="en-US" b="1" dirty="0"/>
              <a:t>주로 최종 결론을 도출하기 위해 개별적 요소를 논리적으로 증명</a:t>
            </a:r>
            <a:r>
              <a:rPr kumimoji="0" lang="en-US" altLang="ko-KR" b="1" dirty="0"/>
              <a:t>/</a:t>
            </a:r>
            <a:r>
              <a:rPr kumimoji="0" lang="ko-KR" altLang="en-US" b="1" dirty="0"/>
              <a:t>누적해 가는 유형 </a:t>
            </a:r>
            <a:br>
              <a:rPr kumimoji="0" lang="en-US" altLang="ko-KR" b="1" dirty="0"/>
            </a:br>
            <a:r>
              <a:rPr kumimoji="0" lang="en-US" altLang="ko-KR" b="1" dirty="0"/>
              <a:t>-</a:t>
            </a:r>
            <a:r>
              <a:rPr kumimoji="0" lang="en-US" altLang="ko-KR" b="1" baseline="0" dirty="0"/>
              <a:t> </a:t>
            </a:r>
            <a:r>
              <a:rPr kumimoji="0" lang="en-US" altLang="ko-KR" b="1" dirty="0"/>
              <a:t>(</a:t>
            </a:r>
            <a:r>
              <a:rPr kumimoji="0" lang="ko-KR" altLang="en-US" b="1" dirty="0"/>
              <a:t>왜냐하면 </a:t>
            </a:r>
            <a:r>
              <a:rPr kumimoji="0" lang="en-US" altLang="ko-KR" b="1" dirty="0"/>
              <a:t>(Because) </a:t>
            </a:r>
            <a:r>
              <a:rPr kumimoji="0" lang="ko-KR" altLang="en-US" b="1" dirty="0"/>
              <a:t>으로 전개</a:t>
            </a:r>
            <a:r>
              <a:rPr kumimoji="0" lang="en-US" altLang="ko-KR" b="1" dirty="0"/>
              <a:t>)</a:t>
            </a:r>
          </a:p>
          <a:p>
            <a:pPr marL="285750" indent="-285750" latinLnBrk="0">
              <a:lnSpc>
                <a:spcPct val="110000"/>
              </a:lnSpc>
              <a:spcBef>
                <a:spcPct val="75000"/>
              </a:spcBef>
              <a:buSzPct val="120000"/>
              <a:buFont typeface="Arial" pitchFamily="34" charset="0"/>
              <a:buChar char="•"/>
            </a:pPr>
            <a:r>
              <a:rPr kumimoji="0" lang="en-US" altLang="ko-KR" b="1" dirty="0"/>
              <a:t>Type 4 : </a:t>
            </a:r>
            <a:r>
              <a:rPr kumimoji="0" lang="ko-KR" altLang="en-US" b="1" dirty="0" err="1"/>
              <a:t>택일형</a:t>
            </a:r>
            <a:br>
              <a:rPr kumimoji="0" lang="en-US" altLang="ko-KR" b="1" dirty="0"/>
            </a:br>
            <a:r>
              <a:rPr kumimoji="0" lang="en-US" altLang="ko-KR" b="1" dirty="0"/>
              <a:t>-</a:t>
            </a:r>
            <a:r>
              <a:rPr kumimoji="0" lang="en-US" altLang="ko-KR" b="1" baseline="0" dirty="0"/>
              <a:t> </a:t>
            </a:r>
            <a:r>
              <a:rPr kumimoji="0" lang="ko-KR" altLang="en-US" b="1" dirty="0"/>
              <a:t>다양한 조건을 교차적으로 갖는 복수의 해결</a:t>
            </a:r>
            <a:r>
              <a:rPr kumimoji="0" lang="en-US" altLang="ko-KR" b="1" dirty="0"/>
              <a:t>(</a:t>
            </a:r>
            <a:r>
              <a:rPr kumimoji="0" lang="ko-KR" altLang="en-US" b="1" dirty="0"/>
              <a:t>안</a:t>
            </a:r>
            <a:r>
              <a:rPr kumimoji="0" lang="en-US" altLang="ko-KR" b="1" dirty="0"/>
              <a:t>) </a:t>
            </a:r>
            <a:r>
              <a:rPr kumimoji="0" lang="ko-KR" altLang="en-US" b="1" dirty="0"/>
              <a:t>중에서 선택을 위한 의사결정 </a:t>
            </a:r>
            <a:r>
              <a:rPr kumimoji="0" lang="en-US" altLang="ko-KR" b="1" dirty="0"/>
              <a:t>Route</a:t>
            </a:r>
            <a:r>
              <a:rPr kumimoji="0" lang="ko-KR" altLang="en-US" b="1" dirty="0"/>
              <a:t>를 만들어 가는 유형</a:t>
            </a:r>
            <a:r>
              <a:rPr kumimoji="0" lang="en-US" altLang="ko-KR" b="1" dirty="0"/>
              <a:t>. </a:t>
            </a:r>
            <a:br>
              <a:rPr kumimoji="0" lang="en-US" altLang="ko-KR" b="1" dirty="0"/>
            </a:br>
            <a:r>
              <a:rPr kumimoji="0" lang="en-US" altLang="ko-KR" b="1" dirty="0"/>
              <a:t>* </a:t>
            </a:r>
            <a:r>
              <a:rPr kumimoji="0" lang="ko-KR" altLang="en-US" b="1" dirty="0"/>
              <a:t>일명 </a:t>
            </a:r>
            <a:r>
              <a:rPr kumimoji="0" lang="en-US" altLang="ko-KR" b="1" dirty="0"/>
              <a:t>Decision Tree</a:t>
            </a:r>
            <a:r>
              <a:rPr kumimoji="0" lang="ko-KR" altLang="en-US" b="1" dirty="0"/>
              <a:t>라고 함</a:t>
            </a:r>
          </a:p>
          <a:p>
            <a:pPr marL="285750" indent="-285750" latinLnBrk="0">
              <a:lnSpc>
                <a:spcPct val="110000"/>
              </a:lnSpc>
              <a:spcBef>
                <a:spcPct val="75000"/>
              </a:spcBef>
              <a:buSzPct val="120000"/>
              <a:buFont typeface="Arial" pitchFamily="34" charset="0"/>
              <a:buChar char="•"/>
            </a:pPr>
            <a:endParaRPr kumimoji="0"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C0B4A3-156D-47B8-873B-4F90D9F3B64D}" type="slidenum">
              <a:rPr lang="ko-KR" altLang="en-US" smtClean="0"/>
              <a:pPr/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740838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 latinLnBrk="0">
              <a:lnSpc>
                <a:spcPct val="110000"/>
              </a:lnSpc>
              <a:spcBef>
                <a:spcPct val="75000"/>
              </a:spcBef>
              <a:buSzPct val="120000"/>
              <a:buFont typeface="Arial" pitchFamily="34" charset="0"/>
              <a:buChar char="•"/>
            </a:pPr>
            <a:r>
              <a:rPr kumimoji="0" lang="ko-KR" altLang="en-US" b="1" dirty="0"/>
              <a:t>이 외에 </a:t>
            </a:r>
            <a:r>
              <a:rPr kumimoji="0" lang="en-US" altLang="ko-KR" b="1" dirty="0"/>
              <a:t>‘</a:t>
            </a:r>
            <a:r>
              <a:rPr kumimoji="0" lang="ko-KR" altLang="en-US" b="1" dirty="0" err="1"/>
              <a:t>논증형</a:t>
            </a:r>
            <a:r>
              <a:rPr kumimoji="0" lang="en-US" altLang="ko-KR" b="1" dirty="0"/>
              <a:t>’</a:t>
            </a:r>
            <a:r>
              <a:rPr kumimoji="0" lang="ko-KR" altLang="en-US" b="1" dirty="0"/>
              <a:t>과 </a:t>
            </a:r>
            <a:r>
              <a:rPr kumimoji="0" lang="en-US" altLang="ko-KR" b="1" dirty="0"/>
              <a:t>‘</a:t>
            </a:r>
            <a:r>
              <a:rPr kumimoji="0" lang="ko-KR" altLang="en-US" b="1" dirty="0" err="1"/>
              <a:t>택일형</a:t>
            </a:r>
            <a:r>
              <a:rPr kumimoji="0" lang="en-US" altLang="ko-KR" b="1" dirty="0"/>
              <a:t>’</a:t>
            </a:r>
            <a:r>
              <a:rPr kumimoji="0" lang="ko-KR" altLang="en-US" b="1" dirty="0"/>
              <a:t>이 있음</a:t>
            </a:r>
            <a:r>
              <a:rPr kumimoji="0" lang="en-US" altLang="ko-KR" b="1" baseline="0" dirty="0"/>
              <a:t> (</a:t>
            </a:r>
            <a:r>
              <a:rPr kumimoji="0" lang="ko-KR" altLang="en-US" b="1" baseline="0" dirty="0"/>
              <a:t>자주 사용되지는 않지만</a:t>
            </a:r>
            <a:r>
              <a:rPr kumimoji="0" lang="en-US" altLang="ko-KR" b="1" baseline="0" dirty="0"/>
              <a:t>)</a:t>
            </a:r>
            <a:endParaRPr kumimoji="0" lang="en-US" altLang="ko-KR" b="1" dirty="0"/>
          </a:p>
          <a:p>
            <a:pPr marL="285750" indent="-285750" latinLnBrk="0">
              <a:lnSpc>
                <a:spcPct val="110000"/>
              </a:lnSpc>
              <a:spcBef>
                <a:spcPct val="75000"/>
              </a:spcBef>
              <a:buSzPct val="120000"/>
              <a:buFont typeface="Arial" pitchFamily="34" charset="0"/>
              <a:buChar char="•"/>
            </a:pPr>
            <a:r>
              <a:rPr kumimoji="0" lang="en-US" altLang="ko-KR" b="1" dirty="0"/>
              <a:t>Type 3 : </a:t>
            </a:r>
            <a:r>
              <a:rPr kumimoji="0" lang="ko-KR" altLang="en-US" b="1" dirty="0" err="1"/>
              <a:t>논증형</a:t>
            </a:r>
            <a:br>
              <a:rPr kumimoji="0" lang="en-US" altLang="ko-KR" b="1" dirty="0"/>
            </a:br>
            <a:r>
              <a:rPr kumimoji="0" lang="en-US" altLang="ko-KR" b="1" dirty="0"/>
              <a:t>- </a:t>
            </a:r>
            <a:r>
              <a:rPr kumimoji="0" lang="ko-KR" altLang="en-US" b="1" dirty="0"/>
              <a:t>주로 최종 결론을 도출하기 위해 개별적 요소를 논리적으로 증명</a:t>
            </a:r>
            <a:r>
              <a:rPr kumimoji="0" lang="en-US" altLang="ko-KR" b="1" dirty="0"/>
              <a:t>/</a:t>
            </a:r>
            <a:r>
              <a:rPr kumimoji="0" lang="ko-KR" altLang="en-US" b="1" dirty="0"/>
              <a:t>누적해 가는 유형 </a:t>
            </a:r>
            <a:br>
              <a:rPr kumimoji="0" lang="en-US" altLang="ko-KR" b="1" dirty="0"/>
            </a:br>
            <a:r>
              <a:rPr kumimoji="0" lang="en-US" altLang="ko-KR" b="1" dirty="0"/>
              <a:t>-</a:t>
            </a:r>
            <a:r>
              <a:rPr kumimoji="0" lang="en-US" altLang="ko-KR" b="1" baseline="0" dirty="0"/>
              <a:t> </a:t>
            </a:r>
            <a:r>
              <a:rPr kumimoji="0" lang="en-US" altLang="ko-KR" b="1" dirty="0"/>
              <a:t>(</a:t>
            </a:r>
            <a:r>
              <a:rPr kumimoji="0" lang="ko-KR" altLang="en-US" b="1" dirty="0"/>
              <a:t>왜냐하면 </a:t>
            </a:r>
            <a:r>
              <a:rPr kumimoji="0" lang="en-US" altLang="ko-KR" b="1" dirty="0"/>
              <a:t>(Because) </a:t>
            </a:r>
            <a:r>
              <a:rPr kumimoji="0" lang="ko-KR" altLang="en-US" b="1" dirty="0"/>
              <a:t>으로 전개</a:t>
            </a:r>
            <a:r>
              <a:rPr kumimoji="0" lang="en-US" altLang="ko-KR" b="1" dirty="0"/>
              <a:t>)</a:t>
            </a:r>
          </a:p>
          <a:p>
            <a:pPr marL="285750" indent="-285750" latinLnBrk="0">
              <a:lnSpc>
                <a:spcPct val="110000"/>
              </a:lnSpc>
              <a:spcBef>
                <a:spcPct val="75000"/>
              </a:spcBef>
              <a:buSzPct val="120000"/>
              <a:buFont typeface="Arial" pitchFamily="34" charset="0"/>
              <a:buChar char="•"/>
            </a:pPr>
            <a:r>
              <a:rPr kumimoji="0" lang="en-US" altLang="ko-KR" b="1" dirty="0"/>
              <a:t>Type 4 : </a:t>
            </a:r>
            <a:r>
              <a:rPr kumimoji="0" lang="ko-KR" altLang="en-US" b="1" dirty="0" err="1"/>
              <a:t>택일형</a:t>
            </a:r>
            <a:br>
              <a:rPr kumimoji="0" lang="en-US" altLang="ko-KR" b="1" dirty="0"/>
            </a:br>
            <a:r>
              <a:rPr kumimoji="0" lang="en-US" altLang="ko-KR" b="1" dirty="0"/>
              <a:t>-</a:t>
            </a:r>
            <a:r>
              <a:rPr kumimoji="0" lang="en-US" altLang="ko-KR" b="1" baseline="0" dirty="0"/>
              <a:t> </a:t>
            </a:r>
            <a:r>
              <a:rPr kumimoji="0" lang="ko-KR" altLang="en-US" b="1" dirty="0"/>
              <a:t>다양한 조건을 교차적으로 갖는 복수의 해결</a:t>
            </a:r>
            <a:r>
              <a:rPr kumimoji="0" lang="en-US" altLang="ko-KR" b="1" dirty="0"/>
              <a:t>(</a:t>
            </a:r>
            <a:r>
              <a:rPr kumimoji="0" lang="ko-KR" altLang="en-US" b="1" dirty="0"/>
              <a:t>안</a:t>
            </a:r>
            <a:r>
              <a:rPr kumimoji="0" lang="en-US" altLang="ko-KR" b="1" dirty="0"/>
              <a:t>) </a:t>
            </a:r>
            <a:r>
              <a:rPr kumimoji="0" lang="ko-KR" altLang="en-US" b="1" dirty="0"/>
              <a:t>중에서 선택을 위한 의사결정 </a:t>
            </a:r>
            <a:r>
              <a:rPr kumimoji="0" lang="en-US" altLang="ko-KR" b="1" dirty="0"/>
              <a:t>Route</a:t>
            </a:r>
            <a:r>
              <a:rPr kumimoji="0" lang="ko-KR" altLang="en-US" b="1" dirty="0"/>
              <a:t>를 만들어 가는 유형</a:t>
            </a:r>
            <a:r>
              <a:rPr kumimoji="0" lang="en-US" altLang="ko-KR" b="1" dirty="0"/>
              <a:t>. </a:t>
            </a:r>
            <a:br>
              <a:rPr kumimoji="0" lang="en-US" altLang="ko-KR" b="1" dirty="0"/>
            </a:br>
            <a:r>
              <a:rPr kumimoji="0" lang="en-US" altLang="ko-KR" b="1" dirty="0"/>
              <a:t>* </a:t>
            </a:r>
            <a:r>
              <a:rPr kumimoji="0" lang="ko-KR" altLang="en-US" b="1" dirty="0"/>
              <a:t>일명 </a:t>
            </a:r>
            <a:r>
              <a:rPr kumimoji="0" lang="en-US" altLang="ko-KR" b="1" dirty="0"/>
              <a:t>Decision Tree</a:t>
            </a:r>
            <a:r>
              <a:rPr kumimoji="0" lang="ko-KR" altLang="en-US" b="1" dirty="0"/>
              <a:t>라고 함</a:t>
            </a:r>
          </a:p>
          <a:p>
            <a:pPr marL="285750" indent="-285750" latinLnBrk="0">
              <a:lnSpc>
                <a:spcPct val="110000"/>
              </a:lnSpc>
              <a:spcBef>
                <a:spcPct val="75000"/>
              </a:spcBef>
              <a:buSzPct val="120000"/>
              <a:buFont typeface="Arial" pitchFamily="34" charset="0"/>
              <a:buChar char="•"/>
            </a:pPr>
            <a:endParaRPr kumimoji="0"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C0B4A3-156D-47B8-873B-4F90D9F3B64D}" type="slidenum">
              <a:rPr lang="ko-KR" altLang="en-US" smtClean="0"/>
              <a:pPr/>
              <a:t>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740838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 eaLnBrk="1" hangingPunct="1">
              <a:buFont typeface="Arial" pitchFamily="34" charset="0"/>
              <a:buChar char="•"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C0B4A3-156D-47B8-873B-4F90D9F3B64D}" type="slidenum">
              <a:rPr lang="ko-KR" altLang="en-US" smtClean="0"/>
              <a:pPr/>
              <a:t>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74083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 latinLnBrk="0">
              <a:lnSpc>
                <a:spcPct val="110000"/>
              </a:lnSpc>
              <a:spcBef>
                <a:spcPct val="75000"/>
              </a:spcBef>
              <a:buSzPct val="120000"/>
              <a:buFont typeface="Arial" pitchFamily="34" charset="0"/>
              <a:buChar char="•"/>
            </a:pPr>
            <a:endParaRPr kumimoji="0" lang="en-US" altLang="ko-KR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C0B4A3-156D-47B8-873B-4F90D9F3B64D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581738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C0B4A3-156D-47B8-873B-4F90D9F3B64D}" type="slidenum">
              <a:rPr lang="ko-KR" altLang="en-US" smtClean="0"/>
              <a:pPr/>
              <a:t>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175871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 eaLnBrk="1" hangingPunct="1">
              <a:buFont typeface="Arial" pitchFamily="34" charset="0"/>
              <a:buChar char="•"/>
            </a:pPr>
            <a:endParaRPr lang="en-US" altLang="ko-KR" dirty="0">
              <a:latin typeface="+mn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C0B4A3-156D-47B8-873B-4F90D9F3B64D}" type="slidenum">
              <a:rPr lang="ko-KR" altLang="en-US" smtClean="0"/>
              <a:pPr/>
              <a:t>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58173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 latinLnBrk="0">
              <a:lnSpc>
                <a:spcPct val="110000"/>
              </a:lnSpc>
              <a:spcBef>
                <a:spcPct val="75000"/>
              </a:spcBef>
              <a:buSzPct val="120000"/>
              <a:buFont typeface="Arial" pitchFamily="34" charset="0"/>
              <a:buChar char="•"/>
            </a:pPr>
            <a:endParaRPr kumimoji="0" lang="en-US" altLang="ko-KR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C0B4A3-156D-47B8-873B-4F90D9F3B64D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58173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 latinLnBrk="0">
              <a:lnSpc>
                <a:spcPct val="110000"/>
              </a:lnSpc>
              <a:spcBef>
                <a:spcPct val="75000"/>
              </a:spcBef>
              <a:buSzPct val="120000"/>
              <a:buFont typeface="Arial" pitchFamily="34" charset="0"/>
              <a:buChar char="•"/>
            </a:pPr>
            <a:endParaRPr kumimoji="0" lang="en-US" altLang="ko-KR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C0B4A3-156D-47B8-873B-4F90D9F3B64D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58173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 latinLnBrk="0">
              <a:lnSpc>
                <a:spcPct val="110000"/>
              </a:lnSpc>
              <a:spcBef>
                <a:spcPct val="75000"/>
              </a:spcBef>
              <a:buSzPct val="120000"/>
              <a:buFont typeface="Arial" pitchFamily="34" charset="0"/>
              <a:buChar char="•"/>
            </a:pPr>
            <a:endParaRPr kumimoji="0" lang="en-US" altLang="ko-KR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C0B4A3-156D-47B8-873B-4F90D9F3B64D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58173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4671" y="302801"/>
            <a:ext cx="9624060" cy="1260211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534671" y="7008172"/>
            <a:ext cx="2495127" cy="402567"/>
          </a:xfrm>
          <a:prstGeom prst="rect">
            <a:avLst/>
          </a:prstGeom>
        </p:spPr>
        <p:txBody>
          <a:bodyPr/>
          <a:lstStyle/>
          <a:p>
            <a:fld id="{F81369AA-BA30-49D6-8F74-F54E276C9923}" type="datetimeFigureOut">
              <a:rPr lang="ko-KR" altLang="en-US" smtClean="0"/>
              <a:pPr/>
              <a:t>2022-12-07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3653580" y="7008172"/>
            <a:ext cx="3386243" cy="40256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BB6D1-3F51-4016-B1BD-AF848000B27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83122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534671" y="7008172"/>
            <a:ext cx="2495127" cy="402567"/>
          </a:xfrm>
          <a:prstGeom prst="rect">
            <a:avLst/>
          </a:prstGeom>
        </p:spPr>
        <p:txBody>
          <a:bodyPr/>
          <a:lstStyle/>
          <a:p>
            <a:fld id="{2FF8FFEE-F152-4FFF-9601-BCE15BD336C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3653580" y="7008172"/>
            <a:ext cx="3386243" cy="402567"/>
          </a:xfrm>
          <a:prstGeom prst="rect">
            <a:avLst/>
          </a:prstGeom>
        </p:spPr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8BFD2-12D2-4100-9A1A-1FA08CF3EB15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04682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image" Target="../media/image3.png" /><Relationship Id="rId5" Type="http://schemas.openxmlformats.org/officeDocument/2006/relationships/image" Target="../media/image2.png" /><Relationship Id="rId4" Type="http://schemas.openxmlformats.org/officeDocument/2006/relationships/image" Target="../media/image1.wmf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4050556" y="7165007"/>
            <a:ext cx="2495127" cy="245732"/>
          </a:xfrm>
          <a:prstGeom prst="rect">
            <a:avLst/>
          </a:prstGeom>
        </p:spPr>
        <p:txBody>
          <a:bodyPr vert="horz" lIns="104306" tIns="52153" rIns="104306" bIns="52153" rtlCol="0" anchor="ctr"/>
          <a:lstStyle>
            <a:lvl1pPr algn="ct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4BB6D1-3F51-4016-B1BD-AF848000B27C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7" name="직선 연결선 6"/>
          <p:cNvCxnSpPr/>
          <p:nvPr userDrawn="1"/>
        </p:nvCxnSpPr>
        <p:spPr>
          <a:xfrm>
            <a:off x="287560" y="1101345"/>
            <a:ext cx="100997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26"/>
          <p:cNvPicPr>
            <a:picLocks noChangeAspect="1" noChangeArrowheads="1"/>
          </p:cNvPicPr>
          <p:nvPr userDrawn="1"/>
        </p:nvPicPr>
        <p:blipFill>
          <a:blip r:embed="rId4"/>
          <a:srcRect/>
          <a:stretch>
            <a:fillRect/>
          </a:stretch>
        </p:blipFill>
        <p:spPr bwMode="gray">
          <a:xfrm>
            <a:off x="9507338" y="7020991"/>
            <a:ext cx="1023938" cy="458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3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350" y="7092999"/>
            <a:ext cx="1504950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Rectangle 8"/>
          <p:cNvSpPr>
            <a:spLocks noChangeArrowheads="1"/>
          </p:cNvSpPr>
          <p:nvPr userDrawn="1"/>
        </p:nvSpPr>
        <p:spPr bwMode="gray">
          <a:xfrm>
            <a:off x="7237685" y="7162483"/>
            <a:ext cx="2269653" cy="27443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90488" tIns="44450" rIns="90488" bIns="44450">
            <a:spAutoFit/>
          </a:bodyPr>
          <a:lstStyle/>
          <a:p>
            <a:pPr algn="r">
              <a:spcBef>
                <a:spcPct val="0"/>
              </a:spcBef>
              <a:buFontTx/>
              <a:buNone/>
              <a:defRPr/>
            </a:pPr>
            <a:r>
              <a:rPr lang="en-US" altLang="ko-KR" sz="1200" b="1" dirty="0">
                <a:solidFill>
                  <a:srgbClr val="3F6EA7"/>
                </a:solidFill>
                <a:latin typeface="Arial Narrow" pitchFamily="34" charset="0"/>
                <a:ea typeface="굴림" pitchFamily="50" charset="-127"/>
              </a:rPr>
              <a:t>Values </a:t>
            </a:r>
            <a:r>
              <a:rPr lang="en-US" altLang="ko-KR" sz="1200" dirty="0">
                <a:solidFill>
                  <a:srgbClr val="3F6EA7"/>
                </a:solidFill>
                <a:latin typeface="Arial Narrow" pitchFamily="34" charset="0"/>
                <a:ea typeface="굴림" pitchFamily="50" charset="-127"/>
              </a:rPr>
              <a:t>&amp; </a:t>
            </a:r>
            <a:r>
              <a:rPr lang="en-US" altLang="ko-KR" sz="1200" b="1" dirty="0">
                <a:solidFill>
                  <a:srgbClr val="3F6EA7"/>
                </a:solidFill>
                <a:latin typeface="Arial Narrow" pitchFamily="34" charset="0"/>
                <a:ea typeface="굴림" pitchFamily="50" charset="-127"/>
              </a:rPr>
              <a:t>Contributions </a:t>
            </a:r>
          </a:p>
        </p:txBody>
      </p:sp>
      <p:pic>
        <p:nvPicPr>
          <p:cNvPr id="12" name="Picture 2" descr="H:\밸류랩\양식\강의자료\그래픽\아이콘.png"/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140" y="453392"/>
            <a:ext cx="665750" cy="590935"/>
          </a:xfrm>
          <a:prstGeom prst="rect">
            <a:avLst/>
          </a:prstGeom>
          <a:noFill/>
          <a:effectLst>
            <a:outerShdw blurRad="317500" dist="279400" dir="4500000" sx="78000" sy="78000" rotWithShape="0">
              <a:prstClr val="black">
                <a:alpha val="15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0134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69" r:id="rId2"/>
  </p:sldLayoutIdLst>
  <p:txStyles>
    <p:titleStyle>
      <a:lvl1pPr algn="ctr" defTabSz="1043056" rtl="0" eaLnBrk="1" latinLnBrk="1" hangingPunct="1">
        <a:spcBef>
          <a:spcPct val="0"/>
        </a:spcBef>
        <a:buNone/>
        <a:defRPr sz="5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91146" indent="-391146" algn="l" defTabSz="1043056" rtl="0" eaLnBrk="1" latinLnBrk="1" hangingPunct="1">
        <a:spcBef>
          <a:spcPct val="20000"/>
        </a:spcBef>
        <a:buFont typeface="Arial" panose="020B0604020202020204" pitchFamily="34" charset="0"/>
        <a:buChar char="•"/>
        <a:defRPr sz="3700" kern="1200">
          <a:solidFill>
            <a:schemeClr val="tx1"/>
          </a:solidFill>
          <a:latin typeface="+mn-lt"/>
          <a:ea typeface="+mn-ea"/>
          <a:cs typeface="+mn-cs"/>
        </a:defRPr>
      </a:lvl1pPr>
      <a:lvl2pPr marL="847483" indent="-325955" algn="l" defTabSz="1043056" rtl="0" eaLnBrk="1" latinLnBrk="1" hangingPunct="1">
        <a:spcBef>
          <a:spcPct val="20000"/>
        </a:spcBef>
        <a:buFont typeface="Arial" panose="020B0604020202020204" pitchFamily="34" charset="0"/>
        <a:buChar char="–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303820" indent="-260764" algn="l" defTabSz="1043056" rtl="0" eaLnBrk="1" latinLnBrk="1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1825348" indent="-260764" algn="l" defTabSz="1043056" rtl="0" eaLnBrk="1" latinLnBrk="1" hangingPunct="1">
        <a:spcBef>
          <a:spcPct val="20000"/>
        </a:spcBef>
        <a:buFont typeface="Arial" panose="020B0604020202020204" pitchFamily="34" charset="0"/>
        <a:buChar char="–"/>
        <a:defRPr sz="2300" kern="1200">
          <a:solidFill>
            <a:schemeClr val="tx1"/>
          </a:solidFill>
          <a:latin typeface="+mn-lt"/>
          <a:ea typeface="+mn-ea"/>
          <a:cs typeface="+mn-cs"/>
        </a:defRPr>
      </a:lvl4pPr>
      <a:lvl5pPr marL="2346876" indent="-260764" algn="l" defTabSz="1043056" rtl="0" eaLnBrk="1" latinLnBrk="1" hangingPunct="1">
        <a:spcBef>
          <a:spcPct val="20000"/>
        </a:spcBef>
        <a:buFont typeface="Arial" panose="020B0604020202020204" pitchFamily="34" charset="0"/>
        <a:buChar char="»"/>
        <a:defRPr sz="2300" kern="1200">
          <a:solidFill>
            <a:schemeClr val="tx1"/>
          </a:solidFill>
          <a:latin typeface="+mn-lt"/>
          <a:ea typeface="+mn-ea"/>
          <a:cs typeface="+mn-cs"/>
        </a:defRPr>
      </a:lvl5pPr>
      <a:lvl6pPr marL="2868404" indent="-260764" algn="l" defTabSz="1043056" rtl="0" eaLnBrk="1" latinLnBrk="1" hangingPunct="1">
        <a:spcBef>
          <a:spcPct val="20000"/>
        </a:spcBef>
        <a:buFont typeface="Arial" panose="020B0604020202020204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6pPr>
      <a:lvl7pPr marL="3389932" indent="-260764" algn="l" defTabSz="1043056" rtl="0" eaLnBrk="1" latinLnBrk="1" hangingPunct="1">
        <a:spcBef>
          <a:spcPct val="20000"/>
        </a:spcBef>
        <a:buFont typeface="Arial" panose="020B0604020202020204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7pPr>
      <a:lvl8pPr marL="3911460" indent="-260764" algn="l" defTabSz="1043056" rtl="0" eaLnBrk="1" latinLnBrk="1" hangingPunct="1">
        <a:spcBef>
          <a:spcPct val="20000"/>
        </a:spcBef>
        <a:buFont typeface="Arial" panose="020B0604020202020204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8pPr>
      <a:lvl9pPr marL="4432988" indent="-260764" algn="l" defTabSz="1043056" rtl="0" eaLnBrk="1" latinLnBrk="1" hangingPunct="1">
        <a:spcBef>
          <a:spcPct val="20000"/>
        </a:spcBef>
        <a:buFont typeface="Arial" panose="020B0604020202020204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21528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43056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564584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086112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607640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129168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650696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172224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 /><Relationship Id="rId2" Type="http://schemas.openxmlformats.org/officeDocument/2006/relationships/notesSlide" Target="../notesSlides/notesSlide1.xml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1.wmf" 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wmf" /><Relationship Id="rId2" Type="http://schemas.openxmlformats.org/officeDocument/2006/relationships/notesSlide" Target="../notesSlides/notesSlide4.xml" /><Relationship Id="rId1" Type="http://schemas.openxmlformats.org/officeDocument/2006/relationships/slideLayout" Target="../slideLayouts/slideLayout2.xml" 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 /><Relationship Id="rId2" Type="http://schemas.openxmlformats.org/officeDocument/2006/relationships/notesSlide" Target="../notesSlides/notesSlide5.xml" /><Relationship Id="rId1" Type="http://schemas.openxmlformats.org/officeDocument/2006/relationships/slideLayout" Target="../slideLayouts/slideLayout2.xml" /><Relationship Id="rId5" Type="http://schemas.openxmlformats.org/officeDocument/2006/relationships/image" Target="../media/image14.emf" /><Relationship Id="rId4" Type="http://schemas.openxmlformats.org/officeDocument/2006/relationships/image" Target="../media/image13.png" 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file:///C:/0%20Data/2%20Prospects/10%20Education/21%20GS%20Home%20Shopping_Course@201602/2%20Course%20Development/03%20Course%20Materials/20160419_&#48169;&#49569;_2nd%20Day/Cases/CVS_&#48372;&#44256;&#49436;_V7.2.ppt" TargetMode="External" /><Relationship Id="rId2" Type="http://schemas.openxmlformats.org/officeDocument/2006/relationships/notesSlide" Target="../notesSlides/notesSlide6.xml" /><Relationship Id="rId1" Type="http://schemas.openxmlformats.org/officeDocument/2006/relationships/slideLayout" Target="../slideLayouts/slideLayout2.xml" /><Relationship Id="rId6" Type="http://schemas.openxmlformats.org/officeDocument/2006/relationships/hyperlink" Target="file:///C:/0%20Data/2%20Prospects/10%20Education/21%20GS%20Home%20Shopping_Course@201602/2%20Course%20Development/03%20Course%20Materials/20160419_&#48169;&#49569;_2nd%20Day/Cases/Retail_KOHLs@2014.pptx" TargetMode="External" /><Relationship Id="rId5" Type="http://schemas.openxmlformats.org/officeDocument/2006/relationships/hyperlink" Target="file:///C:/0%20Data/2%20Prospects/10%20Education/21%20GS%20Home%20Shopping_Course@201602/2%20Course%20Development/03%20Course%20Materials/20160419_&#48169;&#49569;_2nd%20Day/Cases/Retail_TESCO@2010.pptx" TargetMode="External" /><Relationship Id="rId4" Type="http://schemas.openxmlformats.org/officeDocument/2006/relationships/hyperlink" Target="file:///C:/0%20Data/2%20Prospects/10%20Education/21%20GS%20Home%20Shopping_Course@201602/2%20Course%20Development/03%20Course%20Materials/20160419_&#48169;&#49569;_2nd%20Day/Cases/Telecom_&#54645;&#49900;&#54200;&#51061;Segmentation_V7.1.ppt" TargetMode="External" 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 /><Relationship Id="rId2" Type="http://schemas.openxmlformats.org/officeDocument/2006/relationships/image" Target="../media/image15.jpeg" /><Relationship Id="rId1" Type="http://schemas.openxmlformats.org/officeDocument/2006/relationships/slideLayout" Target="../slideLayouts/slideLayout2.xml" 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 /><Relationship Id="rId1" Type="http://schemas.openxmlformats.org/officeDocument/2006/relationships/slideLayout" Target="../slideLayouts/slideLayout2.xml" 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 /><Relationship Id="rId2" Type="http://schemas.openxmlformats.org/officeDocument/2006/relationships/notesSlide" Target="../notesSlides/notesSlide8.xml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17.emf" 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 /><Relationship Id="rId2" Type="http://schemas.openxmlformats.org/officeDocument/2006/relationships/notesSlide" Target="../notesSlides/notesSlide9.xml" /><Relationship Id="rId1" Type="http://schemas.openxmlformats.org/officeDocument/2006/relationships/slideLayout" Target="../slideLayouts/slideLayout2.xml" 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 /><Relationship Id="rId2" Type="http://schemas.openxmlformats.org/officeDocument/2006/relationships/notesSlide" Target="../notesSlides/notesSlide10.xml" /><Relationship Id="rId1" Type="http://schemas.openxmlformats.org/officeDocument/2006/relationships/slideLayout" Target="../slideLayouts/slideLayout2.xml" 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 /><Relationship Id="rId2" Type="http://schemas.openxmlformats.org/officeDocument/2006/relationships/notesSlide" Target="../notesSlides/notesSlide11.xml" /><Relationship Id="rId1" Type="http://schemas.openxmlformats.org/officeDocument/2006/relationships/slideLayout" Target="../slideLayouts/slideLayout2.xml" 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 /><Relationship Id="rId2" Type="http://schemas.openxmlformats.org/officeDocument/2006/relationships/image" Target="../media/image5.jpeg" /><Relationship Id="rId1" Type="http://schemas.openxmlformats.org/officeDocument/2006/relationships/slideLayout" Target="../slideLayouts/slideLayout2.xml" 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 /><Relationship Id="rId2" Type="http://schemas.openxmlformats.org/officeDocument/2006/relationships/notesSlide" Target="../notesSlides/notesSlide12.xml" /><Relationship Id="rId1" Type="http://schemas.openxmlformats.org/officeDocument/2006/relationships/slideLayout" Target="../slideLayouts/slideLayout2.xml" 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 /><Relationship Id="rId1" Type="http://schemas.openxmlformats.org/officeDocument/2006/relationships/slideLayout" Target="../slideLayouts/slideLayout2.xml" 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 /><Relationship Id="rId2" Type="http://schemas.openxmlformats.org/officeDocument/2006/relationships/notesSlide" Target="../notesSlides/notesSlide14.xml" /><Relationship Id="rId1" Type="http://schemas.openxmlformats.org/officeDocument/2006/relationships/slideLayout" Target="../slideLayouts/slideLayout2.xml" 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 /><Relationship Id="rId2" Type="http://schemas.openxmlformats.org/officeDocument/2006/relationships/notesSlide" Target="../notesSlides/notesSlide15.xml" /><Relationship Id="rId1" Type="http://schemas.openxmlformats.org/officeDocument/2006/relationships/slideLayout" Target="../slideLayouts/slideLayout2.xml" 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 /><Relationship Id="rId2" Type="http://schemas.openxmlformats.org/officeDocument/2006/relationships/notesSlide" Target="../notesSlides/notesSlide16.xml" /><Relationship Id="rId1" Type="http://schemas.openxmlformats.org/officeDocument/2006/relationships/slideLayout" Target="../slideLayouts/slideLayout2.xml" 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 /><Relationship Id="rId1" Type="http://schemas.openxmlformats.org/officeDocument/2006/relationships/slideLayout" Target="../slideLayouts/slideLayout2.xml" 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 /><Relationship Id="rId1" Type="http://schemas.openxmlformats.org/officeDocument/2006/relationships/slideLayout" Target="../slideLayouts/slideLayout2.xml" 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 /><Relationship Id="rId2" Type="http://schemas.openxmlformats.org/officeDocument/2006/relationships/notesSlide" Target="../notesSlides/notesSlide19.xml" /><Relationship Id="rId1" Type="http://schemas.openxmlformats.org/officeDocument/2006/relationships/slideLayout" Target="../slideLayouts/slideLayout2.xml" 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 /><Relationship Id="rId2" Type="http://schemas.openxmlformats.org/officeDocument/2006/relationships/notesSlide" Target="../notesSlides/notesSlide20.xml" /><Relationship Id="rId1" Type="http://schemas.openxmlformats.org/officeDocument/2006/relationships/slideLayout" Target="../slideLayouts/slideLayout2.xml" 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 /><Relationship Id="rId2" Type="http://schemas.openxmlformats.org/officeDocument/2006/relationships/notesSlide" Target="../notesSlides/notesSlide21.xml" /><Relationship Id="rId1" Type="http://schemas.openxmlformats.org/officeDocument/2006/relationships/slideLayout" Target="../slideLayouts/slideLayout2.xml" 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 /><Relationship Id="rId1" Type="http://schemas.openxmlformats.org/officeDocument/2006/relationships/slideLayout" Target="../slideLayouts/slideLayout2.xml" 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 /><Relationship Id="rId1" Type="http://schemas.openxmlformats.org/officeDocument/2006/relationships/slideLayout" Target="../slideLayouts/slideLayout2.xml" 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 /><Relationship Id="rId1" Type="http://schemas.openxmlformats.org/officeDocument/2006/relationships/slideLayout" Target="../slideLayouts/slideLayout2.xml" 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 /><Relationship Id="rId1" Type="http://schemas.openxmlformats.org/officeDocument/2006/relationships/slideLayout" Target="../slideLayouts/slideLayout2.xml" 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 /><Relationship Id="rId1" Type="http://schemas.openxmlformats.org/officeDocument/2006/relationships/slideLayout" Target="../slideLayouts/slideLayout2.xml" 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 /><Relationship Id="rId1" Type="http://schemas.openxmlformats.org/officeDocument/2006/relationships/slideLayout" Target="../slideLayouts/slideLayout2.xml" 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 /><Relationship Id="rId2" Type="http://schemas.openxmlformats.org/officeDocument/2006/relationships/notesSlide" Target="../notesSlides/notesSlide27.xml" /><Relationship Id="rId1" Type="http://schemas.openxmlformats.org/officeDocument/2006/relationships/slideLayout" Target="../slideLayouts/slideLayout2.xml" 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 /><Relationship Id="rId2" Type="http://schemas.openxmlformats.org/officeDocument/2006/relationships/notesSlide" Target="../notesSlides/notesSlide28.xml" /><Relationship Id="rId1" Type="http://schemas.openxmlformats.org/officeDocument/2006/relationships/slideLayout" Target="../slideLayouts/slideLayout2.xml" 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 /><Relationship Id="rId1" Type="http://schemas.openxmlformats.org/officeDocument/2006/relationships/slideLayout" Target="../slideLayouts/slideLayout2.xml" 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 /><Relationship Id="rId1" Type="http://schemas.openxmlformats.org/officeDocument/2006/relationships/slideLayout" Target="../slideLayouts/slideLayout2.xml" 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 /><Relationship Id="rId2" Type="http://schemas.openxmlformats.org/officeDocument/2006/relationships/notesSlide" Target="../notesSlides/notesSlide31.xml" /><Relationship Id="rId1" Type="http://schemas.openxmlformats.org/officeDocument/2006/relationships/slideLayout" Target="../slideLayouts/slideLayout2.xml" 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 /><Relationship Id="rId1" Type="http://schemas.openxmlformats.org/officeDocument/2006/relationships/slideLayout" Target="../slideLayouts/slideLayout2.xml" 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 /><Relationship Id="rId2" Type="http://schemas.openxmlformats.org/officeDocument/2006/relationships/notesSlide" Target="../notesSlides/notesSlide32.xml" /><Relationship Id="rId1" Type="http://schemas.openxmlformats.org/officeDocument/2006/relationships/slideLayout" Target="../slideLayouts/slideLayout2.xml" 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 /><Relationship Id="rId2" Type="http://schemas.openxmlformats.org/officeDocument/2006/relationships/notesSlide" Target="../notesSlides/notesSlide33.xml" /><Relationship Id="rId1" Type="http://schemas.openxmlformats.org/officeDocument/2006/relationships/slideLayout" Target="../slideLayouts/slideLayout2.xml" 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 /><Relationship Id="rId1" Type="http://schemas.openxmlformats.org/officeDocument/2006/relationships/slideLayout" Target="../slideLayouts/slideLayout2.xml" 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 /><Relationship Id="rId1" Type="http://schemas.openxmlformats.org/officeDocument/2006/relationships/slideLayout" Target="../slideLayouts/slideLayout2.xml" 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 /><Relationship Id="rId3" Type="http://schemas.openxmlformats.org/officeDocument/2006/relationships/notesSlide" Target="../notesSlides/notesSlide36.xml" /><Relationship Id="rId7" Type="http://schemas.openxmlformats.org/officeDocument/2006/relationships/image" Target="../media/image34.wmf" /><Relationship Id="rId2" Type="http://schemas.openxmlformats.org/officeDocument/2006/relationships/slideLayout" Target="../slideLayouts/slideLayout2.xml" /><Relationship Id="rId1" Type="http://schemas.openxmlformats.org/officeDocument/2006/relationships/vmlDrawing" Target="../drawings/vmlDrawing1.vml" /><Relationship Id="rId6" Type="http://schemas.openxmlformats.org/officeDocument/2006/relationships/oleObject" Target="../embeddings/oleObject2.bin" /><Relationship Id="rId5" Type="http://schemas.openxmlformats.org/officeDocument/2006/relationships/image" Target="../media/image33.wmf" /><Relationship Id="rId4" Type="http://schemas.openxmlformats.org/officeDocument/2006/relationships/oleObject" Target="../embeddings/oleObject1.bin" /><Relationship Id="rId9" Type="http://schemas.openxmlformats.org/officeDocument/2006/relationships/image" Target="../media/image35.wmf" 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 /><Relationship Id="rId1" Type="http://schemas.openxmlformats.org/officeDocument/2006/relationships/slideLayout" Target="../slideLayouts/slideLayout2.xml" 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 /><Relationship Id="rId1" Type="http://schemas.openxmlformats.org/officeDocument/2006/relationships/slideLayout" Target="../slideLayouts/slideLayout2.xml" 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 /><Relationship Id="rId1" Type="http://schemas.openxmlformats.org/officeDocument/2006/relationships/slideLayout" Target="../slideLayouts/slideLayout2.xml" 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 /><Relationship Id="rId1" Type="http://schemas.openxmlformats.org/officeDocument/2006/relationships/slideLayout" Target="../slideLayouts/slideLayout2.xml" 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 /><Relationship Id="rId1" Type="http://schemas.openxmlformats.org/officeDocument/2006/relationships/slideLayout" Target="../slideLayouts/slideLayout2.xml" 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 /><Relationship Id="rId2" Type="http://schemas.openxmlformats.org/officeDocument/2006/relationships/image" Target="../media/image6.png" /><Relationship Id="rId1" Type="http://schemas.openxmlformats.org/officeDocument/2006/relationships/slideLayout" Target="../slideLayouts/slideLayout2.xml" 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 /><Relationship Id="rId1" Type="http://schemas.openxmlformats.org/officeDocument/2006/relationships/slideLayout" Target="../slideLayouts/slideLayout2.xml" 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gle.co.kr/url?sa=i&amp;rct=j&amp;q=&amp;esrc=s&amp;source=images&amp;cd=&amp;cad=rja&amp;uact=8&amp;ved=0ahUKEwimxLWogrrJAhWE56YKHQL4BCoQjRwIBw&amp;url=http://www.aistudy.com/cognitive/vision_johnson-laird.htm&amp;psig=AFQjCNEpNW9O-BdRs5pAh3kOPPMvP2qrwg&amp;ust=1449037178803531" TargetMode="External" /><Relationship Id="rId2" Type="http://schemas.openxmlformats.org/officeDocument/2006/relationships/notesSlide" Target="../notesSlides/notesSlide43.xml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36.gif" 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 /><Relationship Id="rId2" Type="http://schemas.openxmlformats.org/officeDocument/2006/relationships/notesSlide" Target="../notesSlides/notesSlide44.xml" /><Relationship Id="rId1" Type="http://schemas.openxmlformats.org/officeDocument/2006/relationships/slideLayout" Target="../slideLayouts/slideLayout2.xml" /><Relationship Id="rId5" Type="http://schemas.openxmlformats.org/officeDocument/2006/relationships/image" Target="../media/image38.jpeg" /><Relationship Id="rId4" Type="http://schemas.openxmlformats.org/officeDocument/2006/relationships/hyperlink" Target="http://www.google.co.kr/url?sa=i&amp;rct=j&amp;q=&amp;esrc=s&amp;source=images&amp;cd=&amp;cad=rja&amp;uact=8&amp;ved=0ahUKEwiCubyTh7rJAhWiHKYKHdhdDPsQjRwIBw&amp;url=http://www.r-bloggers.com/contingency-tables-with-gmodels-in-r/&amp;bvm=bv.108194040,d.dGY&amp;psig=AFQjCNFX_DwJ9kq8PfScNGBExY3fg_8MEQ&amp;ust=1449038474972318" TargetMode="External" 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gle.co.kr/url?sa=i&amp;rct=j&amp;q=&amp;esrc=s&amp;source=images&amp;cd=&amp;cad=rja&amp;uact=8&amp;ved=0ahUKEwiMxI-ijbrJAhWhE6YKHWsBBWcQjRwIBw&amp;url=http://www.pitt.edu/~is2470pb/Spring05/FinalProjects/Group1a/tutorial/som.html&amp;bvm=bv.108194040,d.dGY&amp;psig=AFQjCNGCXa68TPXMpy-haM7ZPXQvlwKLVA&amp;ust=1449040071909256" TargetMode="External" /><Relationship Id="rId2" Type="http://schemas.openxmlformats.org/officeDocument/2006/relationships/notesSlide" Target="../notesSlides/notesSlide45.xml" /><Relationship Id="rId1" Type="http://schemas.openxmlformats.org/officeDocument/2006/relationships/slideLayout" Target="../slideLayouts/slideLayout2.xml" /><Relationship Id="rId5" Type="http://schemas.openxmlformats.org/officeDocument/2006/relationships/image" Target="../media/image40.png" /><Relationship Id="rId4" Type="http://schemas.openxmlformats.org/officeDocument/2006/relationships/image" Target="../media/image39.gif" 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.kr/url?sa=i&amp;rct=j&amp;q=&amp;esrc=s&amp;source=images&amp;cd=&amp;cad=rja&amp;uact=8&amp;ved=0ahUKEwiS9eGVlbrJAhWiKKYKHV26DBwQjRwIBw&amp;url=https://help.xlstat.com/customer/en/portal/articles/2062224-running-a-multiple-correspondence-analysis-mca-with-xlstat?b_id=9283&amp;bvm=bv.108194040,d.dGY&amp;psig=AFQjCNEs6C8KOp242470a4Rj3SUbGbE69w&amp;ust=1449042231880266" TargetMode="External" /><Relationship Id="rId2" Type="http://schemas.openxmlformats.org/officeDocument/2006/relationships/notesSlide" Target="../notesSlides/notesSlide46.xml" /><Relationship Id="rId1" Type="http://schemas.openxmlformats.org/officeDocument/2006/relationships/slideLayout" Target="../slideLayouts/slideLayout2.xml" /><Relationship Id="rId6" Type="http://schemas.openxmlformats.org/officeDocument/2006/relationships/image" Target="../media/image42.png" /><Relationship Id="rId5" Type="http://schemas.openxmlformats.org/officeDocument/2006/relationships/hyperlink" Target="https://www.google.co.kr/url?sa=i&amp;rct=j&amp;q=&amp;esrc=s&amp;source=images&amp;cd=&amp;cad=rja&amp;uact=8&amp;ved=0ahUKEwjR26PvlbrJAhUkXqYKHZMTBBQQjRwIBw&amp;url=https://thejuicepress.wordpress.com/about-marketing-research/multidimmensional-scaling/&amp;bvm=bv.108194040,d.dGY&amp;psig=AFQjCNFMYQji6U_mZpJ3v3jWL9kPWUEcFA&amp;ust=1449042426103651" TargetMode="External" /><Relationship Id="rId4" Type="http://schemas.openxmlformats.org/officeDocument/2006/relationships/image" Target="../media/image41.gif" 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gif" /><Relationship Id="rId3" Type="http://schemas.openxmlformats.org/officeDocument/2006/relationships/image" Target="../media/image43.png" /><Relationship Id="rId7" Type="http://schemas.openxmlformats.org/officeDocument/2006/relationships/hyperlink" Target="http://www.google.co.kr/url?sa=i&amp;rct=j&amp;q=&amp;esrc=s&amp;source=images&amp;cd=&amp;cad=rja&amp;uact=8&amp;ved=0ahUKEwi2ionsk7rJAhWI2qYKHfGuDmgQjRwIBw&amp;url=http://www.mu-sigma.com/analytics/thought_leadership/cafe-cerebral-discriminant-analysis.html&amp;psig=AFQjCNGboxtzdjGBZpd8Rw2MCR92eSQmVA&amp;ust=1449041880379173" TargetMode="External" /><Relationship Id="rId2" Type="http://schemas.openxmlformats.org/officeDocument/2006/relationships/notesSlide" Target="../notesSlides/notesSlide47.xml" /><Relationship Id="rId1" Type="http://schemas.openxmlformats.org/officeDocument/2006/relationships/slideLayout" Target="../slideLayouts/slideLayout2.xml" /><Relationship Id="rId6" Type="http://schemas.openxmlformats.org/officeDocument/2006/relationships/image" Target="../media/image46.png" /><Relationship Id="rId5" Type="http://schemas.openxmlformats.org/officeDocument/2006/relationships/image" Target="../media/image45.png" /><Relationship Id="rId4" Type="http://schemas.openxmlformats.org/officeDocument/2006/relationships/image" Target="../media/image44.png" 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 /><Relationship Id="rId2" Type="http://schemas.openxmlformats.org/officeDocument/2006/relationships/image" Target="../media/image48.jpeg" /><Relationship Id="rId1" Type="http://schemas.openxmlformats.org/officeDocument/2006/relationships/slideLayout" Target="../slideLayouts/slideLayout2.xml" 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 /><Relationship Id="rId1" Type="http://schemas.openxmlformats.org/officeDocument/2006/relationships/slideLayout" Target="../slideLayouts/slideLayout2.xml" 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 /><Relationship Id="rId1" Type="http://schemas.openxmlformats.org/officeDocument/2006/relationships/slideLayout" Target="../slideLayouts/slideLayout2.xml" 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 /><Relationship Id="rId2" Type="http://schemas.openxmlformats.org/officeDocument/2006/relationships/notesSlide" Target="../notesSlides/notesSlide50.xml" /><Relationship Id="rId1" Type="http://schemas.openxmlformats.org/officeDocument/2006/relationships/slideLayout" Target="../slideLayouts/slideLayout2.xml" 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 /><Relationship Id="rId2" Type="http://schemas.openxmlformats.org/officeDocument/2006/relationships/image" Target="../media/image7.png" /><Relationship Id="rId1" Type="http://schemas.openxmlformats.org/officeDocument/2006/relationships/slideLayout" Target="../slideLayouts/slideLayout2.xml" 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 /><Relationship Id="rId1" Type="http://schemas.openxmlformats.org/officeDocument/2006/relationships/slideLayout" Target="../slideLayouts/slideLayout2.xml" 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 /><Relationship Id="rId2" Type="http://schemas.openxmlformats.org/officeDocument/2006/relationships/image" Target="../media/image50.emf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52.png" 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 /><Relationship Id="rId1" Type="http://schemas.openxmlformats.org/officeDocument/2006/relationships/slideLayout" Target="../slideLayouts/slideLayout2.xml" 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 /><Relationship Id="rId1" Type="http://schemas.openxmlformats.org/officeDocument/2006/relationships/slideLayout" Target="../slideLayouts/slideLayout2.xml" 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 /><Relationship Id="rId1" Type="http://schemas.openxmlformats.org/officeDocument/2006/relationships/slideLayout" Target="../slideLayouts/slideLayout2.xml" 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 /><Relationship Id="rId2" Type="http://schemas.openxmlformats.org/officeDocument/2006/relationships/image" Target="../media/image53.png" /><Relationship Id="rId1" Type="http://schemas.openxmlformats.org/officeDocument/2006/relationships/slideLayout" Target="../slideLayouts/slideLayout2.xml" 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 /><Relationship Id="rId2" Type="http://schemas.openxmlformats.org/officeDocument/2006/relationships/image" Target="../media/image55.png" /><Relationship Id="rId1" Type="http://schemas.openxmlformats.org/officeDocument/2006/relationships/slideLayout" Target="../slideLayouts/slideLayout2.xml" 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 /><Relationship Id="rId2" Type="http://schemas.openxmlformats.org/officeDocument/2006/relationships/notesSlide" Target="../notesSlides/notesSlide55.xml" /><Relationship Id="rId1" Type="http://schemas.openxmlformats.org/officeDocument/2006/relationships/slideLayout" Target="../slideLayouts/slideLayout2.xml" 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gif" /><Relationship Id="rId2" Type="http://schemas.openxmlformats.org/officeDocument/2006/relationships/notesSlide" Target="../notesSlides/notesSlide56.xml" /><Relationship Id="rId1" Type="http://schemas.openxmlformats.org/officeDocument/2006/relationships/slideLayout" Target="../slideLayouts/slideLayout2.xml" 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 /><Relationship Id="rId1" Type="http://schemas.openxmlformats.org/officeDocument/2006/relationships/slideLayout" Target="../slideLayouts/slideLayout2.xml" 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 /><Relationship Id="rId1" Type="http://schemas.openxmlformats.org/officeDocument/2006/relationships/slideLayout" Target="../slideLayouts/slideLayout2.xml" 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 /><Relationship Id="rId1" Type="http://schemas.openxmlformats.org/officeDocument/2006/relationships/slideLayout" Target="../slideLayouts/slideLayout2.xml" 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 /><Relationship Id="rId1" Type="http://schemas.openxmlformats.org/officeDocument/2006/relationships/slideLayout" Target="../slideLayouts/slideLayout2.xml" 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 /><Relationship Id="rId2" Type="http://schemas.openxmlformats.org/officeDocument/2006/relationships/notesSlide" Target="../notesSlides/notesSlide60.xml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1.wmf" 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 /><Relationship Id="rId2" Type="http://schemas.openxmlformats.org/officeDocument/2006/relationships/notesSlide" Target="../notesSlides/notesSlide61.xml" /><Relationship Id="rId1" Type="http://schemas.openxmlformats.org/officeDocument/2006/relationships/slideLayout" Target="../slideLayouts/slideLayout2.xml" 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 /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05060"/>
            <a:ext cx="10693400" cy="6646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Rectangle 3"/>
          <p:cNvSpPr txBox="1">
            <a:spLocks noChangeArrowheads="1"/>
          </p:cNvSpPr>
          <p:nvPr/>
        </p:nvSpPr>
        <p:spPr bwMode="gray">
          <a:xfrm>
            <a:off x="4534201" y="2323910"/>
            <a:ext cx="4686300" cy="1143000"/>
          </a:xfrm>
          <a:prstGeom prst="rect">
            <a:avLst/>
          </a:prstGeom>
        </p:spPr>
        <p:txBody>
          <a:bodyPr/>
          <a:lstStyle>
            <a:lvl1pPr algn="ctr" defTabSz="1043056" rtl="0" eaLnBrk="1" latinLnBrk="1" hangingPunct="1">
              <a:spcBef>
                <a:spcPct val="0"/>
              </a:spcBef>
              <a:buNone/>
              <a:defRPr sz="5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50000"/>
              </a:lnSpc>
              <a:spcBef>
                <a:spcPct val="177000"/>
              </a:spcBef>
            </a:pPr>
            <a:r>
              <a:rPr lang="en-US" altLang="ko-KR" sz="3700" b="1" dirty="0">
                <a:solidFill>
                  <a:srgbClr val="FFFFCC"/>
                </a:solidFill>
              </a:rPr>
              <a:t>Insight </a:t>
            </a:r>
            <a:r>
              <a:rPr lang="en-US" altLang="ko-KR" sz="3000" b="1" dirty="0">
                <a:solidFill>
                  <a:srgbClr val="FFFFCC"/>
                </a:solidFill>
              </a:rPr>
              <a:t>from</a:t>
            </a:r>
            <a:r>
              <a:rPr lang="en-US" altLang="ko-KR" sz="3700" b="1" dirty="0">
                <a:solidFill>
                  <a:srgbClr val="FFFFCC"/>
                </a:solidFill>
              </a:rPr>
              <a:t> Data</a:t>
            </a:r>
            <a:br>
              <a:rPr lang="en-US" altLang="ko-KR" sz="3700" b="1" dirty="0">
                <a:solidFill>
                  <a:srgbClr val="FFFFCC"/>
                </a:solidFill>
              </a:rPr>
            </a:br>
            <a:r>
              <a:rPr lang="en-US" altLang="ko-KR" sz="2700" b="1" dirty="0">
                <a:solidFill>
                  <a:srgbClr val="FFFFCC"/>
                </a:solidFill>
                <a:ea typeface="맑은 고딕" pitchFamily="50" charset="-127"/>
              </a:rPr>
              <a:t>- 2</a:t>
            </a:r>
            <a:r>
              <a:rPr lang="en-US" altLang="ko-KR" sz="2700" b="1" baseline="30000" dirty="0">
                <a:solidFill>
                  <a:srgbClr val="FFFFCC"/>
                </a:solidFill>
                <a:ea typeface="맑은 고딕" pitchFamily="50" charset="-127"/>
              </a:rPr>
              <a:t>nd</a:t>
            </a:r>
            <a:r>
              <a:rPr lang="en-US" altLang="ko-KR" sz="2700" b="1" dirty="0">
                <a:solidFill>
                  <a:srgbClr val="FFFFCC"/>
                </a:solidFill>
                <a:ea typeface="맑은 고딕" pitchFamily="50" charset="-127"/>
              </a:rPr>
              <a:t> Day </a:t>
            </a:r>
          </a:p>
        </p:txBody>
      </p:sp>
      <p:sp>
        <p:nvSpPr>
          <p:cNvPr id="12" name="Rectangle 4"/>
          <p:cNvSpPr txBox="1">
            <a:spLocks noChangeArrowheads="1"/>
          </p:cNvSpPr>
          <p:nvPr/>
        </p:nvSpPr>
        <p:spPr bwMode="gray">
          <a:xfrm>
            <a:off x="7794972" y="5001904"/>
            <a:ext cx="1362502" cy="641445"/>
          </a:xfrm>
          <a:prstGeom prst="rect">
            <a:avLst/>
          </a:prstGeom>
          <a:noFill/>
        </p:spPr>
        <p:txBody>
          <a:bodyPr anchor="b"/>
          <a:lstStyle>
            <a:lvl1pPr marL="391146" indent="-391146" algn="l" defTabSz="104305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47483" indent="-325955" algn="l" defTabSz="104305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820" indent="-260764" algn="l" defTabSz="104305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348" indent="-260764" algn="l" defTabSz="104305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876" indent="-260764" algn="l" defTabSz="1043056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404" indent="-260764" algn="l" defTabSz="104305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US" altLang="ko-KR" sz="1600" b="1" dirty="0">
                <a:solidFill>
                  <a:srgbClr val="DDDDDD"/>
                </a:solidFill>
                <a:latin typeface="+mj-lt"/>
                <a:ea typeface="맑은 고딕" pitchFamily="50" charset="-127"/>
              </a:rPr>
              <a:t>Apr., 2016</a:t>
            </a:r>
          </a:p>
        </p:txBody>
      </p:sp>
      <p:pic>
        <p:nvPicPr>
          <p:cNvPr id="13" name="Picture 2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gray">
          <a:xfrm>
            <a:off x="96862" y="46273"/>
            <a:ext cx="1023938" cy="458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6992781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083238" y="453273"/>
            <a:ext cx="9015990" cy="572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4306" tIns="52153" rIns="104306" bIns="52153" rtlCol="0" anchor="ctr"/>
          <a:lstStyle/>
          <a:p>
            <a:r>
              <a:rPr lang="en-US" altLang="ko-KR" sz="3200" spc="-171" dirty="0">
                <a:solidFill>
                  <a:schemeClr val="tx1"/>
                </a:solidFill>
                <a:latin typeface="+mj-lt"/>
                <a:ea typeface="나눔바른고딕 옛한글" pitchFamily="50" charset="-127"/>
                <a:cs typeface="Calibri" pitchFamily="34" charset="0"/>
              </a:rPr>
              <a:t>Typical </a:t>
            </a:r>
            <a:r>
              <a:rPr lang="en-US" altLang="ko-KR" sz="3600" b="1" spc="-171" dirty="0">
                <a:solidFill>
                  <a:srgbClr val="009999"/>
                </a:solidFill>
                <a:latin typeface="+mj-lt"/>
                <a:ea typeface="나눔바른고딕 옛한글" pitchFamily="50" charset="-127"/>
                <a:cs typeface="Calibri" pitchFamily="34" charset="0"/>
              </a:rPr>
              <a:t>Usage</a:t>
            </a:r>
            <a:endParaRPr lang="ko-KR" altLang="en-US" sz="3600" b="1" spc="-171" dirty="0">
              <a:solidFill>
                <a:srgbClr val="009999"/>
              </a:solidFill>
              <a:latin typeface="+mj-lt"/>
              <a:ea typeface="나눔바른고딕 옛한글" pitchFamily="50" charset="-127"/>
              <a:cs typeface="Calibri" pitchFamily="34" charset="0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7616040" y="36215"/>
            <a:ext cx="29872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latin typeface="+mj-lt"/>
              </a:rPr>
              <a:t>Value from Data - </a:t>
            </a:r>
            <a:r>
              <a:rPr lang="en-US" altLang="ko-KR" sz="1400" b="1" dirty="0">
                <a:latin typeface="+mj-lt"/>
              </a:rPr>
              <a:t>Cases</a:t>
            </a:r>
            <a:endParaRPr lang="ko-KR" altLang="en-US" sz="1400" b="1" dirty="0">
              <a:latin typeface="+mj-lt"/>
            </a:endParaRPr>
          </a:p>
        </p:txBody>
      </p:sp>
      <p:sp>
        <p:nvSpPr>
          <p:cNvPr id="68" name="모서리가 둥근 직사각형 67"/>
          <p:cNvSpPr/>
          <p:nvPr/>
        </p:nvSpPr>
        <p:spPr bwMode="gray">
          <a:xfrm>
            <a:off x="4273553" y="2307124"/>
            <a:ext cx="1445219" cy="977891"/>
          </a:xfrm>
          <a:prstGeom prst="roundRect">
            <a:avLst/>
          </a:prstGeom>
          <a:solidFill>
            <a:srgbClr val="CC0066"/>
          </a:solidFill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44450" rIns="36000" bIns="44450" numCol="1" rtlCol="0" anchor="ctr" anchorCtr="0" compatLnSpc="1">
            <a:prstTxWarp prst="textNoShape">
              <a:avLst/>
            </a:prstTxWarp>
          </a:bodyPr>
          <a:lstStyle/>
          <a:p>
            <a:pPr marL="1588" marR="0" lvl="0" algn="ctr" defTabSz="762000" eaLnBrk="0" fontAlgn="auto" latinLnBrk="0" hangingPunct="0">
              <a:lnSpc>
                <a:spcPct val="100000"/>
              </a:lnSpc>
              <a:spcBef>
                <a:spcPct val="35000"/>
              </a:spcBef>
              <a:spcAft>
                <a:spcPts val="0"/>
              </a:spcAft>
              <a:buClrTx/>
              <a:buSzPct val="100000"/>
              <a:tabLst/>
              <a:defRPr/>
            </a:pPr>
            <a:br>
              <a:rPr kumimoji="0" lang="en-US" altLang="ko-KR" sz="19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</a:br>
            <a:r>
              <a:rPr kumimoji="0" lang="en-US" altLang="ko-KR" sz="19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Needs</a:t>
            </a:r>
            <a:endParaRPr kumimoji="0" lang="ko-KR" altLang="en-US" sz="19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9" name="모서리가 둥근 직사각형 68"/>
          <p:cNvSpPr/>
          <p:nvPr/>
        </p:nvSpPr>
        <p:spPr bwMode="gray">
          <a:xfrm>
            <a:off x="4273553" y="3822886"/>
            <a:ext cx="1445219" cy="977891"/>
          </a:xfrm>
          <a:prstGeom prst="roundRect">
            <a:avLst/>
          </a:prstGeom>
          <a:solidFill>
            <a:srgbClr val="CC0066"/>
          </a:solidFill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44450" rIns="36000" bIns="44450" numCol="1" rtlCol="0" anchor="ctr" anchorCtr="0" compatLnSpc="1">
            <a:prstTxWarp prst="textNoShape">
              <a:avLst/>
            </a:prstTxWarp>
          </a:bodyPr>
          <a:lstStyle/>
          <a:p>
            <a:pPr marL="1588" marR="0" lvl="0" algn="ctr" defTabSz="762000" eaLnBrk="0" fontAlgn="auto" latinLnBrk="0" hangingPunct="0">
              <a:lnSpc>
                <a:spcPct val="100000"/>
              </a:lnSpc>
              <a:spcBef>
                <a:spcPct val="35000"/>
              </a:spcBef>
              <a:spcAft>
                <a:spcPts val="0"/>
              </a:spcAft>
              <a:buClrTx/>
              <a:buSzPct val="100000"/>
              <a:tabLst/>
              <a:defRPr/>
            </a:pPr>
            <a:br>
              <a:rPr kumimoji="0" lang="en-US" altLang="ko-KR" sz="19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</a:br>
            <a:r>
              <a:rPr kumimoji="0" lang="en-US" altLang="ko-KR" sz="19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Value</a:t>
            </a:r>
            <a:endParaRPr kumimoji="0" lang="ko-KR" altLang="en-US" sz="19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0" name="모서리가 둥근 직사각형 69"/>
          <p:cNvSpPr/>
          <p:nvPr/>
        </p:nvSpPr>
        <p:spPr bwMode="gray">
          <a:xfrm>
            <a:off x="4273553" y="5338647"/>
            <a:ext cx="1445219" cy="977891"/>
          </a:xfrm>
          <a:prstGeom prst="roundRect">
            <a:avLst/>
          </a:prstGeom>
          <a:solidFill>
            <a:srgbClr val="CC0066"/>
          </a:solidFill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44450" rIns="36000" bIns="44450" numCol="1" rtlCol="0" anchor="ctr" anchorCtr="0" compatLnSpc="1">
            <a:prstTxWarp prst="textNoShape">
              <a:avLst/>
            </a:prstTxWarp>
          </a:bodyPr>
          <a:lstStyle/>
          <a:p>
            <a:pPr marL="1588" marR="0" lvl="0" algn="ctr" defTabSz="762000" eaLnBrk="0" fontAlgn="auto" latinLnBrk="0" hangingPunct="0">
              <a:lnSpc>
                <a:spcPct val="100000"/>
              </a:lnSpc>
              <a:spcBef>
                <a:spcPct val="35000"/>
              </a:spcBef>
              <a:spcAft>
                <a:spcPts val="0"/>
              </a:spcAft>
              <a:buClrTx/>
              <a:buSzPct val="100000"/>
              <a:tabLst/>
              <a:defRPr/>
            </a:pPr>
            <a:br>
              <a:rPr kumimoji="0" lang="en-US" altLang="ko-KR" sz="19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</a:br>
            <a:r>
              <a:rPr kumimoji="0" lang="en-US" altLang="ko-KR" sz="19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Life-cycle</a:t>
            </a:r>
            <a:endParaRPr kumimoji="0" lang="ko-KR" altLang="en-US" sz="19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1" name="Oval 19"/>
          <p:cNvSpPr>
            <a:spLocks noChangeArrowheads="1"/>
          </p:cNvSpPr>
          <p:nvPr/>
        </p:nvSpPr>
        <p:spPr bwMode="gray">
          <a:xfrm>
            <a:off x="4340423" y="5392728"/>
            <a:ext cx="295979" cy="295979"/>
          </a:xfrm>
          <a:prstGeom prst="ellipse">
            <a:avLst/>
          </a:prstGeom>
          <a:solidFill>
            <a:srgbClr val="FFFFFF"/>
          </a:solidFill>
          <a:ln w="38100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R="0" lvl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1" lang="en-US" altLang="ko-KR" sz="15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72" name="Oval 35"/>
          <p:cNvSpPr>
            <a:spLocks noChangeArrowheads="1"/>
          </p:cNvSpPr>
          <p:nvPr/>
        </p:nvSpPr>
        <p:spPr bwMode="gray">
          <a:xfrm>
            <a:off x="4340423" y="3889993"/>
            <a:ext cx="295979" cy="295979"/>
          </a:xfrm>
          <a:prstGeom prst="ellipse">
            <a:avLst/>
          </a:prstGeom>
          <a:solidFill>
            <a:srgbClr val="FFFFFF"/>
          </a:solidFill>
          <a:ln w="38100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R="0" lvl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1" lang="en-US" altLang="ko-KR" sz="15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  <p:sp>
        <p:nvSpPr>
          <p:cNvPr id="73" name="Oval 35"/>
          <p:cNvSpPr>
            <a:spLocks noChangeArrowheads="1"/>
          </p:cNvSpPr>
          <p:nvPr/>
        </p:nvSpPr>
        <p:spPr bwMode="gray">
          <a:xfrm>
            <a:off x="4340423" y="2387258"/>
            <a:ext cx="295979" cy="295979"/>
          </a:xfrm>
          <a:prstGeom prst="ellipse">
            <a:avLst/>
          </a:prstGeom>
          <a:solidFill>
            <a:srgbClr val="FFFFFF"/>
          </a:solidFill>
          <a:ln w="38100" algn="ctr">
            <a:solidFill>
              <a:srgbClr val="000066"/>
            </a:solidFill>
            <a:round/>
            <a:headEnd/>
            <a:tailEnd/>
          </a:ln>
        </p:spPr>
        <p:txBody>
          <a:bodyPr wrap="none" anchor="ctr"/>
          <a:lstStyle/>
          <a:p>
            <a:pPr marR="0" lvl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1" lang="en-US" altLang="ko-KR" sz="15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sp>
        <p:nvSpPr>
          <p:cNvPr id="74" name="Rectangle 7"/>
          <p:cNvSpPr>
            <a:spLocks noChangeArrowheads="1"/>
          </p:cNvSpPr>
          <p:nvPr/>
        </p:nvSpPr>
        <p:spPr bwMode="gray">
          <a:xfrm>
            <a:off x="1250309" y="2332084"/>
            <a:ext cx="2596763" cy="335091"/>
          </a:xfrm>
          <a:prstGeom prst="homePlate">
            <a:avLst/>
          </a:prstGeom>
          <a:solidFill>
            <a:schemeClr val="tx1">
              <a:lumMod val="65000"/>
              <a:lumOff val="35000"/>
            </a:schemeClr>
          </a:solidFill>
          <a:ln w="28575" algn="ctr">
            <a:solidFill>
              <a:srgbClr val="000000"/>
            </a:solidFill>
            <a:miter lim="800000"/>
            <a:headEnd/>
            <a:tailEnd/>
          </a:ln>
        </p:spPr>
        <p:txBody>
          <a:bodyPr lIns="0" rIns="0" anchor="ctr"/>
          <a:lstStyle/>
          <a:p>
            <a:pPr marR="0" lvl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고객</a:t>
            </a: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(</a:t>
            </a:r>
            <a:r>
              <a: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군</a:t>
            </a: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)</a:t>
            </a:r>
            <a:r>
              <a: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별 </a:t>
            </a:r>
            <a:r>
              <a:rPr kumimoji="0" lang="ko-KR" altLang="en-US" sz="1400" b="1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니즈</a:t>
            </a:r>
            <a:r>
              <a: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 파악</a:t>
            </a:r>
          </a:p>
        </p:txBody>
      </p:sp>
      <p:sp>
        <p:nvSpPr>
          <p:cNvPr id="75" name="Rectangle 7"/>
          <p:cNvSpPr>
            <a:spLocks noChangeArrowheads="1"/>
          </p:cNvSpPr>
          <p:nvPr/>
        </p:nvSpPr>
        <p:spPr bwMode="gray">
          <a:xfrm>
            <a:off x="1250309" y="2793403"/>
            <a:ext cx="2596763" cy="335091"/>
          </a:xfrm>
          <a:prstGeom prst="homePlate">
            <a:avLst/>
          </a:prstGeom>
          <a:solidFill>
            <a:schemeClr val="tx1">
              <a:lumMod val="65000"/>
              <a:lumOff val="35000"/>
            </a:schemeClr>
          </a:solidFill>
          <a:ln w="28575" algn="ctr">
            <a:solidFill>
              <a:srgbClr val="000000"/>
            </a:solidFill>
            <a:miter lim="800000"/>
            <a:headEnd/>
            <a:tailEnd/>
          </a:ln>
        </p:spPr>
        <p:txBody>
          <a:bodyPr lIns="0" rIns="0" anchor="ctr"/>
          <a:lstStyle/>
          <a:p>
            <a:pPr marR="0" lvl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ko-KR" altLang="en-US" sz="1400" b="1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니즈</a:t>
            </a:r>
            <a:r>
              <a:rPr kumimoji="0" lang="ko-KR" altLang="en-US" sz="1400" b="1" kern="0" dirty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rPr>
              <a:t> 변화에 대한 대응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6" name="Rectangle 7"/>
          <p:cNvSpPr>
            <a:spLocks noChangeArrowheads="1"/>
          </p:cNvSpPr>
          <p:nvPr/>
        </p:nvSpPr>
        <p:spPr bwMode="gray">
          <a:xfrm>
            <a:off x="1250309" y="3942584"/>
            <a:ext cx="2596763" cy="335091"/>
          </a:xfrm>
          <a:prstGeom prst="homePlate">
            <a:avLst/>
          </a:prstGeom>
          <a:solidFill>
            <a:schemeClr val="tx1">
              <a:lumMod val="65000"/>
              <a:lumOff val="35000"/>
            </a:schemeClr>
          </a:solidFill>
          <a:ln w="28575" algn="ctr">
            <a:solidFill>
              <a:srgbClr val="000000"/>
            </a:solidFill>
            <a:miter lim="800000"/>
            <a:headEnd/>
            <a:tailEnd/>
          </a:ln>
        </p:spPr>
        <p:txBody>
          <a:bodyPr lIns="0" rIns="0" anchor="ctr"/>
          <a:lstStyle/>
          <a:p>
            <a:pPr marR="0" lvl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ko-KR" altLang="en-US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우수 고객 차등 관리</a:t>
            </a:r>
          </a:p>
        </p:txBody>
      </p:sp>
      <p:sp>
        <p:nvSpPr>
          <p:cNvPr id="77" name="Rectangle 7"/>
          <p:cNvSpPr>
            <a:spLocks noChangeArrowheads="1"/>
          </p:cNvSpPr>
          <p:nvPr/>
        </p:nvSpPr>
        <p:spPr bwMode="gray">
          <a:xfrm>
            <a:off x="1250309" y="4403903"/>
            <a:ext cx="2596763" cy="335091"/>
          </a:xfrm>
          <a:prstGeom prst="homePlate">
            <a:avLst/>
          </a:prstGeom>
          <a:solidFill>
            <a:schemeClr val="tx1">
              <a:lumMod val="65000"/>
              <a:lumOff val="35000"/>
            </a:schemeClr>
          </a:solidFill>
          <a:ln w="28575" algn="ctr">
            <a:solidFill>
              <a:srgbClr val="000000"/>
            </a:solidFill>
            <a:miter lim="800000"/>
            <a:headEnd/>
            <a:tailEnd/>
          </a:ln>
        </p:spPr>
        <p:txBody>
          <a:bodyPr lIns="0" rIns="0" anchor="ctr"/>
          <a:lstStyle/>
          <a:p>
            <a:pPr marR="0" lvl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고객 우량화 방향</a:t>
            </a: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(</a:t>
            </a:r>
            <a:r>
              <a: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안</a:t>
            </a: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)</a:t>
            </a:r>
            <a:r>
              <a:rPr kumimoji="0" lang="en-US" altLang="ko-KR" sz="1400" b="1" i="0" u="none" strike="noStrike" kern="0" cap="none" spc="0" normalizeH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 </a:t>
            </a:r>
          </a:p>
        </p:txBody>
      </p:sp>
      <p:sp>
        <p:nvSpPr>
          <p:cNvPr id="78" name="Rectangle 7"/>
          <p:cNvSpPr>
            <a:spLocks noChangeArrowheads="1"/>
          </p:cNvSpPr>
          <p:nvPr/>
        </p:nvSpPr>
        <p:spPr bwMode="gray">
          <a:xfrm>
            <a:off x="1250309" y="5429514"/>
            <a:ext cx="2596763" cy="335091"/>
          </a:xfrm>
          <a:prstGeom prst="homePlate">
            <a:avLst/>
          </a:prstGeom>
          <a:solidFill>
            <a:schemeClr val="tx1">
              <a:lumMod val="65000"/>
              <a:lumOff val="35000"/>
            </a:schemeClr>
          </a:solidFill>
          <a:ln w="28575" algn="ctr">
            <a:solidFill>
              <a:srgbClr val="000000"/>
            </a:solidFill>
            <a:miter lim="800000"/>
            <a:headEnd/>
            <a:tailEnd/>
          </a:ln>
        </p:spPr>
        <p:txBody>
          <a:bodyPr lIns="0" rIns="0" anchor="ctr"/>
          <a:lstStyle/>
          <a:p>
            <a:pPr marR="0" lvl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신규</a:t>
            </a:r>
            <a:r>
              <a:rPr kumimoji="0" lang="ko-KR" altLang="en-US" sz="1400" b="1" kern="0" baseline="0" dirty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rPr>
              <a:t>안착</a:t>
            </a:r>
            <a:r>
              <a:rPr kumimoji="0" lang="en-US" altLang="ko-KR" sz="1400" b="1" kern="0" baseline="0" dirty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kumimoji="0" lang="ko-KR" altLang="en-US" sz="1400" b="1" kern="0" baseline="0" dirty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rPr>
              <a:t>우량화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9" name="Rectangle 7"/>
          <p:cNvSpPr>
            <a:spLocks noChangeArrowheads="1"/>
          </p:cNvSpPr>
          <p:nvPr/>
        </p:nvSpPr>
        <p:spPr bwMode="gray">
          <a:xfrm>
            <a:off x="1250309" y="5890833"/>
            <a:ext cx="2596763" cy="335091"/>
          </a:xfrm>
          <a:prstGeom prst="homePlate">
            <a:avLst/>
          </a:prstGeom>
          <a:solidFill>
            <a:schemeClr val="tx1">
              <a:lumMod val="65000"/>
              <a:lumOff val="35000"/>
            </a:schemeClr>
          </a:solidFill>
          <a:ln w="28575" algn="ctr">
            <a:solidFill>
              <a:srgbClr val="000000"/>
            </a:solidFill>
            <a:miter lim="800000"/>
            <a:headEnd/>
            <a:tailEnd/>
          </a:ln>
        </p:spPr>
        <p:txBody>
          <a:bodyPr lIns="0" rIns="0" anchor="ctr"/>
          <a:lstStyle/>
          <a:p>
            <a:pPr marR="0" lvl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이탈징후 방지</a:t>
            </a: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, </a:t>
            </a:r>
            <a:r>
              <a: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휴면 활성화</a:t>
            </a:r>
          </a:p>
        </p:txBody>
      </p:sp>
      <p:sp>
        <p:nvSpPr>
          <p:cNvPr id="80" name="Rectangle 7"/>
          <p:cNvSpPr>
            <a:spLocks noChangeArrowheads="1"/>
          </p:cNvSpPr>
          <p:nvPr/>
        </p:nvSpPr>
        <p:spPr bwMode="gray">
          <a:xfrm flipH="1">
            <a:off x="6765539" y="2090527"/>
            <a:ext cx="2419649" cy="1042087"/>
          </a:xfrm>
          <a:prstGeom prst="homePlate">
            <a:avLst>
              <a:gd name="adj" fmla="val 32694"/>
            </a:avLst>
          </a:prstGeom>
          <a:solidFill>
            <a:srgbClr val="0000CC"/>
          </a:solidFill>
          <a:ln w="28575" algn="ctr">
            <a:solidFill>
              <a:srgbClr val="000000"/>
            </a:solidFill>
            <a:miter lim="800000"/>
            <a:headEnd/>
            <a:tailEnd/>
          </a:ln>
        </p:spPr>
        <p:txBody>
          <a:bodyPr lIns="0" rIns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400" b="1" kern="0" dirty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rPr>
              <a:t>MD </a:t>
            </a:r>
            <a:r>
              <a:rPr kumimoji="0" lang="ko-KR" altLang="en-US" sz="1400" b="1" kern="0" dirty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rPr>
              <a:t>상품 </a:t>
            </a:r>
            <a:r>
              <a:rPr kumimoji="0" lang="en-US" altLang="ko-KR" sz="1400" b="1" kern="0" dirty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rPr>
              <a:t>Sourcing</a:t>
            </a:r>
            <a:r>
              <a:rPr kumimoji="0" lang="ko-KR" altLang="en-US" sz="1400" b="1" kern="0" dirty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rPr>
              <a:t>시 </a:t>
            </a:r>
            <a:br>
              <a:rPr kumimoji="0" lang="en-US" altLang="ko-KR" sz="1400" b="1" kern="0" dirty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kumimoji="0" lang="en-US" altLang="ko-KR" sz="1400" b="1" kern="0" dirty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rPr>
              <a:t>Value </a:t>
            </a:r>
            <a:r>
              <a:rPr kumimoji="0" lang="ko-KR" altLang="en-US" sz="1400" b="1" kern="0" dirty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rPr>
              <a:t>높은 고객의 </a:t>
            </a:r>
            <a:br>
              <a:rPr kumimoji="0" lang="en-US" altLang="ko-KR" sz="1400" b="1" kern="0" dirty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kumimoji="0" lang="en-US" altLang="ko-KR" sz="1400" b="1" kern="0" dirty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rPr>
              <a:t>Needs </a:t>
            </a:r>
            <a:r>
              <a:rPr kumimoji="0" lang="ko-KR" altLang="en-US" sz="1400" b="1" kern="0" dirty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rPr>
              <a:t>활용</a:t>
            </a:r>
          </a:p>
        </p:txBody>
      </p:sp>
      <p:sp>
        <p:nvSpPr>
          <p:cNvPr id="81" name="Rectangle 7"/>
          <p:cNvSpPr>
            <a:spLocks noChangeArrowheads="1"/>
          </p:cNvSpPr>
          <p:nvPr/>
        </p:nvSpPr>
        <p:spPr bwMode="gray">
          <a:xfrm>
            <a:off x="1250309" y="3217652"/>
            <a:ext cx="2596763" cy="335091"/>
          </a:xfrm>
          <a:prstGeom prst="homePlate">
            <a:avLst/>
          </a:prstGeom>
          <a:solidFill>
            <a:schemeClr val="bg1">
              <a:lumMod val="85000"/>
            </a:schemeClr>
          </a:solidFill>
          <a:ln w="28575" algn="ctr">
            <a:solidFill>
              <a:srgbClr val="000000"/>
            </a:solidFill>
            <a:prstDash val="dash"/>
            <a:miter lim="800000"/>
            <a:headEnd/>
            <a:tailEnd/>
          </a:ln>
        </p:spPr>
        <p:txBody>
          <a:bodyPr lIns="0" rIns="0" anchor="ctr"/>
          <a:lstStyle/>
          <a:p>
            <a:pPr marR="0" lvl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ko-KR" altLang="en-US" sz="1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제휴 마케팅에 활용</a:t>
            </a:r>
          </a:p>
        </p:txBody>
      </p:sp>
      <p:sp>
        <p:nvSpPr>
          <p:cNvPr id="82" name="Rectangle 7"/>
          <p:cNvSpPr>
            <a:spLocks noChangeArrowheads="1"/>
          </p:cNvSpPr>
          <p:nvPr/>
        </p:nvSpPr>
        <p:spPr bwMode="gray">
          <a:xfrm flipH="1">
            <a:off x="7115646" y="3824594"/>
            <a:ext cx="2419649" cy="1042087"/>
          </a:xfrm>
          <a:prstGeom prst="homePlate">
            <a:avLst>
              <a:gd name="adj" fmla="val 32694"/>
            </a:avLst>
          </a:prstGeom>
          <a:solidFill>
            <a:srgbClr val="000000"/>
          </a:solidFill>
          <a:ln w="28575" algn="ctr">
            <a:solidFill>
              <a:srgbClr val="000000"/>
            </a:solidFill>
            <a:miter lim="800000"/>
            <a:headEnd/>
            <a:tailEnd/>
          </a:ln>
        </p:spPr>
        <p:txBody>
          <a:bodyPr lIns="0" rIns="0" anchor="ctr"/>
          <a:lstStyle/>
          <a:p>
            <a:pPr marR="0" lvl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신규안착</a:t>
            </a: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, </a:t>
            </a:r>
            <a:r>
              <a: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우량화 등에 </a:t>
            </a:r>
            <a:r>
              <a:rPr kumimoji="0" lang="ko-KR" altLang="en-US" sz="1400" b="1" kern="0" dirty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rPr>
              <a:t>대상고객 </a:t>
            </a: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Needs </a:t>
            </a:r>
            <a:b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</a:br>
            <a:r>
              <a: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활용으로 효과 제고</a:t>
            </a:r>
          </a:p>
        </p:txBody>
      </p:sp>
      <p:sp>
        <p:nvSpPr>
          <p:cNvPr id="83" name="Rectangle 7"/>
          <p:cNvSpPr>
            <a:spLocks noChangeArrowheads="1"/>
          </p:cNvSpPr>
          <p:nvPr/>
        </p:nvSpPr>
        <p:spPr bwMode="gray">
          <a:xfrm flipH="1">
            <a:off x="6501927" y="5583372"/>
            <a:ext cx="2419649" cy="1042087"/>
          </a:xfrm>
          <a:prstGeom prst="homePlate">
            <a:avLst>
              <a:gd name="adj" fmla="val 32694"/>
            </a:avLst>
          </a:prstGeom>
          <a:solidFill>
            <a:srgbClr val="FF0000"/>
          </a:solidFill>
          <a:ln w="28575" algn="ctr">
            <a:solidFill>
              <a:srgbClr val="000000"/>
            </a:solidFill>
            <a:miter lim="800000"/>
            <a:headEnd/>
            <a:tailEnd/>
          </a:ln>
        </p:spPr>
        <p:txBody>
          <a:bodyPr lIns="0" rIns="0" anchor="ctr"/>
          <a:lstStyle/>
          <a:p>
            <a:pPr marR="0" lvl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신규안착</a:t>
            </a: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, </a:t>
            </a:r>
            <a:r>
              <a: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이탈방지</a:t>
            </a: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/ </a:t>
            </a:r>
            <a:r>
              <a: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휴면활성화 등 </a:t>
            </a:r>
            <a:r>
              <a:rPr kumimoji="0" lang="ko-KR" altLang="en-US" sz="1400" b="1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캠페인시</a:t>
            </a:r>
            <a:r>
              <a: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‘</a:t>
            </a:r>
            <a:r>
              <a: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가치</a:t>
            </a: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’</a:t>
            </a:r>
            <a:r>
              <a: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를 고려</a:t>
            </a: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,</a:t>
            </a:r>
            <a:r>
              <a:rPr kumimoji="0" lang="en-US" altLang="ko-KR" sz="1400" b="1" i="0" u="none" strike="noStrike" kern="0" cap="none" spc="0" normalizeH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 </a:t>
            </a:r>
            <a:br>
              <a:rPr kumimoji="0" lang="en-US" altLang="ko-KR" sz="1400" b="1" i="0" u="none" strike="noStrike" kern="0" cap="none" spc="0" normalizeH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</a:br>
            <a:r>
              <a:rPr kumimoji="0" lang="ko-KR" altLang="en-US" sz="1400" b="1" i="0" u="none" strike="noStrike" kern="0" cap="none" spc="0" normalizeH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예산</a:t>
            </a:r>
            <a:r>
              <a:rPr kumimoji="0" lang="en-US" altLang="ko-KR" sz="1400" b="1" i="0" u="none" strike="noStrike" kern="0" cap="none" spc="0" normalizeH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400" b="1" i="0" u="none" strike="noStrike" kern="0" cap="none" spc="0" normalizeH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범위 효율화 가능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84" name="꺾인 연결선 83"/>
          <p:cNvCxnSpPr>
            <a:stCxn id="68" idx="0"/>
            <a:endCxn id="80" idx="3"/>
          </p:cNvCxnSpPr>
          <p:nvPr/>
        </p:nvCxnSpPr>
        <p:spPr bwMode="auto">
          <a:xfrm rot="16200000" flipH="1">
            <a:off x="5728627" y="1574659"/>
            <a:ext cx="304447" cy="1769376"/>
          </a:xfrm>
          <a:prstGeom prst="bentConnector4">
            <a:avLst>
              <a:gd name="adj1" fmla="val -75087"/>
              <a:gd name="adj2" fmla="val 70420"/>
            </a:avLst>
          </a:prstGeom>
          <a:solidFill>
            <a:schemeClr val="accent1"/>
          </a:solidFill>
          <a:ln w="57150" cap="flat" cmpd="sng" algn="ctr">
            <a:solidFill>
              <a:srgbClr val="0000CC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85" name="꺾인 연결선 84"/>
          <p:cNvCxnSpPr>
            <a:stCxn id="69" idx="3"/>
            <a:endCxn id="80" idx="3"/>
          </p:cNvCxnSpPr>
          <p:nvPr/>
        </p:nvCxnSpPr>
        <p:spPr bwMode="auto">
          <a:xfrm flipV="1">
            <a:off x="5718772" y="2611571"/>
            <a:ext cx="1046767" cy="1700261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57150" cap="flat" cmpd="sng" algn="ctr">
            <a:solidFill>
              <a:srgbClr val="0000CC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86" name="꺾인 연결선 85"/>
          <p:cNvCxnSpPr>
            <a:stCxn id="70" idx="3"/>
            <a:endCxn id="82" idx="3"/>
          </p:cNvCxnSpPr>
          <p:nvPr/>
        </p:nvCxnSpPr>
        <p:spPr bwMode="auto">
          <a:xfrm flipV="1">
            <a:off x="5718772" y="4345638"/>
            <a:ext cx="1396874" cy="1481955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87" name="꺾인 연결선 86"/>
          <p:cNvCxnSpPr>
            <a:stCxn id="68" idx="3"/>
            <a:endCxn id="82" idx="3"/>
          </p:cNvCxnSpPr>
          <p:nvPr/>
        </p:nvCxnSpPr>
        <p:spPr bwMode="auto">
          <a:xfrm>
            <a:off x="5718772" y="2796070"/>
            <a:ext cx="1396874" cy="1549568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88" name="Shape 102"/>
          <p:cNvCxnSpPr>
            <a:stCxn id="70" idx="2"/>
            <a:endCxn id="83" idx="3"/>
          </p:cNvCxnSpPr>
          <p:nvPr/>
        </p:nvCxnSpPr>
        <p:spPr bwMode="auto">
          <a:xfrm rot="5400000" flipH="1" flipV="1">
            <a:off x="5642984" y="5457595"/>
            <a:ext cx="212122" cy="1505764"/>
          </a:xfrm>
          <a:prstGeom prst="bentConnector4">
            <a:avLst>
              <a:gd name="adj1" fmla="val -107768"/>
              <a:gd name="adj2" fmla="val 73995"/>
            </a:avLst>
          </a:prstGeom>
          <a:solidFill>
            <a:schemeClr val="accent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89" name="Shape 106"/>
          <p:cNvCxnSpPr>
            <a:stCxn id="69" idx="3"/>
            <a:endCxn id="83" idx="3"/>
          </p:cNvCxnSpPr>
          <p:nvPr/>
        </p:nvCxnSpPr>
        <p:spPr bwMode="auto">
          <a:xfrm>
            <a:off x="5718772" y="4311832"/>
            <a:ext cx="783155" cy="1792584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90" name="TextBox 89"/>
          <p:cNvSpPr txBox="1"/>
          <p:nvPr/>
        </p:nvSpPr>
        <p:spPr bwMode="gray">
          <a:xfrm rot="20491585">
            <a:off x="6625315" y="2941538"/>
            <a:ext cx="31938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illustrative only</a:t>
            </a:r>
            <a:endParaRPr lang="ko-KR" altLang="en-US" sz="3200" b="1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62020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 animBg="1"/>
      <p:bldP spid="82" grpId="0" animBg="1"/>
      <p:bldP spid="8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083238" y="453273"/>
            <a:ext cx="7310309" cy="572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4306" tIns="52153" rIns="104306" bIns="52153" rtlCol="0" anchor="ctr"/>
          <a:lstStyle/>
          <a:p>
            <a:r>
              <a:rPr lang="en-US" altLang="ko-KR" sz="3200" spc="-171" dirty="0">
                <a:solidFill>
                  <a:schemeClr val="tx1"/>
                </a:solidFill>
                <a:latin typeface="+mj-lt"/>
                <a:ea typeface="나눔바른고딕 옛한글" pitchFamily="50" charset="-127"/>
                <a:cs typeface="Calibri" pitchFamily="34" charset="0"/>
              </a:rPr>
              <a:t>Data Utilization </a:t>
            </a:r>
            <a:r>
              <a:rPr lang="en-US" altLang="ko-KR" sz="3200" b="1" spc="-171" dirty="0">
                <a:solidFill>
                  <a:schemeClr val="tx1"/>
                </a:solidFill>
                <a:latin typeface="+mj-lt"/>
                <a:ea typeface="나눔바른고딕 옛한글" pitchFamily="50" charset="-127"/>
                <a:cs typeface="Calibri" pitchFamily="34" charset="0"/>
              </a:rPr>
              <a:t>– </a:t>
            </a:r>
            <a:r>
              <a:rPr lang="en-US" altLang="ko-KR" sz="3700" b="1" spc="-171" dirty="0">
                <a:solidFill>
                  <a:srgbClr val="009999"/>
                </a:solidFill>
                <a:latin typeface="+mj-lt"/>
                <a:ea typeface="나눔바른고딕 옛한글" pitchFamily="50" charset="-127"/>
                <a:cs typeface="Calibri" pitchFamily="34" charset="0"/>
              </a:rPr>
              <a:t>Behavioral-based</a:t>
            </a:r>
            <a:endParaRPr lang="ko-KR" altLang="en-US" sz="3700" b="1" spc="-171" dirty="0">
              <a:solidFill>
                <a:srgbClr val="009999"/>
              </a:solidFill>
              <a:latin typeface="+mj-lt"/>
              <a:ea typeface="나눔바른고딕 옛한글" pitchFamily="50" charset="-127"/>
              <a:cs typeface="Calibri" pitchFamily="34" charset="0"/>
            </a:endParaRPr>
          </a:p>
        </p:txBody>
      </p:sp>
      <p:pic>
        <p:nvPicPr>
          <p:cNvPr id="6" name="Picture 2" descr="dglxasset[1]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3710632" y="3824376"/>
            <a:ext cx="1484313" cy="1273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3"/>
          <p:cNvSpPr>
            <a:spLocks noChangeArrowheads="1"/>
          </p:cNvSpPr>
          <p:nvPr/>
        </p:nvSpPr>
        <p:spPr bwMode="gray">
          <a:xfrm>
            <a:off x="3648720" y="3884701"/>
            <a:ext cx="1611312" cy="173038"/>
          </a:xfrm>
          <a:prstGeom prst="rect">
            <a:avLst/>
          </a:prstGeom>
          <a:solidFill>
            <a:srgbClr val="FFFFFF">
              <a:alpha val="94901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gray">
          <a:xfrm>
            <a:off x="3648720" y="4167276"/>
            <a:ext cx="1611312" cy="173038"/>
          </a:xfrm>
          <a:prstGeom prst="rect">
            <a:avLst/>
          </a:prstGeom>
          <a:solidFill>
            <a:srgbClr val="FFFFFF">
              <a:alpha val="94901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gray">
          <a:xfrm>
            <a:off x="3648720" y="4734014"/>
            <a:ext cx="1611312" cy="173037"/>
          </a:xfrm>
          <a:prstGeom prst="rect">
            <a:avLst/>
          </a:prstGeom>
          <a:solidFill>
            <a:srgbClr val="FFFFFF">
              <a:alpha val="94901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10" name="Rectangle 6"/>
          <p:cNvSpPr>
            <a:spLocks noChangeArrowheads="1"/>
          </p:cNvSpPr>
          <p:nvPr/>
        </p:nvSpPr>
        <p:spPr bwMode="gray">
          <a:xfrm>
            <a:off x="3648720" y="4449851"/>
            <a:ext cx="1611312" cy="173038"/>
          </a:xfrm>
          <a:prstGeom prst="rect">
            <a:avLst/>
          </a:prstGeom>
          <a:solidFill>
            <a:srgbClr val="FFFFFF">
              <a:alpha val="94901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11" name="Rectangle 7"/>
          <p:cNvSpPr>
            <a:spLocks noChangeArrowheads="1"/>
          </p:cNvSpPr>
          <p:nvPr/>
        </p:nvSpPr>
        <p:spPr bwMode="gray">
          <a:xfrm>
            <a:off x="3648720" y="5011826"/>
            <a:ext cx="1611312" cy="173038"/>
          </a:xfrm>
          <a:prstGeom prst="rect">
            <a:avLst/>
          </a:prstGeom>
          <a:solidFill>
            <a:srgbClr val="FFFFFF">
              <a:alpha val="94901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13" name="Rectangle 10"/>
          <p:cNvSpPr>
            <a:spLocks noChangeArrowheads="1"/>
          </p:cNvSpPr>
          <p:nvPr/>
        </p:nvSpPr>
        <p:spPr bwMode="gray">
          <a:xfrm>
            <a:off x="1859607" y="3429089"/>
            <a:ext cx="1484313" cy="217487"/>
          </a:xfrm>
          <a:prstGeom prst="rect">
            <a:avLst/>
          </a:prstGeom>
          <a:solidFill>
            <a:srgbClr val="C0C0C0"/>
          </a:solidFill>
          <a:ln w="952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성별</a:t>
            </a:r>
          </a:p>
        </p:txBody>
      </p:sp>
      <p:sp>
        <p:nvSpPr>
          <p:cNvPr id="14" name="Rectangle 11"/>
          <p:cNvSpPr>
            <a:spLocks noChangeArrowheads="1"/>
          </p:cNvSpPr>
          <p:nvPr/>
        </p:nvSpPr>
        <p:spPr bwMode="gray">
          <a:xfrm>
            <a:off x="1859607" y="3148101"/>
            <a:ext cx="1484313" cy="217488"/>
          </a:xfrm>
          <a:prstGeom prst="rect">
            <a:avLst/>
          </a:prstGeom>
          <a:solidFill>
            <a:srgbClr val="C0C0C0"/>
          </a:solidFill>
          <a:ln w="952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연령</a:t>
            </a:r>
          </a:p>
        </p:txBody>
      </p:sp>
      <p:sp>
        <p:nvSpPr>
          <p:cNvPr id="15" name="Rectangle 12"/>
          <p:cNvSpPr>
            <a:spLocks noChangeArrowheads="1"/>
          </p:cNvSpPr>
          <p:nvPr/>
        </p:nvSpPr>
        <p:spPr bwMode="gray">
          <a:xfrm>
            <a:off x="1859607" y="3711664"/>
            <a:ext cx="1484313" cy="217487"/>
          </a:xfrm>
          <a:prstGeom prst="rect">
            <a:avLst/>
          </a:prstGeom>
          <a:solidFill>
            <a:srgbClr val="FFFFFF"/>
          </a:solidFill>
          <a:ln w="9525" algn="ctr">
            <a:solidFill>
              <a:srgbClr val="000000"/>
            </a:solidFill>
            <a:prstDash val="dash"/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0" cap="none" spc="0" normalizeH="0" baseline="0" noProof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</a:rPr>
              <a:t>직업</a:t>
            </a:r>
          </a:p>
        </p:txBody>
      </p:sp>
      <p:sp>
        <p:nvSpPr>
          <p:cNvPr id="16" name="Rectangle 13"/>
          <p:cNvSpPr>
            <a:spLocks noChangeArrowheads="1"/>
          </p:cNvSpPr>
          <p:nvPr/>
        </p:nvSpPr>
        <p:spPr bwMode="gray">
          <a:xfrm>
            <a:off x="1859607" y="4275226"/>
            <a:ext cx="1484313" cy="217488"/>
          </a:xfrm>
          <a:prstGeom prst="rect">
            <a:avLst/>
          </a:prstGeom>
          <a:solidFill>
            <a:srgbClr val="FFFFFF"/>
          </a:solidFill>
          <a:ln w="9525" algn="ctr">
            <a:solidFill>
              <a:srgbClr val="000000"/>
            </a:solidFill>
            <a:prstDash val="dash"/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0" cap="none" spc="0" normalizeH="0" baseline="0" noProof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</a:rPr>
              <a:t>직장</a:t>
            </a:r>
          </a:p>
        </p:txBody>
      </p:sp>
      <p:sp>
        <p:nvSpPr>
          <p:cNvPr id="17" name="Rectangle 14"/>
          <p:cNvSpPr>
            <a:spLocks noChangeArrowheads="1"/>
          </p:cNvSpPr>
          <p:nvPr/>
        </p:nvSpPr>
        <p:spPr bwMode="gray">
          <a:xfrm>
            <a:off x="1859607" y="4838789"/>
            <a:ext cx="1484313" cy="217487"/>
          </a:xfrm>
          <a:prstGeom prst="rect">
            <a:avLst/>
          </a:prstGeom>
          <a:gradFill rotWithShape="1">
            <a:gsLst>
              <a:gs pos="0">
                <a:srgbClr val="C0C0C0"/>
              </a:gs>
              <a:gs pos="50000">
                <a:srgbClr val="FFFFFF"/>
              </a:gs>
              <a:gs pos="100000">
                <a:srgbClr val="C0C0C0"/>
              </a:gs>
            </a:gsLst>
            <a:lin ang="5400000" scaled="1"/>
          </a:gradFill>
          <a:ln w="9525" algn="ctr">
            <a:solidFill>
              <a:srgbClr val="000000"/>
            </a:solidFill>
            <a:prstDash val="dash"/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보유 차량</a:t>
            </a:r>
          </a:p>
        </p:txBody>
      </p:sp>
      <p:sp>
        <p:nvSpPr>
          <p:cNvPr id="18" name="Rectangle 15"/>
          <p:cNvSpPr>
            <a:spLocks noChangeArrowheads="1"/>
          </p:cNvSpPr>
          <p:nvPr/>
        </p:nvSpPr>
        <p:spPr bwMode="gray">
          <a:xfrm>
            <a:off x="1859607" y="5402351"/>
            <a:ext cx="1484313" cy="217488"/>
          </a:xfrm>
          <a:prstGeom prst="rect">
            <a:avLst/>
          </a:prstGeom>
          <a:solidFill>
            <a:srgbClr val="FFFFFF"/>
          </a:solidFill>
          <a:ln w="9525" algn="ctr">
            <a:solidFill>
              <a:srgbClr val="000000"/>
            </a:solidFill>
            <a:prstDash val="dash"/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0" cap="none" spc="0" normalizeH="0" baseline="0" noProof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</a:rPr>
              <a:t>취미</a:t>
            </a:r>
          </a:p>
        </p:txBody>
      </p:sp>
      <p:sp>
        <p:nvSpPr>
          <p:cNvPr id="19" name="Rectangle 16"/>
          <p:cNvSpPr>
            <a:spLocks noChangeArrowheads="1"/>
          </p:cNvSpPr>
          <p:nvPr/>
        </p:nvSpPr>
        <p:spPr bwMode="gray">
          <a:xfrm>
            <a:off x="1859607" y="5965914"/>
            <a:ext cx="1484313" cy="217487"/>
          </a:xfrm>
          <a:prstGeom prst="rect">
            <a:avLst/>
          </a:prstGeom>
          <a:solidFill>
            <a:srgbClr val="FFFFFF"/>
          </a:solidFill>
          <a:ln w="9525" algn="ctr">
            <a:solidFill>
              <a:srgbClr val="000000"/>
            </a:solidFill>
            <a:prstDash val="dash"/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0" cap="none" spc="0" normalizeH="0" baseline="0" noProof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</a:rPr>
              <a:t>취미 </a:t>
            </a:r>
            <a:r>
              <a:rPr kumimoji="0" lang="en-US" altLang="ko-KR" sz="1200" b="1" i="0" u="none" strike="noStrike" kern="0" cap="none" spc="0" normalizeH="0" baseline="0" noProof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</a:rPr>
              <a:t>/ </a:t>
            </a:r>
            <a:r>
              <a:rPr kumimoji="0" lang="ko-KR" altLang="en-US" sz="1200" b="1" i="0" u="none" strike="noStrike" kern="0" cap="none" spc="0" normalizeH="0" baseline="0" noProof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</a:rPr>
              <a:t>라이프스타일</a:t>
            </a:r>
          </a:p>
        </p:txBody>
      </p:sp>
      <p:sp>
        <p:nvSpPr>
          <p:cNvPr id="20" name="Rectangle 17"/>
          <p:cNvSpPr>
            <a:spLocks noChangeArrowheads="1"/>
          </p:cNvSpPr>
          <p:nvPr/>
        </p:nvSpPr>
        <p:spPr bwMode="gray">
          <a:xfrm>
            <a:off x="1859607" y="6531064"/>
            <a:ext cx="1484313" cy="217487"/>
          </a:xfrm>
          <a:prstGeom prst="rect">
            <a:avLst/>
          </a:prstGeom>
          <a:solidFill>
            <a:srgbClr val="FFFFFF"/>
          </a:solidFill>
          <a:ln w="952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…….</a:t>
            </a:r>
          </a:p>
        </p:txBody>
      </p:sp>
      <p:sp>
        <p:nvSpPr>
          <p:cNvPr id="21" name="Rectangle 18"/>
          <p:cNvSpPr>
            <a:spLocks noChangeArrowheads="1"/>
          </p:cNvSpPr>
          <p:nvPr/>
        </p:nvSpPr>
        <p:spPr bwMode="gray">
          <a:xfrm>
            <a:off x="1859607" y="3992651"/>
            <a:ext cx="1484313" cy="217488"/>
          </a:xfrm>
          <a:prstGeom prst="rect">
            <a:avLst/>
          </a:prstGeom>
          <a:gradFill rotWithShape="1">
            <a:gsLst>
              <a:gs pos="0">
                <a:srgbClr val="C0C0C0"/>
              </a:gs>
              <a:gs pos="50000">
                <a:srgbClr val="FFFFFF"/>
              </a:gs>
              <a:gs pos="100000">
                <a:srgbClr val="C0C0C0"/>
              </a:gs>
            </a:gsLst>
            <a:lin ang="5400000" scaled="1"/>
          </a:gradFill>
          <a:ln w="9525" algn="ctr">
            <a:solidFill>
              <a:srgbClr val="000000"/>
            </a:solidFill>
            <a:prstDash val="dash"/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거주지</a:t>
            </a:r>
          </a:p>
        </p:txBody>
      </p:sp>
      <p:sp>
        <p:nvSpPr>
          <p:cNvPr id="22" name="Rectangle 19"/>
          <p:cNvSpPr>
            <a:spLocks noChangeArrowheads="1"/>
          </p:cNvSpPr>
          <p:nvPr/>
        </p:nvSpPr>
        <p:spPr bwMode="gray">
          <a:xfrm>
            <a:off x="1859607" y="4556214"/>
            <a:ext cx="1484313" cy="217487"/>
          </a:xfrm>
          <a:prstGeom prst="rect">
            <a:avLst/>
          </a:prstGeom>
          <a:solidFill>
            <a:srgbClr val="FFFFFF"/>
          </a:solidFill>
          <a:ln w="9525" algn="ctr">
            <a:solidFill>
              <a:srgbClr val="000000"/>
            </a:solidFill>
            <a:prstDash val="dash"/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0" cap="none" spc="0" normalizeH="0" baseline="0" noProof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</a:rPr>
              <a:t>소득</a:t>
            </a:r>
          </a:p>
        </p:txBody>
      </p:sp>
      <p:sp>
        <p:nvSpPr>
          <p:cNvPr id="23" name="Rectangle 20"/>
          <p:cNvSpPr>
            <a:spLocks noChangeArrowheads="1"/>
          </p:cNvSpPr>
          <p:nvPr/>
        </p:nvSpPr>
        <p:spPr bwMode="gray">
          <a:xfrm>
            <a:off x="1859607" y="5121364"/>
            <a:ext cx="1484313" cy="217487"/>
          </a:xfrm>
          <a:prstGeom prst="rect">
            <a:avLst/>
          </a:prstGeom>
          <a:solidFill>
            <a:srgbClr val="FFFFFF"/>
          </a:solidFill>
          <a:ln w="9525" algn="ctr">
            <a:solidFill>
              <a:srgbClr val="000000"/>
            </a:solidFill>
            <a:prstDash val="dash"/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0" cap="none" spc="0" normalizeH="0" baseline="0" noProof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</a:rPr>
              <a:t>차량 용도</a:t>
            </a:r>
          </a:p>
        </p:txBody>
      </p:sp>
      <p:sp>
        <p:nvSpPr>
          <p:cNvPr id="24" name="Rectangle 21"/>
          <p:cNvSpPr>
            <a:spLocks noChangeArrowheads="1"/>
          </p:cNvSpPr>
          <p:nvPr/>
        </p:nvSpPr>
        <p:spPr bwMode="gray">
          <a:xfrm>
            <a:off x="1859607" y="5684926"/>
            <a:ext cx="1484313" cy="217488"/>
          </a:xfrm>
          <a:prstGeom prst="rect">
            <a:avLst/>
          </a:prstGeom>
          <a:solidFill>
            <a:srgbClr val="FFFFFF"/>
          </a:solidFill>
          <a:ln w="9525" algn="ctr">
            <a:solidFill>
              <a:srgbClr val="000000"/>
            </a:solidFill>
            <a:prstDash val="dash"/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0" cap="none" spc="0" normalizeH="0" baseline="0" noProof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</a:rPr>
              <a:t>생활 패턴</a:t>
            </a:r>
          </a:p>
        </p:txBody>
      </p:sp>
      <p:sp>
        <p:nvSpPr>
          <p:cNvPr id="25" name="Rectangle 22"/>
          <p:cNvSpPr>
            <a:spLocks noChangeArrowheads="1"/>
          </p:cNvSpPr>
          <p:nvPr/>
        </p:nvSpPr>
        <p:spPr bwMode="gray">
          <a:xfrm>
            <a:off x="1859607" y="6248489"/>
            <a:ext cx="1484313" cy="217487"/>
          </a:xfrm>
          <a:prstGeom prst="rect">
            <a:avLst/>
          </a:prstGeom>
          <a:solidFill>
            <a:srgbClr val="FFFFFF"/>
          </a:solidFill>
          <a:ln w="9525" algn="ctr">
            <a:solidFill>
              <a:srgbClr val="000000"/>
            </a:solidFill>
            <a:prstDash val="dash"/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0" cap="none" spc="0" normalizeH="0" baseline="0" noProof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</a:rPr>
              <a:t>기념일</a:t>
            </a:r>
          </a:p>
        </p:txBody>
      </p:sp>
      <p:sp>
        <p:nvSpPr>
          <p:cNvPr id="26" name="AutoShape 23"/>
          <p:cNvSpPr>
            <a:spLocks noChangeArrowheads="1"/>
          </p:cNvSpPr>
          <p:nvPr/>
        </p:nvSpPr>
        <p:spPr bwMode="gray">
          <a:xfrm rot="5400000">
            <a:off x="2586682" y="4326026"/>
            <a:ext cx="1908175" cy="276225"/>
          </a:xfrm>
          <a:prstGeom prst="triangle">
            <a:avLst>
              <a:gd name="adj" fmla="val 50000"/>
            </a:avLst>
          </a:prstGeom>
          <a:gradFill rotWithShape="1">
            <a:gsLst>
              <a:gs pos="0">
                <a:srgbClr val="0000CC"/>
              </a:gs>
              <a:gs pos="100000">
                <a:srgbClr val="CBCBF5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6200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27" name="Text Box 24"/>
          <p:cNvSpPr txBox="1">
            <a:spLocks noChangeArrowheads="1"/>
          </p:cNvSpPr>
          <p:nvPr/>
        </p:nvSpPr>
        <p:spPr bwMode="gray">
          <a:xfrm>
            <a:off x="1967557" y="2759164"/>
            <a:ext cx="1266825" cy="290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100">
                <a:solidFill>
                  <a:schemeClr val="tx1"/>
                </a:solidFill>
                <a:latin typeface="Arial" charset="0"/>
                <a:ea typeface="맑은 고딕" pitchFamily="50" charset="-127"/>
              </a:defRPr>
            </a:lvl1pPr>
            <a:lvl2pPr marL="742950" indent="-285750" eaLnBrk="0" hangingPunct="0">
              <a:defRPr kumimoji="1" sz="1100">
                <a:solidFill>
                  <a:schemeClr val="tx1"/>
                </a:solidFill>
                <a:latin typeface="Arial" charset="0"/>
                <a:ea typeface="맑은 고딕" pitchFamily="50" charset="-127"/>
              </a:defRPr>
            </a:lvl2pPr>
            <a:lvl3pPr marL="1143000" indent="-228600" eaLnBrk="0" hangingPunct="0">
              <a:defRPr kumimoji="1" sz="1100">
                <a:solidFill>
                  <a:schemeClr val="tx1"/>
                </a:solidFill>
                <a:latin typeface="Arial" charset="0"/>
                <a:ea typeface="맑은 고딕" pitchFamily="50" charset="-127"/>
              </a:defRPr>
            </a:lvl3pPr>
            <a:lvl4pPr marL="1600200" indent="-228600" eaLnBrk="0" hangingPunct="0">
              <a:defRPr kumimoji="1" sz="1100">
                <a:solidFill>
                  <a:schemeClr val="tx1"/>
                </a:solidFill>
                <a:latin typeface="Arial" charset="0"/>
                <a:ea typeface="맑은 고딕" pitchFamily="50" charset="-127"/>
              </a:defRPr>
            </a:lvl4pPr>
            <a:lvl5pPr marL="2057400" indent="-228600" eaLnBrk="0" hangingPunct="0">
              <a:defRPr kumimoji="1" sz="1100">
                <a:solidFill>
                  <a:schemeClr val="tx1"/>
                </a:solidFill>
                <a:latin typeface="Arial" charset="0"/>
                <a:ea typeface="맑은 고딕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100">
                <a:solidFill>
                  <a:schemeClr val="tx1"/>
                </a:solidFill>
                <a:latin typeface="Arial" charset="0"/>
                <a:ea typeface="맑은 고딕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100">
                <a:solidFill>
                  <a:schemeClr val="tx1"/>
                </a:solidFill>
                <a:latin typeface="Arial" charset="0"/>
                <a:ea typeface="맑은 고딕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100">
                <a:solidFill>
                  <a:schemeClr val="tx1"/>
                </a:solidFill>
                <a:latin typeface="Arial" charset="0"/>
                <a:ea typeface="맑은 고딕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100">
                <a:solidFill>
                  <a:schemeClr val="tx1"/>
                </a:solidFill>
                <a:latin typeface="Arial" charset="0"/>
                <a:ea typeface="맑은 고딕" pitchFamily="50" charset="-127"/>
              </a:defRPr>
            </a:lvl9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300" b="1" i="0" u="sng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맑은 고딕" pitchFamily="50" charset="-127"/>
              </a:rPr>
              <a:t>현행 고객 정보</a:t>
            </a:r>
          </a:p>
        </p:txBody>
      </p:sp>
      <p:grpSp>
        <p:nvGrpSpPr>
          <p:cNvPr id="28" name="Group 25"/>
          <p:cNvGrpSpPr>
            <a:grpSpLocks/>
          </p:cNvGrpSpPr>
          <p:nvPr/>
        </p:nvGrpSpPr>
        <p:grpSpPr bwMode="auto">
          <a:xfrm>
            <a:off x="5233045" y="3103651"/>
            <a:ext cx="2214562" cy="2579688"/>
            <a:chOff x="2703" y="1180"/>
            <a:chExt cx="1395" cy="1625"/>
          </a:xfrm>
        </p:grpSpPr>
        <p:sp>
          <p:nvSpPr>
            <p:cNvPr id="29" name="Rectangle 26"/>
            <p:cNvSpPr>
              <a:spLocks noChangeArrowheads="1"/>
            </p:cNvSpPr>
            <p:nvPr/>
          </p:nvSpPr>
          <p:spPr bwMode="gray">
            <a:xfrm>
              <a:off x="2891" y="1602"/>
              <a:ext cx="1173" cy="137"/>
            </a:xfrm>
            <a:prstGeom prst="rect">
              <a:avLst/>
            </a:prstGeom>
            <a:solidFill>
              <a:srgbClr val="000000"/>
            </a:solidFill>
            <a:ln w="9525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rPr>
                <a:t>주유 금액</a:t>
              </a:r>
            </a:p>
          </p:txBody>
        </p:sp>
        <p:sp>
          <p:nvSpPr>
            <p:cNvPr id="30" name="Rectangle 27"/>
            <p:cNvSpPr>
              <a:spLocks noChangeArrowheads="1"/>
            </p:cNvSpPr>
            <p:nvPr/>
          </p:nvSpPr>
          <p:spPr bwMode="gray">
            <a:xfrm>
              <a:off x="2891" y="1425"/>
              <a:ext cx="1173" cy="137"/>
            </a:xfrm>
            <a:prstGeom prst="rect">
              <a:avLst/>
            </a:prstGeom>
            <a:solidFill>
              <a:srgbClr val="000000"/>
            </a:solidFill>
            <a:ln w="9525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rPr>
                <a:t>주유량 </a:t>
              </a:r>
              <a:r>
                <a:rPr kumimoji="0" lang="en-US" altLang="ko-KR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rPr>
                <a:t>(</a:t>
              </a:r>
              <a:r>
                <a:rPr kumimoji="0" lang="ko-KR" altLang="en-US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rPr>
                <a:t>평균</a:t>
              </a:r>
              <a:r>
                <a:rPr kumimoji="0" lang="en-US" altLang="ko-KR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rPr>
                <a:t>, 1</a:t>
              </a:r>
              <a:r>
                <a:rPr kumimoji="0" lang="ko-KR" altLang="en-US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rPr>
                <a:t>회 최대 등</a:t>
              </a:r>
              <a:r>
                <a:rPr kumimoji="0" lang="en-US" altLang="ko-KR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rPr>
                <a:t>)</a:t>
              </a:r>
            </a:p>
          </p:txBody>
        </p:sp>
        <p:sp>
          <p:nvSpPr>
            <p:cNvPr id="31" name="Rectangle 28"/>
            <p:cNvSpPr>
              <a:spLocks noChangeArrowheads="1"/>
            </p:cNvSpPr>
            <p:nvPr/>
          </p:nvSpPr>
          <p:spPr bwMode="gray">
            <a:xfrm>
              <a:off x="2891" y="1780"/>
              <a:ext cx="1173" cy="137"/>
            </a:xfrm>
            <a:prstGeom prst="rect">
              <a:avLst/>
            </a:prstGeom>
            <a:solidFill>
              <a:srgbClr val="000000"/>
            </a:solidFill>
            <a:ln w="9525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rPr>
                <a:t>주유 유종</a:t>
              </a:r>
            </a:p>
          </p:txBody>
        </p:sp>
        <p:sp>
          <p:nvSpPr>
            <p:cNvPr id="32" name="Rectangle 29"/>
            <p:cNvSpPr>
              <a:spLocks noChangeArrowheads="1"/>
            </p:cNvSpPr>
            <p:nvPr/>
          </p:nvSpPr>
          <p:spPr bwMode="gray">
            <a:xfrm>
              <a:off x="2891" y="2135"/>
              <a:ext cx="1173" cy="137"/>
            </a:xfrm>
            <a:prstGeom prst="rect">
              <a:avLst/>
            </a:prstGeom>
            <a:solidFill>
              <a:srgbClr val="000000"/>
            </a:solidFill>
            <a:ln w="9525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rPr>
                <a:t>이용 주유소</a:t>
              </a:r>
            </a:p>
          </p:txBody>
        </p:sp>
        <p:sp>
          <p:nvSpPr>
            <p:cNvPr id="33" name="Rectangle 30"/>
            <p:cNvSpPr>
              <a:spLocks noChangeArrowheads="1"/>
            </p:cNvSpPr>
            <p:nvPr/>
          </p:nvSpPr>
          <p:spPr bwMode="gray">
            <a:xfrm>
              <a:off x="2891" y="2490"/>
              <a:ext cx="1173" cy="137"/>
            </a:xfrm>
            <a:prstGeom prst="rect">
              <a:avLst/>
            </a:prstGeom>
            <a:solidFill>
              <a:srgbClr val="000000"/>
            </a:solidFill>
            <a:ln w="9525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rPr>
                <a:t>주유소 방문 주기</a:t>
              </a:r>
            </a:p>
          </p:txBody>
        </p:sp>
        <p:sp>
          <p:nvSpPr>
            <p:cNvPr id="34" name="Rectangle 31"/>
            <p:cNvSpPr>
              <a:spLocks noChangeArrowheads="1"/>
            </p:cNvSpPr>
            <p:nvPr/>
          </p:nvSpPr>
          <p:spPr bwMode="gray">
            <a:xfrm>
              <a:off x="2891" y="1957"/>
              <a:ext cx="1173" cy="137"/>
            </a:xfrm>
            <a:prstGeom prst="rect">
              <a:avLst/>
            </a:prstGeom>
            <a:solidFill>
              <a:srgbClr val="000000"/>
            </a:solidFill>
            <a:ln w="9525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rPr>
                <a:t>주유소 방문 일</a:t>
              </a:r>
              <a:r>
                <a:rPr kumimoji="0" lang="en-US" altLang="ko-KR" sz="12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rPr>
                <a:t>/</a:t>
              </a:r>
              <a:r>
                <a:rPr kumimoji="0" lang="ko-KR" altLang="en-US" sz="12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rPr>
                <a:t>시</a:t>
              </a:r>
            </a:p>
          </p:txBody>
        </p:sp>
        <p:sp>
          <p:nvSpPr>
            <p:cNvPr id="35" name="Rectangle 32"/>
            <p:cNvSpPr>
              <a:spLocks noChangeArrowheads="1"/>
            </p:cNvSpPr>
            <p:nvPr/>
          </p:nvSpPr>
          <p:spPr bwMode="gray">
            <a:xfrm>
              <a:off x="2891" y="2312"/>
              <a:ext cx="1173" cy="137"/>
            </a:xfrm>
            <a:prstGeom prst="rect">
              <a:avLst/>
            </a:prstGeom>
            <a:solidFill>
              <a:srgbClr val="000000"/>
            </a:solidFill>
            <a:ln w="9525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rPr>
                <a:t>최종 방문일</a:t>
              </a:r>
            </a:p>
          </p:txBody>
        </p:sp>
        <p:sp>
          <p:nvSpPr>
            <p:cNvPr id="36" name="Rectangle 33"/>
            <p:cNvSpPr>
              <a:spLocks noChangeArrowheads="1"/>
            </p:cNvSpPr>
            <p:nvPr/>
          </p:nvSpPr>
          <p:spPr bwMode="gray">
            <a:xfrm>
              <a:off x="2891" y="2668"/>
              <a:ext cx="1173" cy="137"/>
            </a:xfrm>
            <a:prstGeom prst="rect">
              <a:avLst/>
            </a:prstGeom>
            <a:solidFill>
              <a:srgbClr val="000000"/>
            </a:solidFill>
            <a:ln w="9525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rPr>
                <a:t>…</a:t>
              </a:r>
            </a:p>
          </p:txBody>
        </p:sp>
        <p:sp>
          <p:nvSpPr>
            <p:cNvPr id="37" name="AutoShape 34"/>
            <p:cNvSpPr>
              <a:spLocks noChangeArrowheads="1"/>
            </p:cNvSpPr>
            <p:nvPr/>
          </p:nvSpPr>
          <p:spPr bwMode="gray">
            <a:xfrm rot="5400000">
              <a:off x="2189" y="1950"/>
              <a:ext cx="1202" cy="174"/>
            </a:xfrm>
            <a:prstGeom prst="triangle">
              <a:avLst>
                <a:gd name="adj" fmla="val 50000"/>
              </a:avLst>
            </a:prstGeom>
            <a:gradFill rotWithShape="1">
              <a:gsLst>
                <a:gs pos="0">
                  <a:srgbClr val="0000CC"/>
                </a:gs>
                <a:gs pos="100000">
                  <a:srgbClr val="CBCBF5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6200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38" name="Text Box 35"/>
            <p:cNvSpPr txBox="1">
              <a:spLocks noChangeArrowheads="1"/>
            </p:cNvSpPr>
            <p:nvPr/>
          </p:nvSpPr>
          <p:spPr bwMode="gray">
            <a:xfrm>
              <a:off x="2875" y="1180"/>
              <a:ext cx="1223" cy="1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1100">
                  <a:solidFill>
                    <a:schemeClr val="tx1"/>
                  </a:solidFill>
                  <a:latin typeface="Arial" charset="0"/>
                  <a:ea typeface="맑은 고딕" pitchFamily="50" charset="-127"/>
                </a:defRPr>
              </a:lvl1pPr>
              <a:lvl2pPr marL="742950" indent="-285750" eaLnBrk="0" hangingPunct="0">
                <a:defRPr kumimoji="1" sz="1100">
                  <a:solidFill>
                    <a:schemeClr val="tx1"/>
                  </a:solidFill>
                  <a:latin typeface="Arial" charset="0"/>
                  <a:ea typeface="맑은 고딕" pitchFamily="50" charset="-127"/>
                </a:defRPr>
              </a:lvl2pPr>
              <a:lvl3pPr marL="1143000" indent="-228600" eaLnBrk="0" hangingPunct="0">
                <a:defRPr kumimoji="1" sz="1100">
                  <a:solidFill>
                    <a:schemeClr val="tx1"/>
                  </a:solidFill>
                  <a:latin typeface="Arial" charset="0"/>
                  <a:ea typeface="맑은 고딕" pitchFamily="50" charset="-127"/>
                </a:defRPr>
              </a:lvl3pPr>
              <a:lvl4pPr marL="1600200" indent="-228600" eaLnBrk="0" hangingPunct="0">
                <a:defRPr kumimoji="1" sz="1100">
                  <a:solidFill>
                    <a:schemeClr val="tx1"/>
                  </a:solidFill>
                  <a:latin typeface="Arial" charset="0"/>
                  <a:ea typeface="맑은 고딕" pitchFamily="50" charset="-127"/>
                </a:defRPr>
              </a:lvl4pPr>
              <a:lvl5pPr marL="2057400" indent="-228600" eaLnBrk="0" hangingPunct="0">
                <a:defRPr kumimoji="1" sz="1100">
                  <a:solidFill>
                    <a:schemeClr val="tx1"/>
                  </a:solidFill>
                  <a:latin typeface="Arial" charset="0"/>
                  <a:ea typeface="맑은 고딕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100">
                  <a:solidFill>
                    <a:schemeClr val="tx1"/>
                  </a:solidFill>
                  <a:latin typeface="Arial" charset="0"/>
                  <a:ea typeface="맑은 고딕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100">
                  <a:solidFill>
                    <a:schemeClr val="tx1"/>
                  </a:solidFill>
                  <a:latin typeface="Arial" charset="0"/>
                  <a:ea typeface="맑은 고딕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100">
                  <a:solidFill>
                    <a:schemeClr val="tx1"/>
                  </a:solidFill>
                  <a:latin typeface="Arial" charset="0"/>
                  <a:ea typeface="맑은 고딕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100">
                  <a:solidFill>
                    <a:schemeClr val="tx1"/>
                  </a:solidFill>
                  <a:latin typeface="Arial" charset="0"/>
                  <a:ea typeface="맑은 고딕" pitchFamily="50" charset="-127"/>
                </a:defRPr>
              </a:lvl9pPr>
            </a:lstStyle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300" b="1" i="0" u="sng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맑은 고딕" pitchFamily="50" charset="-127"/>
                </a:rPr>
                <a:t>거래</a:t>
              </a:r>
              <a:r>
                <a:rPr kumimoji="1" lang="en-US" altLang="ko-KR" sz="1300" b="1" i="0" u="sng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맑은 고딕" pitchFamily="50" charset="-127"/>
                </a:rPr>
                <a:t>(Transaction) </a:t>
              </a:r>
              <a:r>
                <a:rPr kumimoji="1" lang="ko-KR" altLang="en-US" sz="1300" b="1" i="0" u="sng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맑은 고딕" pitchFamily="50" charset="-127"/>
                </a:rPr>
                <a:t>정보</a:t>
              </a:r>
            </a:p>
          </p:txBody>
        </p:sp>
      </p:grpSp>
      <p:sp>
        <p:nvSpPr>
          <p:cNvPr id="39" name="Text Box 36"/>
          <p:cNvSpPr txBox="1">
            <a:spLocks noChangeArrowheads="1"/>
          </p:cNvSpPr>
          <p:nvPr/>
        </p:nvSpPr>
        <p:spPr bwMode="gray">
          <a:xfrm>
            <a:off x="3543945" y="2967126"/>
            <a:ext cx="1577975" cy="698500"/>
          </a:xfrm>
          <a:prstGeom prst="rect">
            <a:avLst/>
          </a:prstGeom>
          <a:solidFill>
            <a:srgbClr val="FFFFFF"/>
          </a:solidFill>
          <a:ln w="12700" algn="ctr">
            <a:solidFill>
              <a:srgbClr val="000000"/>
            </a:solidFill>
            <a:prstDash val="dash"/>
            <a:miter lim="800000"/>
            <a:headEnd/>
            <a:tailEnd/>
          </a:ln>
        </p:spPr>
        <p:txBody>
          <a:bodyPr lIns="18000" rIns="18000" anchor="ctr" anchorCtr="1"/>
          <a:lstStyle>
            <a:lvl1pPr eaLnBrk="0" hangingPunct="0">
              <a:defRPr kumimoji="1" sz="1100">
                <a:solidFill>
                  <a:schemeClr val="tx1"/>
                </a:solidFill>
                <a:latin typeface="Arial" charset="0"/>
                <a:ea typeface="맑은 고딕" pitchFamily="50" charset="-127"/>
              </a:defRPr>
            </a:lvl1pPr>
            <a:lvl2pPr marL="742950" indent="-285750" eaLnBrk="0" hangingPunct="0">
              <a:defRPr kumimoji="1" sz="1100">
                <a:solidFill>
                  <a:schemeClr val="tx1"/>
                </a:solidFill>
                <a:latin typeface="Arial" charset="0"/>
                <a:ea typeface="맑은 고딕" pitchFamily="50" charset="-127"/>
              </a:defRPr>
            </a:lvl2pPr>
            <a:lvl3pPr marL="1143000" indent="-228600" eaLnBrk="0" hangingPunct="0">
              <a:defRPr kumimoji="1" sz="1100">
                <a:solidFill>
                  <a:schemeClr val="tx1"/>
                </a:solidFill>
                <a:latin typeface="Arial" charset="0"/>
                <a:ea typeface="맑은 고딕" pitchFamily="50" charset="-127"/>
              </a:defRPr>
            </a:lvl3pPr>
            <a:lvl4pPr marL="1600200" indent="-228600" eaLnBrk="0" hangingPunct="0">
              <a:defRPr kumimoji="1" sz="1100">
                <a:solidFill>
                  <a:schemeClr val="tx1"/>
                </a:solidFill>
                <a:latin typeface="Arial" charset="0"/>
                <a:ea typeface="맑은 고딕" pitchFamily="50" charset="-127"/>
              </a:defRPr>
            </a:lvl4pPr>
            <a:lvl5pPr marL="2057400" indent="-228600" eaLnBrk="0" hangingPunct="0">
              <a:defRPr kumimoji="1" sz="1100">
                <a:solidFill>
                  <a:schemeClr val="tx1"/>
                </a:solidFill>
                <a:latin typeface="Arial" charset="0"/>
                <a:ea typeface="맑은 고딕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100">
                <a:solidFill>
                  <a:schemeClr val="tx1"/>
                </a:solidFill>
                <a:latin typeface="Arial" charset="0"/>
                <a:ea typeface="맑은 고딕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100">
                <a:solidFill>
                  <a:schemeClr val="tx1"/>
                </a:solidFill>
                <a:latin typeface="Arial" charset="0"/>
                <a:ea typeface="맑은 고딕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100">
                <a:solidFill>
                  <a:schemeClr val="tx1"/>
                </a:solidFill>
                <a:latin typeface="Arial" charset="0"/>
                <a:ea typeface="맑은 고딕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100">
                <a:solidFill>
                  <a:schemeClr val="tx1"/>
                </a:solidFill>
                <a:latin typeface="Arial" charset="0"/>
                <a:ea typeface="맑은 고딕" pitchFamily="50" charset="-127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맑은 고딕" pitchFamily="50" charset="-127"/>
              </a:rPr>
              <a:t>보유 정보</a:t>
            </a:r>
            <a:r>
              <a:rPr kumimoji="1" lang="en-US" altLang="ko-KR" sz="1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맑은 고딕" pitchFamily="50" charset="-127"/>
              </a:rPr>
              <a:t>(</a:t>
            </a:r>
            <a:r>
              <a:rPr kumimoji="1" lang="ko-KR" altLang="en-US" sz="1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맑은 고딕" pitchFamily="50" charset="-127"/>
              </a:rPr>
              <a:t>연령</a:t>
            </a:r>
            <a:r>
              <a:rPr kumimoji="1" lang="en-US" altLang="ko-KR" sz="1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맑은 고딕" pitchFamily="50" charset="-127"/>
              </a:rPr>
              <a:t>, </a:t>
            </a:r>
            <a:r>
              <a:rPr kumimoji="1" lang="ko-KR" altLang="en-US" sz="1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맑은 고딕" pitchFamily="50" charset="-127"/>
              </a:rPr>
              <a:t>성별</a:t>
            </a:r>
            <a:r>
              <a:rPr kumimoji="1" lang="en-US" altLang="ko-KR" sz="1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맑은 고딕" pitchFamily="50" charset="-127"/>
              </a:rPr>
              <a:t>, </a:t>
            </a:r>
            <a:r>
              <a:rPr kumimoji="1" lang="ko-KR" altLang="en-US" sz="1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맑은 고딕" pitchFamily="50" charset="-127"/>
              </a:rPr>
              <a:t>주소 등</a:t>
            </a:r>
            <a:r>
              <a:rPr kumimoji="1" lang="en-US" altLang="ko-KR" sz="1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맑은 고딕" pitchFamily="50" charset="-127"/>
              </a:rPr>
              <a:t>)</a:t>
            </a:r>
            <a:r>
              <a:rPr kumimoji="1" lang="ko-KR" altLang="en-US" sz="1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맑은 고딕" pitchFamily="50" charset="-127"/>
              </a:rPr>
              <a:t>만으로 고객 특성 판단 어려움</a:t>
            </a:r>
          </a:p>
        </p:txBody>
      </p:sp>
      <p:grpSp>
        <p:nvGrpSpPr>
          <p:cNvPr id="40" name="Group 37"/>
          <p:cNvGrpSpPr>
            <a:grpSpLocks/>
          </p:cNvGrpSpPr>
          <p:nvPr/>
        </p:nvGrpSpPr>
        <p:grpSpPr bwMode="auto">
          <a:xfrm>
            <a:off x="7441257" y="2967126"/>
            <a:ext cx="1793875" cy="3949700"/>
            <a:chOff x="4094" y="1094"/>
            <a:chExt cx="1130" cy="2488"/>
          </a:xfrm>
        </p:grpSpPr>
        <p:pic>
          <p:nvPicPr>
            <p:cNvPr id="41" name="Picture 38" descr="dglxasset[1]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gray">
            <a:xfrm>
              <a:off x="4285" y="1634"/>
              <a:ext cx="935" cy="8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2" name="AutoShape 39"/>
            <p:cNvSpPr>
              <a:spLocks noChangeArrowheads="1"/>
            </p:cNvSpPr>
            <p:nvPr/>
          </p:nvSpPr>
          <p:spPr bwMode="gray">
            <a:xfrm rot="5400000">
              <a:off x="3580" y="1950"/>
              <a:ext cx="1202" cy="174"/>
            </a:xfrm>
            <a:prstGeom prst="triangle">
              <a:avLst>
                <a:gd name="adj" fmla="val 50000"/>
              </a:avLst>
            </a:prstGeom>
            <a:gradFill rotWithShape="1">
              <a:gsLst>
                <a:gs pos="0">
                  <a:srgbClr val="0000CC"/>
                </a:gs>
                <a:gs pos="100000">
                  <a:srgbClr val="CBCBF5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6200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43" name="Text Box 40"/>
            <p:cNvSpPr txBox="1">
              <a:spLocks noChangeArrowheads="1"/>
            </p:cNvSpPr>
            <p:nvPr/>
          </p:nvSpPr>
          <p:spPr bwMode="gray">
            <a:xfrm>
              <a:off x="4230" y="1094"/>
              <a:ext cx="994" cy="440"/>
            </a:xfrm>
            <a:prstGeom prst="rect">
              <a:avLst/>
            </a:prstGeom>
            <a:solidFill>
              <a:srgbClr val="FFFF99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  <a:effectLst>
              <a:prstShdw prst="shdw17" dist="17961" dir="2700000">
                <a:srgbClr val="4D4D4D"/>
              </a:prstShdw>
            </a:effectLst>
          </p:spPr>
          <p:txBody>
            <a:bodyPr lIns="18000" rIns="18000" anchor="ctr" anchorCtr="1"/>
            <a:lstStyle>
              <a:lvl1pPr eaLnBrk="0" hangingPunct="0">
                <a:defRPr kumimoji="1" sz="1100">
                  <a:solidFill>
                    <a:schemeClr val="tx1"/>
                  </a:solidFill>
                  <a:latin typeface="Arial" charset="0"/>
                  <a:ea typeface="맑은 고딕" pitchFamily="50" charset="-127"/>
                </a:defRPr>
              </a:lvl1pPr>
              <a:lvl2pPr marL="742950" indent="-285750" eaLnBrk="0" hangingPunct="0">
                <a:defRPr kumimoji="1" sz="1100">
                  <a:solidFill>
                    <a:schemeClr val="tx1"/>
                  </a:solidFill>
                  <a:latin typeface="Arial" charset="0"/>
                  <a:ea typeface="맑은 고딕" pitchFamily="50" charset="-127"/>
                </a:defRPr>
              </a:lvl2pPr>
              <a:lvl3pPr marL="1143000" indent="-228600" eaLnBrk="0" hangingPunct="0">
                <a:defRPr kumimoji="1" sz="1100">
                  <a:solidFill>
                    <a:schemeClr val="tx1"/>
                  </a:solidFill>
                  <a:latin typeface="Arial" charset="0"/>
                  <a:ea typeface="맑은 고딕" pitchFamily="50" charset="-127"/>
                </a:defRPr>
              </a:lvl3pPr>
              <a:lvl4pPr marL="1600200" indent="-228600" eaLnBrk="0" hangingPunct="0">
                <a:defRPr kumimoji="1" sz="1100">
                  <a:solidFill>
                    <a:schemeClr val="tx1"/>
                  </a:solidFill>
                  <a:latin typeface="Arial" charset="0"/>
                  <a:ea typeface="맑은 고딕" pitchFamily="50" charset="-127"/>
                </a:defRPr>
              </a:lvl4pPr>
              <a:lvl5pPr marL="2057400" indent="-228600" eaLnBrk="0" hangingPunct="0">
                <a:defRPr kumimoji="1" sz="1100">
                  <a:solidFill>
                    <a:schemeClr val="tx1"/>
                  </a:solidFill>
                  <a:latin typeface="Arial" charset="0"/>
                  <a:ea typeface="맑은 고딕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100">
                  <a:solidFill>
                    <a:schemeClr val="tx1"/>
                  </a:solidFill>
                  <a:latin typeface="Arial" charset="0"/>
                  <a:ea typeface="맑은 고딕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100">
                  <a:solidFill>
                    <a:schemeClr val="tx1"/>
                  </a:solidFill>
                  <a:latin typeface="Arial" charset="0"/>
                  <a:ea typeface="맑은 고딕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100">
                  <a:solidFill>
                    <a:schemeClr val="tx1"/>
                  </a:solidFill>
                  <a:latin typeface="Arial" charset="0"/>
                  <a:ea typeface="맑은 고딕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100">
                  <a:solidFill>
                    <a:schemeClr val="tx1"/>
                  </a:solidFill>
                  <a:latin typeface="Arial" charset="0"/>
                  <a:ea typeface="맑은 고딕" pitchFamily="50" charset="-127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맑은 고딕" pitchFamily="50" charset="-127"/>
                </a:rPr>
                <a:t>Behavior </a:t>
              </a:r>
              <a:r>
                <a:rPr kumimoji="1" lang="ko-KR" altLang="en-US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맑은 고딕" pitchFamily="50" charset="-127"/>
                </a:rPr>
                <a:t>데이터를 기반으로 고객의 특성을 추정 </a:t>
              </a:r>
            </a:p>
          </p:txBody>
        </p:sp>
        <p:sp>
          <p:nvSpPr>
            <p:cNvPr id="44" name="Text Box 41"/>
            <p:cNvSpPr txBox="1">
              <a:spLocks noChangeArrowheads="1"/>
            </p:cNvSpPr>
            <p:nvPr/>
          </p:nvSpPr>
          <p:spPr bwMode="gray">
            <a:xfrm>
              <a:off x="4388" y="2570"/>
              <a:ext cx="761" cy="10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rIns="0">
              <a:spAutoFit/>
            </a:bodyPr>
            <a:lstStyle>
              <a:lvl1pPr marL="92075" indent="-92075" eaLnBrk="0" hangingPunct="0">
                <a:defRPr kumimoji="1" sz="1100">
                  <a:solidFill>
                    <a:schemeClr val="tx1"/>
                  </a:solidFill>
                  <a:latin typeface="Arial" charset="0"/>
                  <a:ea typeface="맑은 고딕" pitchFamily="50" charset="-127"/>
                </a:defRPr>
              </a:lvl1pPr>
              <a:lvl2pPr marL="742950" indent="-285750" eaLnBrk="0" hangingPunct="0">
                <a:defRPr kumimoji="1" sz="1100">
                  <a:solidFill>
                    <a:schemeClr val="tx1"/>
                  </a:solidFill>
                  <a:latin typeface="Arial" charset="0"/>
                  <a:ea typeface="맑은 고딕" pitchFamily="50" charset="-127"/>
                </a:defRPr>
              </a:lvl2pPr>
              <a:lvl3pPr marL="1143000" indent="-228600" eaLnBrk="0" hangingPunct="0">
                <a:defRPr kumimoji="1" sz="1100">
                  <a:solidFill>
                    <a:schemeClr val="tx1"/>
                  </a:solidFill>
                  <a:latin typeface="Arial" charset="0"/>
                  <a:ea typeface="맑은 고딕" pitchFamily="50" charset="-127"/>
                </a:defRPr>
              </a:lvl3pPr>
              <a:lvl4pPr marL="1600200" indent="-228600" eaLnBrk="0" hangingPunct="0">
                <a:defRPr kumimoji="1" sz="1100">
                  <a:solidFill>
                    <a:schemeClr val="tx1"/>
                  </a:solidFill>
                  <a:latin typeface="Arial" charset="0"/>
                  <a:ea typeface="맑은 고딕" pitchFamily="50" charset="-127"/>
                </a:defRPr>
              </a:lvl4pPr>
              <a:lvl5pPr marL="2057400" indent="-228600" eaLnBrk="0" hangingPunct="0">
                <a:defRPr kumimoji="1" sz="1100">
                  <a:solidFill>
                    <a:schemeClr val="tx1"/>
                  </a:solidFill>
                  <a:latin typeface="Arial" charset="0"/>
                  <a:ea typeface="맑은 고딕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100">
                  <a:solidFill>
                    <a:schemeClr val="tx1"/>
                  </a:solidFill>
                  <a:latin typeface="Arial" charset="0"/>
                  <a:ea typeface="맑은 고딕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100">
                  <a:solidFill>
                    <a:schemeClr val="tx1"/>
                  </a:solidFill>
                  <a:latin typeface="Arial" charset="0"/>
                  <a:ea typeface="맑은 고딕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100">
                  <a:solidFill>
                    <a:schemeClr val="tx1"/>
                  </a:solidFill>
                  <a:latin typeface="Arial" charset="0"/>
                  <a:ea typeface="맑은 고딕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100">
                  <a:solidFill>
                    <a:schemeClr val="tx1"/>
                  </a:solidFill>
                  <a:latin typeface="Arial" charset="0"/>
                  <a:ea typeface="맑은 고딕" pitchFamily="50" charset="-127"/>
                </a:defRPr>
              </a:lvl9pPr>
            </a:lstStyle>
            <a:p>
              <a:pPr marL="92075" marR="0" lvl="0" indent="-92075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•"/>
                <a:tabLst/>
                <a:defRPr/>
              </a:pPr>
              <a:r>
                <a:rPr kumimoji="1" lang="ko-KR" altLang="en-US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맑은 고딕" pitchFamily="50" charset="-127"/>
                </a:rPr>
                <a:t>생활 패턴</a:t>
              </a:r>
            </a:p>
            <a:p>
              <a:pPr marL="92075" marR="0" lvl="0" indent="-92075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•"/>
                <a:tabLst/>
                <a:defRPr/>
              </a:pPr>
              <a:r>
                <a:rPr kumimoji="1" lang="ko-KR" altLang="en-US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맑은 고딕" pitchFamily="50" charset="-127"/>
                </a:rPr>
                <a:t>차량 용도</a:t>
              </a:r>
            </a:p>
            <a:p>
              <a:pPr marL="92075" marR="0" lvl="0" indent="-92075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•"/>
                <a:tabLst/>
                <a:defRPr/>
              </a:pPr>
              <a:r>
                <a:rPr kumimoji="1" lang="ko-KR" altLang="en-US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맑은 고딕" pitchFamily="50" charset="-127"/>
                </a:rPr>
                <a:t>보유 차량 크기</a:t>
              </a:r>
            </a:p>
            <a:p>
              <a:pPr marL="92075" marR="0" lvl="0" indent="-92075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•"/>
                <a:tabLst/>
                <a:defRPr/>
              </a:pPr>
              <a:r>
                <a:rPr kumimoji="1" lang="ko-KR" altLang="en-US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맑은 고딕" pitchFamily="50" charset="-127"/>
                </a:rPr>
                <a:t>차량 운행 시간대</a:t>
              </a:r>
            </a:p>
            <a:p>
              <a:pPr marL="92075" marR="0" lvl="0" indent="-92075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•"/>
                <a:tabLst/>
                <a:defRPr/>
              </a:pPr>
              <a:r>
                <a:rPr kumimoji="1" lang="ko-KR" altLang="en-US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맑은 고딕" pitchFamily="50" charset="-127"/>
                </a:rPr>
                <a:t>소득 수준 </a:t>
              </a:r>
            </a:p>
            <a:p>
              <a:pPr marL="92075" marR="0" lvl="0" indent="-92075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•"/>
                <a:tabLst/>
                <a:defRPr/>
              </a:pPr>
              <a:r>
                <a:rPr kumimoji="1" lang="en-US" altLang="ko-KR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맑은 고딕" pitchFamily="50" charset="-127"/>
                </a:rPr>
                <a:t>Life-cycle </a:t>
              </a:r>
              <a:r>
                <a:rPr kumimoji="1" lang="ko-KR" altLang="en-US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맑은 고딕" pitchFamily="50" charset="-127"/>
                </a:rPr>
                <a:t>단계</a:t>
              </a:r>
              <a:r>
                <a:rPr kumimoji="1" lang="en-US" altLang="ko-KR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맑은 고딕" pitchFamily="50" charset="-127"/>
                </a:rPr>
                <a:t>(</a:t>
              </a:r>
              <a:r>
                <a:rPr kumimoji="1" lang="ko-KR" altLang="en-US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맑은 고딕" pitchFamily="50" charset="-127"/>
                </a:rPr>
                <a:t>이탈조짐 </a:t>
              </a:r>
              <a:r>
                <a:rPr kumimoji="1" lang="en-US" altLang="ko-KR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맑은 고딕" pitchFamily="50" charset="-127"/>
                </a:rPr>
                <a:t>/ </a:t>
              </a:r>
              <a:r>
                <a:rPr kumimoji="1" lang="ko-KR" altLang="en-US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맑은 고딕" pitchFamily="50" charset="-127"/>
                </a:rPr>
                <a:t>휴면여부</a:t>
              </a:r>
              <a:r>
                <a:rPr kumimoji="1" lang="en-US" altLang="ko-KR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맑은 고딕" pitchFamily="50" charset="-127"/>
                </a:rPr>
                <a:t>) </a:t>
              </a:r>
              <a:r>
                <a:rPr kumimoji="1" lang="ko-KR" altLang="en-US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맑은 고딕" pitchFamily="50" charset="-127"/>
                </a:rPr>
                <a:t>등</a:t>
              </a:r>
            </a:p>
            <a:p>
              <a:pPr marL="92075" marR="0" lvl="0" indent="-92075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•"/>
                <a:tabLst/>
                <a:defRPr/>
              </a:pPr>
              <a:r>
                <a:rPr kumimoji="1" lang="en-US" altLang="ko-KR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맑은 고딕" pitchFamily="50" charset="-127"/>
                </a:rPr>
                <a:t>… </a:t>
              </a:r>
            </a:p>
          </p:txBody>
        </p:sp>
      </p:grpSp>
      <p:sp>
        <p:nvSpPr>
          <p:cNvPr id="45" name="TextBox 44"/>
          <p:cNvSpPr txBox="1"/>
          <p:nvPr/>
        </p:nvSpPr>
        <p:spPr>
          <a:xfrm>
            <a:off x="1445293" y="1332359"/>
            <a:ext cx="5069016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ko-KR" sz="2000" b="1" dirty="0">
                <a:solidFill>
                  <a:schemeClr val="accent1">
                    <a:lumMod val="50000"/>
                  </a:schemeClr>
                </a:solidFill>
              </a:rPr>
              <a:t>‘</a:t>
            </a:r>
            <a:r>
              <a:rPr lang="ko-KR" altLang="en-US" sz="2000" b="1" dirty="0">
                <a:solidFill>
                  <a:schemeClr val="accent1">
                    <a:lumMod val="50000"/>
                  </a:schemeClr>
                </a:solidFill>
              </a:rPr>
              <a:t>대답</a:t>
            </a:r>
            <a:r>
              <a:rPr lang="en-US" altLang="ko-KR" sz="2000" b="1" dirty="0">
                <a:solidFill>
                  <a:schemeClr val="accent1">
                    <a:lumMod val="50000"/>
                  </a:schemeClr>
                </a:solidFill>
              </a:rPr>
              <a:t>’</a:t>
            </a:r>
            <a:r>
              <a:rPr lang="ko-KR" altLang="en-US" sz="2000" b="1" dirty="0">
                <a:solidFill>
                  <a:schemeClr val="accent1">
                    <a:lumMod val="50000"/>
                  </a:schemeClr>
                </a:solidFill>
              </a:rPr>
              <a:t>으로 거짓을 말할 수도 있지만</a:t>
            </a:r>
            <a:r>
              <a:rPr lang="en-US" altLang="ko-KR" sz="2000" b="1" dirty="0">
                <a:solidFill>
                  <a:schemeClr val="accent1">
                    <a:lumMod val="50000"/>
                  </a:schemeClr>
                </a:solidFill>
              </a:rPr>
              <a:t>, </a:t>
            </a:r>
          </a:p>
          <a:p>
            <a:pPr>
              <a:spcBef>
                <a:spcPts val="600"/>
              </a:spcBef>
            </a:pPr>
            <a:r>
              <a:rPr lang="en-US" altLang="ko-KR" sz="2000" b="1" dirty="0">
                <a:solidFill>
                  <a:schemeClr val="accent1">
                    <a:lumMod val="50000"/>
                  </a:schemeClr>
                </a:solidFill>
              </a:rPr>
              <a:t>‘</a:t>
            </a:r>
            <a:r>
              <a:rPr lang="ko-KR" altLang="en-US" sz="2000" b="1" dirty="0">
                <a:solidFill>
                  <a:schemeClr val="accent1">
                    <a:lumMod val="50000"/>
                  </a:schemeClr>
                </a:solidFill>
              </a:rPr>
              <a:t>행동</a:t>
            </a:r>
            <a:r>
              <a:rPr lang="en-US" altLang="ko-KR" sz="2000" b="1" dirty="0">
                <a:solidFill>
                  <a:schemeClr val="accent1">
                    <a:lumMod val="50000"/>
                  </a:schemeClr>
                </a:solidFill>
              </a:rPr>
              <a:t>’</a:t>
            </a:r>
            <a:r>
              <a:rPr lang="ko-KR" altLang="en-US" sz="2000" b="1" dirty="0">
                <a:solidFill>
                  <a:schemeClr val="accent1">
                    <a:lumMod val="50000"/>
                  </a:schemeClr>
                </a:solidFill>
              </a:rPr>
              <a:t>으로 </a:t>
            </a:r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(</a:t>
            </a:r>
            <a:r>
              <a:rPr lang="ko-KR" altLang="en-US" sz="1600" b="1" dirty="0">
                <a:solidFill>
                  <a:schemeClr val="accent1">
                    <a:lumMod val="50000"/>
                  </a:schemeClr>
                </a:solidFill>
              </a:rPr>
              <a:t>지속적</a:t>
            </a:r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) </a:t>
            </a:r>
            <a:r>
              <a:rPr lang="ko-KR" altLang="en-US" sz="2000" b="1" dirty="0">
                <a:solidFill>
                  <a:schemeClr val="accent1">
                    <a:lumMod val="50000"/>
                  </a:schemeClr>
                </a:solidFill>
              </a:rPr>
              <a:t>거짓을 행하기는 어렵다</a:t>
            </a:r>
            <a:endParaRPr lang="en-US" altLang="ko-KR" sz="2000" b="1" dirty="0">
              <a:solidFill>
                <a:schemeClr val="accent1">
                  <a:lumMod val="50000"/>
                </a:schemeClr>
              </a:solidFill>
            </a:endParaRPr>
          </a:p>
          <a:p>
            <a:pPr>
              <a:spcBef>
                <a:spcPts val="600"/>
              </a:spcBef>
            </a:pPr>
            <a:r>
              <a:rPr lang="en-US" altLang="ko-KR" sz="1600" b="1" dirty="0"/>
              <a:t>… </a:t>
            </a:r>
            <a:r>
              <a:rPr lang="ko-KR" altLang="en-US" sz="1600" b="1" dirty="0"/>
              <a:t>다만</a:t>
            </a:r>
            <a:r>
              <a:rPr lang="en-US" altLang="ko-KR" sz="1600" b="1" dirty="0"/>
              <a:t>, </a:t>
            </a:r>
            <a:r>
              <a:rPr lang="ko-KR" altLang="en-US" sz="1600" b="1" dirty="0" err="1"/>
              <a:t>상충되</a:t>
            </a:r>
            <a:r>
              <a:rPr lang="en-US" altLang="ko-KR" sz="1200" b="1" dirty="0"/>
              <a:t>(</a:t>
            </a:r>
            <a:r>
              <a:rPr lang="ko-KR" altLang="en-US" sz="1200" b="1" dirty="0" err="1"/>
              <a:t>어보이</a:t>
            </a:r>
            <a:r>
              <a:rPr lang="en-US" altLang="ko-KR" sz="1200" b="1" dirty="0"/>
              <a:t>)</a:t>
            </a:r>
            <a:r>
              <a:rPr lang="ko-KR" altLang="en-US" sz="1600" b="1" dirty="0"/>
              <a:t>는 행동이 존재할 뿐이다 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8082716" y="2175892"/>
            <a:ext cx="13676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u="sng" dirty="0">
                <a:solidFill>
                  <a:srgbClr val="C00000"/>
                </a:solidFill>
              </a:rPr>
              <a:t>Oil &amp; Gas</a:t>
            </a:r>
            <a:endParaRPr lang="ko-KR" altLang="en-US" sz="2000" b="1" u="sng" dirty="0">
              <a:solidFill>
                <a:srgbClr val="C00000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7616040" y="36215"/>
            <a:ext cx="29872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latin typeface="+mj-lt"/>
              </a:rPr>
              <a:t>Value from Data - </a:t>
            </a:r>
            <a:r>
              <a:rPr lang="en-US" altLang="ko-KR" sz="1400" b="1" dirty="0">
                <a:latin typeface="+mj-lt"/>
              </a:rPr>
              <a:t>Cases</a:t>
            </a:r>
            <a:endParaRPr lang="ko-KR" altLang="en-US" sz="1400" b="1" dirty="0">
              <a:latin typeface="+mj-lt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445293" y="2576002"/>
            <a:ext cx="8005863" cy="434082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1561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/>
      <p:bldP spid="3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083238" y="453273"/>
            <a:ext cx="7861940" cy="572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4306" tIns="52153" rIns="104306" bIns="52153" rtlCol="0" anchor="ctr"/>
          <a:lstStyle/>
          <a:p>
            <a:r>
              <a:rPr lang="en-US" altLang="ko-KR" sz="3200" spc="-171" dirty="0">
                <a:solidFill>
                  <a:schemeClr val="tx1"/>
                </a:solidFill>
                <a:latin typeface="+mj-lt"/>
                <a:ea typeface="나눔바른고딕 옛한글" pitchFamily="50" charset="-127"/>
                <a:cs typeface="Calibri" pitchFamily="34" charset="0"/>
              </a:rPr>
              <a:t>Data Utilization </a:t>
            </a:r>
            <a:r>
              <a:rPr lang="en-US" altLang="ko-KR" sz="3200" b="1" spc="-171" dirty="0">
                <a:solidFill>
                  <a:schemeClr val="tx1"/>
                </a:solidFill>
                <a:latin typeface="+mj-lt"/>
                <a:ea typeface="나눔바른고딕 옛한글" pitchFamily="50" charset="-127"/>
                <a:cs typeface="Calibri" pitchFamily="34" charset="0"/>
              </a:rPr>
              <a:t>Case</a:t>
            </a:r>
            <a:r>
              <a:rPr lang="en-US" altLang="ko-KR" sz="3200" spc="-171" dirty="0">
                <a:solidFill>
                  <a:schemeClr val="tx1"/>
                </a:solidFill>
                <a:latin typeface="+mj-lt"/>
                <a:ea typeface="나눔바른고딕 옛한글" pitchFamily="50" charset="-127"/>
                <a:cs typeface="Calibri" pitchFamily="34" charset="0"/>
              </a:rPr>
              <a:t> - </a:t>
            </a:r>
            <a:r>
              <a:rPr lang="en-US" altLang="ko-KR" sz="3700" b="1" spc="-171" dirty="0">
                <a:solidFill>
                  <a:srgbClr val="009999"/>
                </a:solidFill>
                <a:latin typeface="+mj-lt"/>
                <a:ea typeface="나눔바른고딕 옛한글" pitchFamily="50" charset="-127"/>
                <a:cs typeface="Calibri" pitchFamily="34" charset="0"/>
              </a:rPr>
              <a:t>Recommendation</a:t>
            </a:r>
            <a:r>
              <a:rPr lang="en-US" altLang="ko-KR" sz="4000" b="1" spc="-171" dirty="0">
                <a:solidFill>
                  <a:srgbClr val="009999"/>
                </a:solidFill>
                <a:latin typeface="+mj-lt"/>
                <a:ea typeface="나눔바른고딕 옛한글" pitchFamily="50" charset="-127"/>
                <a:cs typeface="Calibri" pitchFamily="34" charset="0"/>
              </a:rPr>
              <a:t> </a:t>
            </a:r>
            <a:endParaRPr lang="ko-KR" altLang="en-US" sz="2400" spc="-171" dirty="0">
              <a:solidFill>
                <a:schemeClr val="tx1"/>
              </a:solidFill>
              <a:latin typeface="+mj-lt"/>
              <a:ea typeface="나눔바른고딕 옛한글" pitchFamily="50" charset="-127"/>
              <a:cs typeface="Calibri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616040" y="36215"/>
            <a:ext cx="29872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latin typeface="+mj-lt"/>
              </a:rPr>
              <a:t>Value from Data - </a:t>
            </a:r>
            <a:r>
              <a:rPr lang="en-US" altLang="ko-KR" sz="1400" b="1" dirty="0">
                <a:latin typeface="+mj-lt"/>
              </a:rPr>
              <a:t>Cases</a:t>
            </a:r>
            <a:endParaRPr lang="ko-KR" altLang="en-US" sz="1400" b="1" dirty="0">
              <a:latin typeface="+mj-lt"/>
            </a:endParaRPr>
          </a:p>
        </p:txBody>
      </p:sp>
      <p:sp>
        <p:nvSpPr>
          <p:cNvPr id="7" name="Rectangle 8"/>
          <p:cNvSpPr>
            <a:spLocks noChangeArrowheads="1"/>
          </p:cNvSpPr>
          <p:nvPr/>
        </p:nvSpPr>
        <p:spPr bwMode="gray">
          <a:xfrm>
            <a:off x="1146174" y="1908423"/>
            <a:ext cx="2092325" cy="595312"/>
          </a:xfrm>
          <a:prstGeom prst="rect">
            <a:avLst/>
          </a:prstGeom>
          <a:solidFill>
            <a:srgbClr val="DDDDDD"/>
          </a:solidFill>
          <a:ln w="9525" algn="ctr">
            <a:solidFill>
              <a:schemeClr val="bg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spcBef>
                <a:spcPct val="50000"/>
              </a:spcBef>
              <a:buFont typeface="Wingdings" pitchFamily="2" charset="2"/>
              <a:buNone/>
            </a:pPr>
            <a:r>
              <a:rPr lang="en-US" altLang="ko-KR" sz="1400" b="1">
                <a:solidFill>
                  <a:schemeClr val="accent1">
                    <a:lumMod val="50000"/>
                  </a:schemeClr>
                </a:solidFill>
                <a:latin typeface="+mn-ea"/>
              </a:rPr>
              <a:t>Seller-Managed</a:t>
            </a:r>
            <a:br>
              <a:rPr lang="en-US" altLang="ko-KR" sz="1400" b="1">
                <a:solidFill>
                  <a:schemeClr val="accent1">
                    <a:lumMod val="50000"/>
                  </a:schemeClr>
                </a:solidFill>
                <a:latin typeface="+mn-ea"/>
              </a:rPr>
            </a:br>
            <a:r>
              <a:rPr lang="en-US" altLang="ko-KR" sz="1400" b="1">
                <a:solidFill>
                  <a:schemeClr val="accent1">
                    <a:lumMod val="50000"/>
                  </a:schemeClr>
                </a:solidFill>
                <a:latin typeface="+mn-ea"/>
              </a:rPr>
              <a:t>( SM )</a:t>
            </a:r>
          </a:p>
        </p:txBody>
      </p:sp>
      <p:sp>
        <p:nvSpPr>
          <p:cNvPr id="8" name="Rectangle 9"/>
          <p:cNvSpPr>
            <a:spLocks noChangeArrowheads="1"/>
          </p:cNvSpPr>
          <p:nvPr/>
        </p:nvSpPr>
        <p:spPr bwMode="gray">
          <a:xfrm>
            <a:off x="1146174" y="2559298"/>
            <a:ext cx="2092325" cy="1579562"/>
          </a:xfrm>
          <a:prstGeom prst="rect">
            <a:avLst/>
          </a:prstGeom>
          <a:solidFill>
            <a:srgbClr val="FFFFFF"/>
          </a:solidFill>
          <a:ln w="9525" algn="ctr">
            <a:solidFill>
              <a:schemeClr val="bg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spcBef>
                <a:spcPct val="50000"/>
              </a:spcBef>
              <a:buFont typeface="Wingdings" pitchFamily="2" charset="2"/>
              <a:buNone/>
            </a:pPr>
            <a:endParaRPr lang="ko-KR" altLang="en-US" sz="1600" b="1">
              <a:solidFill>
                <a:schemeClr val="accent2"/>
              </a:solidFill>
              <a:latin typeface="+mn-ea"/>
            </a:endParaRPr>
          </a:p>
        </p:txBody>
      </p:sp>
      <p:sp>
        <p:nvSpPr>
          <p:cNvPr id="9" name="Rectangle 13"/>
          <p:cNvSpPr>
            <a:spLocks noChangeArrowheads="1"/>
          </p:cNvSpPr>
          <p:nvPr/>
        </p:nvSpPr>
        <p:spPr bwMode="gray">
          <a:xfrm>
            <a:off x="3236911" y="1908423"/>
            <a:ext cx="2092325" cy="595312"/>
          </a:xfrm>
          <a:prstGeom prst="rect">
            <a:avLst/>
          </a:prstGeom>
          <a:solidFill>
            <a:srgbClr val="DDDDDD"/>
          </a:solidFill>
          <a:ln w="9525" algn="ctr">
            <a:solidFill>
              <a:schemeClr val="bg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spcBef>
                <a:spcPct val="50000"/>
              </a:spcBef>
              <a:buFont typeface="Wingdings" pitchFamily="2" charset="2"/>
              <a:buNone/>
            </a:pPr>
            <a:r>
              <a:rPr lang="en-US" altLang="ko-KR" sz="1400" b="1">
                <a:solidFill>
                  <a:schemeClr val="accent1">
                    <a:lumMod val="50000"/>
                  </a:schemeClr>
                </a:solidFill>
                <a:latin typeface="+mn-ea"/>
              </a:rPr>
              <a:t>Tag-Based</a:t>
            </a:r>
            <a:br>
              <a:rPr lang="en-US" altLang="ko-KR" sz="1400" b="1">
                <a:solidFill>
                  <a:schemeClr val="accent1">
                    <a:lumMod val="50000"/>
                  </a:schemeClr>
                </a:solidFill>
                <a:latin typeface="+mn-ea"/>
              </a:rPr>
            </a:br>
            <a:r>
              <a:rPr lang="en-US" altLang="ko-KR" sz="1400" b="1">
                <a:solidFill>
                  <a:schemeClr val="accent1">
                    <a:lumMod val="50000"/>
                  </a:schemeClr>
                </a:solidFill>
                <a:latin typeface="+mn-ea"/>
              </a:rPr>
              <a:t>( TB )</a:t>
            </a:r>
            <a:endParaRPr lang="ko-KR" altLang="en-US" sz="1400" b="1">
              <a:solidFill>
                <a:schemeClr val="accent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10" name="Rectangle 14"/>
          <p:cNvSpPr>
            <a:spLocks noChangeArrowheads="1"/>
          </p:cNvSpPr>
          <p:nvPr/>
        </p:nvSpPr>
        <p:spPr bwMode="gray">
          <a:xfrm>
            <a:off x="3236911" y="2559298"/>
            <a:ext cx="2092325" cy="1579562"/>
          </a:xfrm>
          <a:prstGeom prst="rect">
            <a:avLst/>
          </a:prstGeom>
          <a:solidFill>
            <a:srgbClr val="FFFFFF"/>
          </a:solidFill>
          <a:ln w="9525" algn="ctr">
            <a:solidFill>
              <a:schemeClr val="bg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spcBef>
                <a:spcPct val="50000"/>
              </a:spcBef>
              <a:buFont typeface="Wingdings" pitchFamily="2" charset="2"/>
              <a:buNone/>
            </a:pPr>
            <a:endParaRPr lang="ko-KR" altLang="en-US" sz="1600" b="1">
              <a:solidFill>
                <a:schemeClr val="accent2"/>
              </a:solidFill>
              <a:latin typeface="+mn-ea"/>
            </a:endParaRPr>
          </a:p>
        </p:txBody>
      </p:sp>
      <p:sp>
        <p:nvSpPr>
          <p:cNvPr id="11" name="Rectangle 18"/>
          <p:cNvSpPr>
            <a:spLocks noChangeArrowheads="1"/>
          </p:cNvSpPr>
          <p:nvPr/>
        </p:nvSpPr>
        <p:spPr bwMode="gray">
          <a:xfrm>
            <a:off x="5326061" y="1908423"/>
            <a:ext cx="2092325" cy="595312"/>
          </a:xfrm>
          <a:prstGeom prst="rect">
            <a:avLst/>
          </a:prstGeom>
          <a:solidFill>
            <a:srgbClr val="DDDDDD"/>
          </a:solidFill>
          <a:ln w="9525" algn="ctr">
            <a:solidFill>
              <a:schemeClr val="bg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spcBef>
                <a:spcPct val="50000"/>
              </a:spcBef>
              <a:buFont typeface="Wingdings" pitchFamily="2" charset="2"/>
              <a:buNone/>
            </a:pPr>
            <a:r>
              <a:rPr lang="en-US" altLang="ko-KR" sz="1400" b="1">
                <a:solidFill>
                  <a:schemeClr val="accent1">
                    <a:lumMod val="50000"/>
                  </a:schemeClr>
                </a:solidFill>
                <a:latin typeface="+mn-ea"/>
              </a:rPr>
              <a:t>Content-Based</a:t>
            </a:r>
            <a:br>
              <a:rPr lang="en-US" altLang="ko-KR" sz="1400" b="1">
                <a:solidFill>
                  <a:schemeClr val="accent1">
                    <a:lumMod val="50000"/>
                  </a:schemeClr>
                </a:solidFill>
                <a:latin typeface="+mn-ea"/>
              </a:rPr>
            </a:br>
            <a:r>
              <a:rPr lang="en-US" altLang="ko-KR" sz="1400" b="1">
                <a:solidFill>
                  <a:schemeClr val="accent1">
                    <a:lumMod val="50000"/>
                  </a:schemeClr>
                </a:solidFill>
                <a:latin typeface="+mn-ea"/>
              </a:rPr>
              <a:t>( CB )</a:t>
            </a:r>
            <a:endParaRPr lang="ko-KR" altLang="en-US" sz="1400" b="1">
              <a:solidFill>
                <a:schemeClr val="accent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12" name="Rectangle 19"/>
          <p:cNvSpPr>
            <a:spLocks noChangeArrowheads="1"/>
          </p:cNvSpPr>
          <p:nvPr/>
        </p:nvSpPr>
        <p:spPr bwMode="gray">
          <a:xfrm>
            <a:off x="5326061" y="2559298"/>
            <a:ext cx="2092325" cy="1579562"/>
          </a:xfrm>
          <a:prstGeom prst="rect">
            <a:avLst/>
          </a:prstGeom>
          <a:solidFill>
            <a:srgbClr val="FFFFFF"/>
          </a:solidFill>
          <a:ln w="9525" algn="ctr">
            <a:solidFill>
              <a:schemeClr val="bg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spcBef>
                <a:spcPct val="50000"/>
              </a:spcBef>
              <a:buFont typeface="Wingdings" pitchFamily="2" charset="2"/>
              <a:buNone/>
            </a:pPr>
            <a:endParaRPr lang="ko-KR" altLang="en-US" sz="1600" b="1">
              <a:solidFill>
                <a:schemeClr val="accent2"/>
              </a:solidFill>
              <a:latin typeface="+mn-ea"/>
            </a:endParaRPr>
          </a:p>
        </p:txBody>
      </p:sp>
      <p:sp>
        <p:nvSpPr>
          <p:cNvPr id="13" name="Rectangle 23"/>
          <p:cNvSpPr>
            <a:spLocks noChangeArrowheads="1"/>
          </p:cNvSpPr>
          <p:nvPr/>
        </p:nvSpPr>
        <p:spPr bwMode="gray">
          <a:xfrm>
            <a:off x="7416799" y="1908423"/>
            <a:ext cx="2092325" cy="595312"/>
          </a:xfrm>
          <a:prstGeom prst="rect">
            <a:avLst/>
          </a:prstGeom>
          <a:solidFill>
            <a:srgbClr val="DDDDDD"/>
          </a:solidFill>
          <a:ln w="9525" algn="ctr">
            <a:solidFill>
              <a:schemeClr val="bg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spcBef>
                <a:spcPct val="50000"/>
              </a:spcBef>
              <a:buFont typeface="Wingdings" pitchFamily="2" charset="2"/>
              <a:buNone/>
            </a:pPr>
            <a:r>
              <a:rPr lang="en-US" altLang="ko-KR" sz="1400" b="1">
                <a:solidFill>
                  <a:schemeClr val="accent1">
                    <a:lumMod val="50000"/>
                  </a:schemeClr>
                </a:solidFill>
                <a:latin typeface="+mn-ea"/>
              </a:rPr>
              <a:t>Market Basket Analysis</a:t>
            </a:r>
            <a:br>
              <a:rPr lang="en-US" altLang="ko-KR" sz="1400" b="1">
                <a:solidFill>
                  <a:schemeClr val="accent1">
                    <a:lumMod val="50000"/>
                  </a:schemeClr>
                </a:solidFill>
                <a:latin typeface="+mn-ea"/>
              </a:rPr>
            </a:br>
            <a:r>
              <a:rPr lang="en-US" altLang="ko-KR" sz="1400" b="1">
                <a:solidFill>
                  <a:schemeClr val="accent1">
                    <a:lumMod val="50000"/>
                  </a:schemeClr>
                </a:solidFill>
                <a:latin typeface="+mn-ea"/>
              </a:rPr>
              <a:t>( MBA )</a:t>
            </a:r>
            <a:endParaRPr lang="ko-KR" altLang="en-US" sz="1400" b="1">
              <a:solidFill>
                <a:schemeClr val="accent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14" name="Rectangle 24"/>
          <p:cNvSpPr>
            <a:spLocks noChangeArrowheads="1"/>
          </p:cNvSpPr>
          <p:nvPr/>
        </p:nvSpPr>
        <p:spPr bwMode="gray">
          <a:xfrm>
            <a:off x="7416799" y="2559298"/>
            <a:ext cx="2092325" cy="1579562"/>
          </a:xfrm>
          <a:prstGeom prst="rect">
            <a:avLst/>
          </a:prstGeom>
          <a:solidFill>
            <a:srgbClr val="FFFFFF"/>
          </a:solidFill>
          <a:ln w="9525" algn="ctr">
            <a:solidFill>
              <a:schemeClr val="bg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spcBef>
                <a:spcPct val="50000"/>
              </a:spcBef>
              <a:buFont typeface="Wingdings" pitchFamily="2" charset="2"/>
              <a:buNone/>
            </a:pPr>
            <a:endParaRPr lang="ko-KR" altLang="en-US" sz="1600" b="1">
              <a:solidFill>
                <a:schemeClr val="accent2"/>
              </a:solidFill>
              <a:latin typeface="+mn-ea"/>
            </a:endParaRPr>
          </a:p>
        </p:txBody>
      </p:sp>
      <p:pic>
        <p:nvPicPr>
          <p:cNvPr id="15" name="Picture 25" descr="person1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21" r="21785"/>
          <a:stretch>
            <a:fillRect/>
          </a:stretch>
        </p:blipFill>
        <p:spPr bwMode="gray">
          <a:xfrm>
            <a:off x="1254124" y="2672010"/>
            <a:ext cx="230187" cy="468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3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4500561" y="2762498"/>
            <a:ext cx="279400" cy="347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30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2873374" y="3181598"/>
            <a:ext cx="250825" cy="298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</p:pic>
      <p:sp>
        <p:nvSpPr>
          <p:cNvPr id="18" name="Rectangle 31"/>
          <p:cNvSpPr>
            <a:spLocks noChangeArrowheads="1"/>
          </p:cNvSpPr>
          <p:nvPr/>
        </p:nvSpPr>
        <p:spPr bwMode="gray">
          <a:xfrm>
            <a:off x="2006599" y="2741860"/>
            <a:ext cx="333375" cy="319088"/>
          </a:xfrm>
          <a:prstGeom prst="rect">
            <a:avLst/>
          </a:prstGeom>
          <a:solidFill>
            <a:schemeClr val="bg1"/>
          </a:solidFill>
          <a:ln w="19050" algn="ctr">
            <a:solidFill>
              <a:schemeClr val="accent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none" lIns="72000" tIns="72000" rIns="72000" bIns="72000" anchor="ctr"/>
          <a:lstStyle/>
          <a:p>
            <a:pPr algn="ctr" eaLnBrk="1" hangingPunct="1">
              <a:spcBef>
                <a:spcPct val="50000"/>
              </a:spcBef>
              <a:buFont typeface="Wingdings" pitchFamily="2" charset="2"/>
              <a:buNone/>
            </a:pPr>
            <a:r>
              <a:rPr lang="en-US" altLang="ko-KR" sz="1050" b="1">
                <a:solidFill>
                  <a:schemeClr val="accent2"/>
                </a:solidFill>
                <a:latin typeface="+mn-ea"/>
              </a:rPr>
              <a:t>A</a:t>
            </a:r>
          </a:p>
        </p:txBody>
      </p:sp>
      <p:sp>
        <p:nvSpPr>
          <p:cNvPr id="19" name="Rectangle 32"/>
          <p:cNvSpPr>
            <a:spLocks noChangeArrowheads="1"/>
          </p:cNvSpPr>
          <p:nvPr/>
        </p:nvSpPr>
        <p:spPr bwMode="gray">
          <a:xfrm>
            <a:off x="2006599" y="3170485"/>
            <a:ext cx="333375" cy="319088"/>
          </a:xfrm>
          <a:prstGeom prst="rect">
            <a:avLst/>
          </a:prstGeom>
          <a:solidFill>
            <a:schemeClr val="bg1"/>
          </a:solidFill>
          <a:ln w="19050" algn="ctr">
            <a:solidFill>
              <a:schemeClr val="accent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none" lIns="72000" tIns="72000" rIns="72000" bIns="72000" anchor="ctr"/>
          <a:lstStyle/>
          <a:p>
            <a:pPr algn="ctr" eaLnBrk="1" hangingPunct="1">
              <a:spcBef>
                <a:spcPct val="50000"/>
              </a:spcBef>
              <a:buFont typeface="Wingdings" pitchFamily="2" charset="2"/>
              <a:buNone/>
            </a:pPr>
            <a:r>
              <a:rPr lang="en-US" altLang="ko-KR" sz="1050" b="1">
                <a:solidFill>
                  <a:schemeClr val="accent2"/>
                </a:solidFill>
                <a:latin typeface="+mn-ea"/>
              </a:rPr>
              <a:t>B</a:t>
            </a:r>
          </a:p>
        </p:txBody>
      </p:sp>
      <p:sp>
        <p:nvSpPr>
          <p:cNvPr id="20" name="Rectangle 33"/>
          <p:cNvSpPr>
            <a:spLocks noChangeArrowheads="1"/>
          </p:cNvSpPr>
          <p:nvPr/>
        </p:nvSpPr>
        <p:spPr bwMode="gray">
          <a:xfrm>
            <a:off x="2006599" y="3599110"/>
            <a:ext cx="333375" cy="319088"/>
          </a:xfrm>
          <a:prstGeom prst="rect">
            <a:avLst/>
          </a:prstGeom>
          <a:solidFill>
            <a:schemeClr val="bg1"/>
          </a:solidFill>
          <a:ln w="19050" algn="ctr">
            <a:solidFill>
              <a:schemeClr val="accent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none" lIns="72000" tIns="72000" rIns="72000" bIns="72000" anchor="ctr"/>
          <a:lstStyle/>
          <a:p>
            <a:pPr algn="ctr" eaLnBrk="1" hangingPunct="1">
              <a:spcBef>
                <a:spcPct val="50000"/>
              </a:spcBef>
              <a:buFont typeface="Wingdings" pitchFamily="2" charset="2"/>
              <a:buNone/>
            </a:pPr>
            <a:r>
              <a:rPr lang="en-US" altLang="ko-KR" sz="1050" b="1">
                <a:solidFill>
                  <a:schemeClr val="accent2"/>
                </a:solidFill>
                <a:latin typeface="+mn-ea"/>
              </a:rPr>
              <a:t>C</a:t>
            </a:r>
          </a:p>
        </p:txBody>
      </p:sp>
      <p:cxnSp>
        <p:nvCxnSpPr>
          <p:cNvPr id="21" name="AutoShape 34"/>
          <p:cNvCxnSpPr>
            <a:cxnSpLocks noChangeShapeType="1"/>
            <a:stCxn id="17" idx="1"/>
            <a:endCxn id="19" idx="3"/>
          </p:cNvCxnSpPr>
          <p:nvPr/>
        </p:nvCxnSpPr>
        <p:spPr bwMode="gray">
          <a:xfrm flipH="1">
            <a:off x="2349499" y="3330823"/>
            <a:ext cx="523875" cy="0"/>
          </a:xfrm>
          <a:prstGeom prst="straightConnector1">
            <a:avLst/>
          </a:prstGeom>
          <a:noFill/>
          <a:ln w="19050">
            <a:solidFill>
              <a:schemeClr val="accent2"/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</p:cxnSp>
      <p:cxnSp>
        <p:nvCxnSpPr>
          <p:cNvPr id="22" name="AutoShape 35"/>
          <p:cNvCxnSpPr>
            <a:cxnSpLocks noChangeShapeType="1"/>
            <a:stCxn id="19" idx="1"/>
            <a:endCxn id="15" idx="3"/>
          </p:cNvCxnSpPr>
          <p:nvPr/>
        </p:nvCxnSpPr>
        <p:spPr bwMode="gray">
          <a:xfrm flipH="1" flipV="1">
            <a:off x="1484311" y="2906960"/>
            <a:ext cx="512763" cy="423863"/>
          </a:xfrm>
          <a:prstGeom prst="straightConnector1">
            <a:avLst/>
          </a:prstGeom>
          <a:noFill/>
          <a:ln w="19050">
            <a:solidFill>
              <a:schemeClr val="accent2"/>
            </a:solidFill>
            <a:prstDash val="sysDot"/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</p:cxnSp>
      <p:sp>
        <p:nvSpPr>
          <p:cNvPr id="23" name="Text Box 36"/>
          <p:cNvSpPr txBox="1">
            <a:spLocks noChangeArrowheads="1"/>
          </p:cNvSpPr>
          <p:nvPr/>
        </p:nvSpPr>
        <p:spPr bwMode="gray">
          <a:xfrm>
            <a:off x="2497447" y="2964110"/>
            <a:ext cx="428002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defTabSz="185738">
              <a:defRPr sz="1600" b="1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Arial" pitchFamily="34" charset="0"/>
              </a:defRPr>
            </a:lvl1pPr>
            <a:lvl2pPr defTabSz="185738">
              <a:defRPr sz="1400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2pPr>
            <a:lvl3pPr defTabSz="185738">
              <a:defRPr sz="1200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3pPr>
            <a:lvl4pPr defTabSz="185738">
              <a:defRPr sz="1200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4pPr>
            <a:lvl5pPr defTabSz="185738">
              <a:defRPr sz="1200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5pPr>
            <a:lvl6pPr defTabSz="185738" eaLnBrk="0" hangingPunct="0">
              <a:defRPr sz="1200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6pPr>
            <a:lvl7pPr defTabSz="185738" eaLnBrk="0" hangingPunct="0">
              <a:defRPr sz="1200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7pPr>
            <a:lvl8pPr defTabSz="185738" eaLnBrk="0" hangingPunct="0">
              <a:defRPr sz="1200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8pPr>
            <a:lvl9pPr defTabSz="185738" eaLnBrk="0" hangingPunct="0">
              <a:defRPr sz="1200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  <a:buFont typeface="Wingdings" pitchFamily="2" charset="2"/>
              <a:buNone/>
            </a:pPr>
            <a:r>
              <a:rPr lang="en-US" altLang="ko-KR" sz="600">
                <a:latin typeface="+mn-ea"/>
                <a:ea typeface="+mn-ea"/>
              </a:rPr>
              <a:t>Assignment</a:t>
            </a:r>
          </a:p>
        </p:txBody>
      </p:sp>
      <p:sp>
        <p:nvSpPr>
          <p:cNvPr id="24" name="Text Box 37"/>
          <p:cNvSpPr txBox="1">
            <a:spLocks noChangeArrowheads="1"/>
          </p:cNvSpPr>
          <p:nvPr/>
        </p:nvSpPr>
        <p:spPr bwMode="gray">
          <a:xfrm>
            <a:off x="2880179" y="3481635"/>
            <a:ext cx="234039" cy="107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defTabSz="185738">
              <a:defRPr sz="1600" b="1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Arial" pitchFamily="34" charset="0"/>
              </a:defRPr>
            </a:lvl1pPr>
            <a:lvl2pPr defTabSz="185738">
              <a:defRPr sz="1400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2pPr>
            <a:lvl3pPr defTabSz="185738">
              <a:defRPr sz="1200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3pPr>
            <a:lvl4pPr defTabSz="185738">
              <a:defRPr sz="1200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4pPr>
            <a:lvl5pPr defTabSz="185738">
              <a:defRPr sz="1200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5pPr>
            <a:lvl6pPr defTabSz="185738" eaLnBrk="0" hangingPunct="0">
              <a:defRPr sz="1200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6pPr>
            <a:lvl7pPr defTabSz="185738" eaLnBrk="0" hangingPunct="0">
              <a:defRPr sz="1200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7pPr>
            <a:lvl8pPr defTabSz="185738" eaLnBrk="0" hangingPunct="0">
              <a:defRPr sz="1200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8pPr>
            <a:lvl9pPr defTabSz="185738" eaLnBrk="0" hangingPunct="0">
              <a:defRPr sz="1200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  <a:buFont typeface="Wingdings" pitchFamily="2" charset="2"/>
              <a:buNone/>
            </a:pPr>
            <a:r>
              <a:rPr lang="en-US" altLang="ko-KR" sz="700">
                <a:latin typeface="+mn-ea"/>
                <a:ea typeface="+mn-ea"/>
              </a:rPr>
              <a:t>Seller</a:t>
            </a:r>
          </a:p>
        </p:txBody>
      </p:sp>
      <p:pic>
        <p:nvPicPr>
          <p:cNvPr id="25" name="Picture 25" descr="person1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21" r="21785"/>
          <a:stretch>
            <a:fillRect/>
          </a:stretch>
        </p:blipFill>
        <p:spPr bwMode="gray">
          <a:xfrm>
            <a:off x="3355974" y="2673598"/>
            <a:ext cx="230187" cy="468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Rectangle 39"/>
          <p:cNvSpPr>
            <a:spLocks noChangeArrowheads="1"/>
          </p:cNvSpPr>
          <p:nvPr/>
        </p:nvSpPr>
        <p:spPr bwMode="gray">
          <a:xfrm>
            <a:off x="4108449" y="2741860"/>
            <a:ext cx="333375" cy="319088"/>
          </a:xfrm>
          <a:prstGeom prst="rect">
            <a:avLst/>
          </a:prstGeom>
          <a:solidFill>
            <a:schemeClr val="bg1"/>
          </a:solidFill>
          <a:ln w="19050" algn="ctr">
            <a:solidFill>
              <a:schemeClr val="accent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none" lIns="72000" tIns="72000" rIns="72000" bIns="72000" anchor="ctr"/>
          <a:lstStyle/>
          <a:p>
            <a:pPr algn="ctr" eaLnBrk="1" hangingPunct="1">
              <a:spcBef>
                <a:spcPct val="50000"/>
              </a:spcBef>
              <a:buFont typeface="Wingdings" pitchFamily="2" charset="2"/>
              <a:buNone/>
            </a:pPr>
            <a:r>
              <a:rPr lang="en-US" altLang="ko-KR" sz="1050" b="1">
                <a:solidFill>
                  <a:schemeClr val="accent2"/>
                </a:solidFill>
                <a:latin typeface="+mn-ea"/>
              </a:rPr>
              <a:t>A</a:t>
            </a:r>
          </a:p>
        </p:txBody>
      </p:sp>
      <p:sp>
        <p:nvSpPr>
          <p:cNvPr id="27" name="Rectangle 40"/>
          <p:cNvSpPr>
            <a:spLocks noChangeArrowheads="1"/>
          </p:cNvSpPr>
          <p:nvPr/>
        </p:nvSpPr>
        <p:spPr bwMode="gray">
          <a:xfrm>
            <a:off x="4108449" y="3170485"/>
            <a:ext cx="333375" cy="319088"/>
          </a:xfrm>
          <a:prstGeom prst="rect">
            <a:avLst/>
          </a:prstGeom>
          <a:solidFill>
            <a:schemeClr val="bg1"/>
          </a:solidFill>
          <a:ln w="19050" algn="ctr">
            <a:solidFill>
              <a:schemeClr val="accent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none" lIns="72000" tIns="72000" rIns="72000" bIns="72000" anchor="ctr"/>
          <a:lstStyle/>
          <a:p>
            <a:pPr algn="ctr" eaLnBrk="1" hangingPunct="1">
              <a:spcBef>
                <a:spcPct val="50000"/>
              </a:spcBef>
              <a:buFont typeface="Wingdings" pitchFamily="2" charset="2"/>
              <a:buNone/>
            </a:pPr>
            <a:r>
              <a:rPr lang="en-US" altLang="ko-KR" sz="1050" b="1">
                <a:solidFill>
                  <a:schemeClr val="accent2"/>
                </a:solidFill>
                <a:latin typeface="+mn-ea"/>
              </a:rPr>
              <a:t>B</a:t>
            </a:r>
          </a:p>
        </p:txBody>
      </p:sp>
      <p:sp>
        <p:nvSpPr>
          <p:cNvPr id="28" name="Rectangle 41"/>
          <p:cNvSpPr>
            <a:spLocks noChangeArrowheads="1"/>
          </p:cNvSpPr>
          <p:nvPr/>
        </p:nvSpPr>
        <p:spPr bwMode="gray">
          <a:xfrm>
            <a:off x="4108449" y="3600698"/>
            <a:ext cx="333375" cy="319087"/>
          </a:xfrm>
          <a:prstGeom prst="rect">
            <a:avLst/>
          </a:prstGeom>
          <a:solidFill>
            <a:schemeClr val="bg1"/>
          </a:solidFill>
          <a:ln w="19050" algn="ctr">
            <a:solidFill>
              <a:schemeClr val="accent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none" lIns="72000" tIns="72000" rIns="72000" bIns="72000" anchor="ctr"/>
          <a:lstStyle/>
          <a:p>
            <a:pPr algn="ctr" eaLnBrk="1" hangingPunct="1">
              <a:spcBef>
                <a:spcPct val="50000"/>
              </a:spcBef>
              <a:buFont typeface="Wingdings" pitchFamily="2" charset="2"/>
              <a:buNone/>
            </a:pPr>
            <a:r>
              <a:rPr lang="en-US" altLang="ko-KR" sz="1050" b="1">
                <a:solidFill>
                  <a:schemeClr val="accent2"/>
                </a:solidFill>
                <a:latin typeface="+mn-ea"/>
              </a:rPr>
              <a:t>C</a:t>
            </a:r>
          </a:p>
        </p:txBody>
      </p:sp>
      <p:cxnSp>
        <p:nvCxnSpPr>
          <p:cNvPr id="29" name="AutoShape 42"/>
          <p:cNvCxnSpPr>
            <a:cxnSpLocks noChangeShapeType="1"/>
            <a:stCxn id="27" idx="1"/>
            <a:endCxn id="25" idx="3"/>
          </p:cNvCxnSpPr>
          <p:nvPr/>
        </p:nvCxnSpPr>
        <p:spPr bwMode="gray">
          <a:xfrm flipH="1" flipV="1">
            <a:off x="3586161" y="2908548"/>
            <a:ext cx="512763" cy="422275"/>
          </a:xfrm>
          <a:prstGeom prst="straightConnector1">
            <a:avLst/>
          </a:prstGeom>
          <a:noFill/>
          <a:ln w="19050">
            <a:solidFill>
              <a:schemeClr val="accent2"/>
            </a:solidFill>
            <a:prstDash val="sysDot"/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</p:cxnSp>
      <p:pic>
        <p:nvPicPr>
          <p:cNvPr id="30" name="Picture 3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4610099" y="2764085"/>
            <a:ext cx="279400" cy="347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1" name="Group 44"/>
          <p:cNvGrpSpPr>
            <a:grpSpLocks/>
          </p:cNvGrpSpPr>
          <p:nvPr/>
        </p:nvGrpSpPr>
        <p:grpSpPr bwMode="auto">
          <a:xfrm>
            <a:off x="4503736" y="3146673"/>
            <a:ext cx="388938" cy="349250"/>
            <a:chOff x="2897" y="1360"/>
            <a:chExt cx="245" cy="220"/>
          </a:xfrm>
        </p:grpSpPr>
        <p:pic>
          <p:nvPicPr>
            <p:cNvPr id="32" name="Picture 3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gray">
            <a:xfrm>
              <a:off x="2897" y="1360"/>
              <a:ext cx="176" cy="2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3" name="Picture 3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gray">
            <a:xfrm>
              <a:off x="2966" y="1361"/>
              <a:ext cx="176" cy="2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4" name="Group 47"/>
          <p:cNvGrpSpPr>
            <a:grpSpLocks/>
          </p:cNvGrpSpPr>
          <p:nvPr/>
        </p:nvGrpSpPr>
        <p:grpSpPr bwMode="auto">
          <a:xfrm>
            <a:off x="4779961" y="3146673"/>
            <a:ext cx="388938" cy="349250"/>
            <a:chOff x="2897" y="1360"/>
            <a:chExt cx="245" cy="220"/>
          </a:xfrm>
        </p:grpSpPr>
        <p:pic>
          <p:nvPicPr>
            <p:cNvPr id="35" name="Picture 3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gray">
            <a:xfrm>
              <a:off x="2897" y="1360"/>
              <a:ext cx="176" cy="2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6" name="Picture 3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gray">
            <a:xfrm>
              <a:off x="2966" y="1361"/>
              <a:ext cx="176" cy="2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37" name="Picture 3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4500561" y="3573710"/>
            <a:ext cx="279400" cy="347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" name="Picture 25" descr="person1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21" r="21785"/>
          <a:stretch>
            <a:fillRect/>
          </a:stretch>
        </p:blipFill>
        <p:spPr bwMode="gray">
          <a:xfrm>
            <a:off x="5435599" y="2675185"/>
            <a:ext cx="230187" cy="468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" name="Rectangle 52"/>
          <p:cNvSpPr>
            <a:spLocks noChangeArrowheads="1"/>
          </p:cNvSpPr>
          <p:nvPr/>
        </p:nvSpPr>
        <p:spPr bwMode="gray">
          <a:xfrm>
            <a:off x="6188074" y="2741860"/>
            <a:ext cx="333375" cy="319088"/>
          </a:xfrm>
          <a:prstGeom prst="rect">
            <a:avLst/>
          </a:prstGeom>
          <a:solidFill>
            <a:schemeClr val="bg1"/>
          </a:solidFill>
          <a:ln w="19050" algn="ctr">
            <a:solidFill>
              <a:schemeClr val="accent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none" lIns="72000" tIns="72000" rIns="72000" bIns="72000" anchor="ctr"/>
          <a:lstStyle/>
          <a:p>
            <a:pPr algn="ctr" eaLnBrk="1" hangingPunct="1">
              <a:spcBef>
                <a:spcPct val="50000"/>
              </a:spcBef>
              <a:buFont typeface="Wingdings" pitchFamily="2" charset="2"/>
              <a:buNone/>
            </a:pPr>
            <a:r>
              <a:rPr lang="en-US" altLang="ko-KR" sz="1050" b="1">
                <a:solidFill>
                  <a:schemeClr val="accent2"/>
                </a:solidFill>
                <a:latin typeface="+mn-ea"/>
              </a:rPr>
              <a:t>A</a:t>
            </a:r>
          </a:p>
        </p:txBody>
      </p:sp>
      <p:sp>
        <p:nvSpPr>
          <p:cNvPr id="40" name="Rectangle 53"/>
          <p:cNvSpPr>
            <a:spLocks noChangeArrowheads="1"/>
          </p:cNvSpPr>
          <p:nvPr/>
        </p:nvSpPr>
        <p:spPr bwMode="gray">
          <a:xfrm>
            <a:off x="6188074" y="3172073"/>
            <a:ext cx="333375" cy="319087"/>
          </a:xfrm>
          <a:prstGeom prst="rect">
            <a:avLst/>
          </a:prstGeom>
          <a:solidFill>
            <a:schemeClr val="bg1"/>
          </a:solidFill>
          <a:ln w="19050" algn="ctr">
            <a:solidFill>
              <a:schemeClr val="accent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none" lIns="72000" tIns="72000" rIns="72000" bIns="72000" anchor="ctr"/>
          <a:lstStyle/>
          <a:p>
            <a:pPr algn="ctr" eaLnBrk="1" hangingPunct="1">
              <a:spcBef>
                <a:spcPct val="50000"/>
              </a:spcBef>
              <a:buFont typeface="Wingdings" pitchFamily="2" charset="2"/>
              <a:buNone/>
            </a:pPr>
            <a:r>
              <a:rPr lang="en-US" altLang="ko-KR" sz="1050" b="1">
                <a:solidFill>
                  <a:schemeClr val="accent2"/>
                </a:solidFill>
                <a:latin typeface="+mn-ea"/>
              </a:rPr>
              <a:t>B</a:t>
            </a:r>
          </a:p>
        </p:txBody>
      </p:sp>
      <p:sp>
        <p:nvSpPr>
          <p:cNvPr id="41" name="Rectangle 54"/>
          <p:cNvSpPr>
            <a:spLocks noChangeArrowheads="1"/>
          </p:cNvSpPr>
          <p:nvPr/>
        </p:nvSpPr>
        <p:spPr bwMode="gray">
          <a:xfrm>
            <a:off x="6188074" y="3602285"/>
            <a:ext cx="333375" cy="319088"/>
          </a:xfrm>
          <a:prstGeom prst="rect">
            <a:avLst/>
          </a:prstGeom>
          <a:solidFill>
            <a:schemeClr val="bg1"/>
          </a:solidFill>
          <a:ln w="19050" algn="ctr">
            <a:solidFill>
              <a:schemeClr val="accent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none" lIns="72000" tIns="72000" rIns="72000" bIns="72000" anchor="ctr"/>
          <a:lstStyle/>
          <a:p>
            <a:pPr algn="ctr" eaLnBrk="1" hangingPunct="1">
              <a:spcBef>
                <a:spcPct val="50000"/>
              </a:spcBef>
              <a:buFont typeface="Wingdings" pitchFamily="2" charset="2"/>
              <a:buNone/>
            </a:pPr>
            <a:r>
              <a:rPr lang="en-US" altLang="ko-KR" sz="1050" b="1">
                <a:solidFill>
                  <a:schemeClr val="accent2"/>
                </a:solidFill>
                <a:latin typeface="+mn-ea"/>
              </a:rPr>
              <a:t>C</a:t>
            </a:r>
          </a:p>
        </p:txBody>
      </p:sp>
      <p:cxnSp>
        <p:nvCxnSpPr>
          <p:cNvPr id="42" name="AutoShape 55"/>
          <p:cNvCxnSpPr>
            <a:cxnSpLocks noChangeShapeType="1"/>
            <a:stCxn id="41" idx="1"/>
            <a:endCxn id="38" idx="3"/>
          </p:cNvCxnSpPr>
          <p:nvPr/>
        </p:nvCxnSpPr>
        <p:spPr bwMode="gray">
          <a:xfrm flipH="1" flipV="1">
            <a:off x="5665786" y="2910135"/>
            <a:ext cx="512763" cy="852488"/>
          </a:xfrm>
          <a:prstGeom prst="straightConnector1">
            <a:avLst/>
          </a:prstGeom>
          <a:noFill/>
          <a:ln w="19050">
            <a:solidFill>
              <a:schemeClr val="accent2"/>
            </a:solidFill>
            <a:prstDash val="sysDot"/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</p:cxnSp>
      <p:pic>
        <p:nvPicPr>
          <p:cNvPr id="43" name="Picture 25" descr="person1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21" r="21785"/>
          <a:stretch>
            <a:fillRect/>
          </a:stretch>
        </p:blipFill>
        <p:spPr bwMode="gray">
          <a:xfrm>
            <a:off x="7537449" y="2676773"/>
            <a:ext cx="230187" cy="468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" name="Rectangle 57"/>
          <p:cNvSpPr>
            <a:spLocks noChangeArrowheads="1"/>
          </p:cNvSpPr>
          <p:nvPr/>
        </p:nvSpPr>
        <p:spPr bwMode="gray">
          <a:xfrm>
            <a:off x="8234361" y="2741860"/>
            <a:ext cx="333375" cy="319088"/>
          </a:xfrm>
          <a:prstGeom prst="rect">
            <a:avLst/>
          </a:prstGeom>
          <a:solidFill>
            <a:schemeClr val="bg1"/>
          </a:solidFill>
          <a:ln w="19050" algn="ctr">
            <a:solidFill>
              <a:schemeClr val="accent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none" lIns="72000" tIns="72000" rIns="72000" bIns="72000" anchor="ctr"/>
          <a:lstStyle/>
          <a:p>
            <a:pPr algn="ctr" eaLnBrk="1" hangingPunct="1">
              <a:spcBef>
                <a:spcPct val="50000"/>
              </a:spcBef>
              <a:buFont typeface="Wingdings" pitchFamily="2" charset="2"/>
              <a:buNone/>
            </a:pPr>
            <a:r>
              <a:rPr lang="en-US" altLang="ko-KR" sz="1050" b="1">
                <a:solidFill>
                  <a:schemeClr val="accent2"/>
                </a:solidFill>
                <a:latin typeface="+mn-ea"/>
              </a:rPr>
              <a:t>A</a:t>
            </a:r>
          </a:p>
        </p:txBody>
      </p:sp>
      <p:sp>
        <p:nvSpPr>
          <p:cNvPr id="45" name="Rectangle 58"/>
          <p:cNvSpPr>
            <a:spLocks noChangeArrowheads="1"/>
          </p:cNvSpPr>
          <p:nvPr/>
        </p:nvSpPr>
        <p:spPr bwMode="gray">
          <a:xfrm>
            <a:off x="8234361" y="3172073"/>
            <a:ext cx="333375" cy="319087"/>
          </a:xfrm>
          <a:prstGeom prst="rect">
            <a:avLst/>
          </a:prstGeom>
          <a:solidFill>
            <a:schemeClr val="bg1"/>
          </a:solidFill>
          <a:ln w="19050" algn="ctr">
            <a:solidFill>
              <a:schemeClr val="accent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none" lIns="72000" tIns="72000" rIns="72000" bIns="72000" anchor="ctr"/>
          <a:lstStyle/>
          <a:p>
            <a:pPr algn="ctr" eaLnBrk="1" hangingPunct="1">
              <a:spcBef>
                <a:spcPct val="50000"/>
              </a:spcBef>
              <a:buFont typeface="Wingdings" pitchFamily="2" charset="2"/>
              <a:buNone/>
            </a:pPr>
            <a:r>
              <a:rPr lang="en-US" altLang="ko-KR" sz="1050" b="1">
                <a:solidFill>
                  <a:schemeClr val="accent2"/>
                </a:solidFill>
                <a:latin typeface="+mn-ea"/>
              </a:rPr>
              <a:t>B</a:t>
            </a:r>
          </a:p>
        </p:txBody>
      </p:sp>
      <p:sp>
        <p:nvSpPr>
          <p:cNvPr id="46" name="Rectangle 59"/>
          <p:cNvSpPr>
            <a:spLocks noChangeArrowheads="1"/>
          </p:cNvSpPr>
          <p:nvPr/>
        </p:nvSpPr>
        <p:spPr bwMode="gray">
          <a:xfrm>
            <a:off x="8234361" y="3603873"/>
            <a:ext cx="333375" cy="319087"/>
          </a:xfrm>
          <a:prstGeom prst="rect">
            <a:avLst/>
          </a:prstGeom>
          <a:solidFill>
            <a:schemeClr val="bg1"/>
          </a:solidFill>
          <a:ln w="19050" algn="ctr">
            <a:solidFill>
              <a:schemeClr val="accent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none" lIns="72000" tIns="72000" rIns="72000" bIns="72000" anchor="ctr"/>
          <a:lstStyle/>
          <a:p>
            <a:pPr algn="ctr" eaLnBrk="1" hangingPunct="1">
              <a:spcBef>
                <a:spcPct val="50000"/>
              </a:spcBef>
              <a:buFont typeface="Wingdings" pitchFamily="2" charset="2"/>
              <a:buNone/>
            </a:pPr>
            <a:r>
              <a:rPr lang="en-US" altLang="ko-KR" sz="1050" b="1">
                <a:solidFill>
                  <a:schemeClr val="accent2"/>
                </a:solidFill>
                <a:latin typeface="+mn-ea"/>
              </a:rPr>
              <a:t>C</a:t>
            </a:r>
          </a:p>
        </p:txBody>
      </p:sp>
      <p:cxnSp>
        <p:nvCxnSpPr>
          <p:cNvPr id="47" name="AutoShape 60"/>
          <p:cNvCxnSpPr>
            <a:cxnSpLocks noChangeShapeType="1"/>
            <a:stCxn id="46" idx="1"/>
            <a:endCxn id="43" idx="3"/>
          </p:cNvCxnSpPr>
          <p:nvPr/>
        </p:nvCxnSpPr>
        <p:spPr bwMode="gray">
          <a:xfrm flipH="1" flipV="1">
            <a:off x="7767636" y="2911723"/>
            <a:ext cx="457200" cy="852487"/>
          </a:xfrm>
          <a:prstGeom prst="straightConnector1">
            <a:avLst/>
          </a:prstGeom>
          <a:noFill/>
          <a:ln w="19050">
            <a:solidFill>
              <a:schemeClr val="accent2"/>
            </a:solidFill>
            <a:prstDash val="sysDot"/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</p:cxnSp>
      <p:cxnSp>
        <p:nvCxnSpPr>
          <p:cNvPr id="48" name="AutoShape 61"/>
          <p:cNvCxnSpPr>
            <a:cxnSpLocks noChangeShapeType="1"/>
            <a:stCxn id="38" idx="3"/>
            <a:endCxn id="39" idx="1"/>
          </p:cNvCxnSpPr>
          <p:nvPr/>
        </p:nvCxnSpPr>
        <p:spPr bwMode="gray">
          <a:xfrm flipV="1">
            <a:off x="5665786" y="2902198"/>
            <a:ext cx="512763" cy="7937"/>
          </a:xfrm>
          <a:prstGeom prst="straightConnector1">
            <a:avLst/>
          </a:prstGeom>
          <a:noFill/>
          <a:ln w="19050">
            <a:solidFill>
              <a:schemeClr val="accent2"/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</p:cxnSp>
      <p:sp>
        <p:nvSpPr>
          <p:cNvPr id="49" name="Text Box 62"/>
          <p:cNvSpPr txBox="1">
            <a:spLocks noChangeArrowheads="1"/>
          </p:cNvSpPr>
          <p:nvPr/>
        </p:nvSpPr>
        <p:spPr bwMode="gray">
          <a:xfrm>
            <a:off x="5853197" y="2727573"/>
            <a:ext cx="145874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defTabSz="185738">
              <a:defRPr sz="1600" b="1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Arial" pitchFamily="34" charset="0"/>
              </a:defRPr>
            </a:lvl1pPr>
            <a:lvl2pPr defTabSz="185738">
              <a:defRPr sz="1400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2pPr>
            <a:lvl3pPr defTabSz="185738">
              <a:defRPr sz="1200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3pPr>
            <a:lvl4pPr defTabSz="185738">
              <a:defRPr sz="1200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4pPr>
            <a:lvl5pPr defTabSz="185738">
              <a:defRPr sz="1200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5pPr>
            <a:lvl6pPr defTabSz="185738" eaLnBrk="0" hangingPunct="0">
              <a:defRPr sz="1200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6pPr>
            <a:lvl7pPr defTabSz="185738" eaLnBrk="0" hangingPunct="0">
              <a:defRPr sz="1200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7pPr>
            <a:lvl8pPr defTabSz="185738" eaLnBrk="0" hangingPunct="0">
              <a:defRPr sz="1200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8pPr>
            <a:lvl9pPr defTabSz="185738" eaLnBrk="0" hangingPunct="0">
              <a:defRPr sz="1200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  <a:buFont typeface="Wingdings" pitchFamily="2" charset="2"/>
              <a:buNone/>
            </a:pPr>
            <a:r>
              <a:rPr lang="en-US" altLang="ko-KR" sz="600">
                <a:latin typeface="+mn-ea"/>
                <a:ea typeface="+mn-ea"/>
              </a:rPr>
              <a:t>Like</a:t>
            </a:r>
          </a:p>
        </p:txBody>
      </p:sp>
      <p:cxnSp>
        <p:nvCxnSpPr>
          <p:cNvPr id="50" name="AutoShape 63"/>
          <p:cNvCxnSpPr>
            <a:cxnSpLocks noChangeShapeType="1"/>
            <a:stCxn id="43" idx="3"/>
            <a:endCxn id="44" idx="1"/>
          </p:cNvCxnSpPr>
          <p:nvPr/>
        </p:nvCxnSpPr>
        <p:spPr bwMode="gray">
          <a:xfrm flipV="1">
            <a:off x="7767636" y="2902198"/>
            <a:ext cx="457200" cy="9525"/>
          </a:xfrm>
          <a:prstGeom prst="straightConnector1">
            <a:avLst/>
          </a:prstGeom>
          <a:noFill/>
          <a:ln w="19050">
            <a:solidFill>
              <a:schemeClr val="accent2"/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</p:cxnSp>
      <p:sp>
        <p:nvSpPr>
          <p:cNvPr id="51" name="Text Box 64"/>
          <p:cNvSpPr txBox="1">
            <a:spLocks noChangeArrowheads="1"/>
          </p:cNvSpPr>
          <p:nvPr/>
        </p:nvSpPr>
        <p:spPr bwMode="gray">
          <a:xfrm>
            <a:off x="7928060" y="2729160"/>
            <a:ext cx="145874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defTabSz="185738">
              <a:defRPr sz="1600" b="1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Arial" pitchFamily="34" charset="0"/>
              </a:defRPr>
            </a:lvl1pPr>
            <a:lvl2pPr defTabSz="185738">
              <a:defRPr sz="1400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2pPr>
            <a:lvl3pPr defTabSz="185738">
              <a:defRPr sz="1200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3pPr>
            <a:lvl4pPr defTabSz="185738">
              <a:defRPr sz="1200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4pPr>
            <a:lvl5pPr defTabSz="185738">
              <a:defRPr sz="1200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5pPr>
            <a:lvl6pPr defTabSz="185738" eaLnBrk="0" hangingPunct="0">
              <a:defRPr sz="1200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6pPr>
            <a:lvl7pPr defTabSz="185738" eaLnBrk="0" hangingPunct="0">
              <a:defRPr sz="1200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7pPr>
            <a:lvl8pPr defTabSz="185738" eaLnBrk="0" hangingPunct="0">
              <a:defRPr sz="1200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8pPr>
            <a:lvl9pPr defTabSz="185738" eaLnBrk="0" hangingPunct="0">
              <a:defRPr sz="1200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  <a:buFont typeface="Wingdings" pitchFamily="2" charset="2"/>
              <a:buNone/>
            </a:pPr>
            <a:r>
              <a:rPr lang="en-US" altLang="ko-KR" sz="600">
                <a:latin typeface="+mn-ea"/>
                <a:ea typeface="+mn-ea"/>
              </a:rPr>
              <a:t>Like</a:t>
            </a:r>
          </a:p>
        </p:txBody>
      </p:sp>
      <p:cxnSp>
        <p:nvCxnSpPr>
          <p:cNvPr id="52" name="AutoShape 65"/>
          <p:cNvCxnSpPr>
            <a:cxnSpLocks noChangeShapeType="1"/>
            <a:stCxn id="39" idx="3"/>
            <a:endCxn id="41" idx="3"/>
          </p:cNvCxnSpPr>
          <p:nvPr/>
        </p:nvCxnSpPr>
        <p:spPr bwMode="gray">
          <a:xfrm>
            <a:off x="6530974" y="2902198"/>
            <a:ext cx="1587" cy="860425"/>
          </a:xfrm>
          <a:prstGeom prst="curvedConnector3">
            <a:avLst>
              <a:gd name="adj1" fmla="val 13800000"/>
            </a:avLst>
          </a:prstGeom>
          <a:noFill/>
          <a:ln w="28575">
            <a:solidFill>
              <a:schemeClr val="hlink"/>
            </a:solidFill>
            <a:round/>
            <a:headEnd type="arrow" w="sm" len="sm"/>
            <a:tailEnd type="arrow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</p:cxnSp>
      <p:cxnSp>
        <p:nvCxnSpPr>
          <p:cNvPr id="53" name="AutoShape 66"/>
          <p:cNvCxnSpPr>
            <a:cxnSpLocks noChangeShapeType="1"/>
            <a:stCxn id="44" idx="3"/>
            <a:endCxn id="46" idx="3"/>
          </p:cNvCxnSpPr>
          <p:nvPr/>
        </p:nvCxnSpPr>
        <p:spPr bwMode="gray">
          <a:xfrm>
            <a:off x="8577261" y="2902198"/>
            <a:ext cx="1588" cy="862012"/>
          </a:xfrm>
          <a:prstGeom prst="curvedConnector3">
            <a:avLst>
              <a:gd name="adj1" fmla="val 13800000"/>
            </a:avLst>
          </a:prstGeom>
          <a:noFill/>
          <a:ln w="28575">
            <a:solidFill>
              <a:schemeClr val="hlink"/>
            </a:solidFill>
            <a:round/>
            <a:headEnd type="arrow" w="sm" len="sm"/>
            <a:tailEnd type="arrow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</p:cxnSp>
      <p:sp>
        <p:nvSpPr>
          <p:cNvPr id="54" name="Text Box 67"/>
          <p:cNvSpPr txBox="1">
            <a:spLocks noChangeArrowheads="1"/>
          </p:cNvSpPr>
          <p:nvPr/>
        </p:nvSpPr>
        <p:spPr bwMode="gray">
          <a:xfrm>
            <a:off x="6888953" y="3219439"/>
            <a:ext cx="328616" cy="1846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>
            <a:lvl1pPr defTabSz="185738">
              <a:defRPr sz="1600" b="1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Arial" pitchFamily="34" charset="0"/>
              </a:defRPr>
            </a:lvl1pPr>
            <a:lvl2pPr defTabSz="185738">
              <a:defRPr sz="1400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2pPr>
            <a:lvl3pPr defTabSz="185738">
              <a:defRPr sz="1200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3pPr>
            <a:lvl4pPr defTabSz="185738">
              <a:defRPr sz="1200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4pPr>
            <a:lvl5pPr defTabSz="185738">
              <a:defRPr sz="1200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5pPr>
            <a:lvl6pPr defTabSz="185738" eaLnBrk="0" hangingPunct="0">
              <a:defRPr sz="1200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6pPr>
            <a:lvl7pPr defTabSz="185738" eaLnBrk="0" hangingPunct="0">
              <a:defRPr sz="1200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7pPr>
            <a:lvl8pPr defTabSz="185738" eaLnBrk="0" hangingPunct="0">
              <a:defRPr sz="1200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8pPr>
            <a:lvl9pPr defTabSz="185738" eaLnBrk="0" hangingPunct="0">
              <a:defRPr sz="1200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  <a:buFont typeface="Wingdings" pitchFamily="2" charset="2"/>
              <a:buNone/>
            </a:pPr>
            <a:r>
              <a:rPr lang="en-US" altLang="ko-KR" sz="600">
                <a:latin typeface="+mn-ea"/>
                <a:ea typeface="+mn-ea"/>
              </a:rPr>
              <a:t>Same</a:t>
            </a:r>
            <a:br>
              <a:rPr lang="en-US" altLang="ko-KR" sz="600">
                <a:latin typeface="+mn-ea"/>
                <a:ea typeface="+mn-ea"/>
              </a:rPr>
            </a:br>
            <a:r>
              <a:rPr lang="en-US" altLang="ko-KR" sz="600">
                <a:latin typeface="+mn-ea"/>
                <a:ea typeface="+mn-ea"/>
              </a:rPr>
              <a:t>Attribute</a:t>
            </a:r>
          </a:p>
        </p:txBody>
      </p:sp>
      <p:sp>
        <p:nvSpPr>
          <p:cNvPr id="55" name="Text Box 68"/>
          <p:cNvSpPr txBox="1">
            <a:spLocks noChangeArrowheads="1"/>
          </p:cNvSpPr>
          <p:nvPr/>
        </p:nvSpPr>
        <p:spPr bwMode="gray">
          <a:xfrm>
            <a:off x="8945178" y="3221026"/>
            <a:ext cx="407164" cy="1846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>
            <a:lvl1pPr defTabSz="185738">
              <a:defRPr sz="1600" b="1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Arial" pitchFamily="34" charset="0"/>
              </a:defRPr>
            </a:lvl1pPr>
            <a:lvl2pPr defTabSz="185738">
              <a:defRPr sz="1400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2pPr>
            <a:lvl3pPr defTabSz="185738">
              <a:defRPr sz="1200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3pPr>
            <a:lvl4pPr defTabSz="185738">
              <a:defRPr sz="1200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4pPr>
            <a:lvl5pPr defTabSz="185738">
              <a:defRPr sz="1200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5pPr>
            <a:lvl6pPr defTabSz="185738" eaLnBrk="0" hangingPunct="0">
              <a:defRPr sz="1200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6pPr>
            <a:lvl7pPr defTabSz="185738" eaLnBrk="0" hangingPunct="0">
              <a:defRPr sz="1200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7pPr>
            <a:lvl8pPr defTabSz="185738" eaLnBrk="0" hangingPunct="0">
              <a:defRPr sz="1200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8pPr>
            <a:lvl9pPr defTabSz="185738" eaLnBrk="0" hangingPunct="0">
              <a:defRPr sz="1200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  <a:buFont typeface="Wingdings" pitchFamily="2" charset="2"/>
              <a:buNone/>
            </a:pPr>
            <a:r>
              <a:rPr lang="en-US" altLang="ko-KR" sz="600">
                <a:latin typeface="+mn-ea"/>
                <a:ea typeface="+mn-ea"/>
              </a:rPr>
              <a:t>High</a:t>
            </a:r>
            <a:br>
              <a:rPr lang="en-US" altLang="ko-KR" sz="600">
                <a:latin typeface="+mn-ea"/>
                <a:ea typeface="+mn-ea"/>
              </a:rPr>
            </a:br>
            <a:r>
              <a:rPr lang="en-US" altLang="ko-KR" sz="600">
                <a:latin typeface="+mn-ea"/>
                <a:ea typeface="+mn-ea"/>
              </a:rPr>
              <a:t>Correlation</a:t>
            </a:r>
          </a:p>
        </p:txBody>
      </p:sp>
      <p:sp>
        <p:nvSpPr>
          <p:cNvPr id="56" name="Rectangle 8"/>
          <p:cNvSpPr>
            <a:spLocks noChangeArrowheads="1"/>
          </p:cNvSpPr>
          <p:nvPr/>
        </p:nvSpPr>
        <p:spPr bwMode="gray">
          <a:xfrm>
            <a:off x="1146173" y="4257659"/>
            <a:ext cx="2092325" cy="595312"/>
          </a:xfrm>
          <a:prstGeom prst="rect">
            <a:avLst/>
          </a:prstGeom>
          <a:solidFill>
            <a:srgbClr val="DDDDDD"/>
          </a:solidFill>
          <a:ln w="9525" algn="ctr">
            <a:solidFill>
              <a:schemeClr val="bg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Font typeface="Wingdings" pitchFamily="2" charset="2"/>
              <a:buNone/>
            </a:pPr>
            <a:r>
              <a:rPr lang="en-US" altLang="ko-KR" sz="1400" b="1">
                <a:solidFill>
                  <a:schemeClr val="accent1">
                    <a:lumMod val="50000"/>
                  </a:schemeClr>
                </a:solidFill>
                <a:latin typeface="+mn-ea"/>
              </a:rPr>
              <a:t>Demographic Reflection ( DR )</a:t>
            </a:r>
          </a:p>
        </p:txBody>
      </p:sp>
      <p:sp>
        <p:nvSpPr>
          <p:cNvPr id="57" name="Rectangle 9"/>
          <p:cNvSpPr>
            <a:spLocks noChangeArrowheads="1"/>
          </p:cNvSpPr>
          <p:nvPr/>
        </p:nvSpPr>
        <p:spPr bwMode="gray">
          <a:xfrm>
            <a:off x="1146173" y="4908534"/>
            <a:ext cx="2092325" cy="1579562"/>
          </a:xfrm>
          <a:prstGeom prst="rect">
            <a:avLst/>
          </a:prstGeom>
          <a:solidFill>
            <a:srgbClr val="FFFFFF"/>
          </a:solidFill>
          <a:ln w="9525" algn="ctr">
            <a:solidFill>
              <a:schemeClr val="bg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spcBef>
                <a:spcPct val="50000"/>
              </a:spcBef>
              <a:buFont typeface="Wingdings" pitchFamily="2" charset="2"/>
              <a:buNone/>
            </a:pPr>
            <a:endParaRPr lang="ko-KR" altLang="en-US" sz="1600" b="1">
              <a:solidFill>
                <a:schemeClr val="accent2"/>
              </a:solidFill>
              <a:latin typeface="+mn-ea"/>
            </a:endParaRPr>
          </a:p>
        </p:txBody>
      </p:sp>
      <p:sp>
        <p:nvSpPr>
          <p:cNvPr id="58" name="Rectangle 13"/>
          <p:cNvSpPr>
            <a:spLocks noChangeArrowheads="1"/>
          </p:cNvSpPr>
          <p:nvPr/>
        </p:nvSpPr>
        <p:spPr bwMode="gray">
          <a:xfrm>
            <a:off x="3236910" y="4257659"/>
            <a:ext cx="2092325" cy="595312"/>
          </a:xfrm>
          <a:prstGeom prst="rect">
            <a:avLst/>
          </a:prstGeom>
          <a:solidFill>
            <a:srgbClr val="DDDDDD"/>
          </a:solidFill>
          <a:ln w="9525" algn="ctr">
            <a:solidFill>
              <a:schemeClr val="bg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Font typeface="Wingdings" pitchFamily="2" charset="2"/>
              <a:buNone/>
            </a:pPr>
            <a:r>
              <a:rPr lang="en-US" altLang="ko-KR" sz="1400" b="1">
                <a:solidFill>
                  <a:schemeClr val="accent1">
                    <a:lumMod val="50000"/>
                  </a:schemeClr>
                </a:solidFill>
                <a:latin typeface="+mn-ea"/>
              </a:rPr>
              <a:t>Preference Reflection ( PR )</a:t>
            </a:r>
            <a:endParaRPr lang="ko-KR" altLang="en-US" sz="1400" b="1">
              <a:solidFill>
                <a:schemeClr val="accent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59" name="Rectangle 14"/>
          <p:cNvSpPr>
            <a:spLocks noChangeArrowheads="1"/>
          </p:cNvSpPr>
          <p:nvPr/>
        </p:nvSpPr>
        <p:spPr bwMode="gray">
          <a:xfrm>
            <a:off x="3236910" y="4908534"/>
            <a:ext cx="2092325" cy="1579562"/>
          </a:xfrm>
          <a:prstGeom prst="rect">
            <a:avLst/>
          </a:prstGeom>
          <a:solidFill>
            <a:srgbClr val="FFFFFF"/>
          </a:solidFill>
          <a:ln w="9525" algn="ctr">
            <a:solidFill>
              <a:schemeClr val="bg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spcBef>
                <a:spcPct val="50000"/>
              </a:spcBef>
              <a:buFont typeface="Wingdings" pitchFamily="2" charset="2"/>
              <a:buNone/>
            </a:pPr>
            <a:endParaRPr lang="ko-KR" altLang="en-US" sz="1600" b="1">
              <a:solidFill>
                <a:schemeClr val="accent2"/>
              </a:solidFill>
              <a:latin typeface="+mn-ea"/>
            </a:endParaRPr>
          </a:p>
        </p:txBody>
      </p:sp>
      <p:sp>
        <p:nvSpPr>
          <p:cNvPr id="60" name="Rectangle 18"/>
          <p:cNvSpPr>
            <a:spLocks noChangeArrowheads="1"/>
          </p:cNvSpPr>
          <p:nvPr/>
        </p:nvSpPr>
        <p:spPr bwMode="gray">
          <a:xfrm>
            <a:off x="5326060" y="4257659"/>
            <a:ext cx="2092325" cy="595312"/>
          </a:xfrm>
          <a:prstGeom prst="rect">
            <a:avLst/>
          </a:prstGeom>
          <a:solidFill>
            <a:srgbClr val="DDDDDD"/>
          </a:solidFill>
          <a:ln w="9525" algn="ctr">
            <a:solidFill>
              <a:schemeClr val="bg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Font typeface="Wingdings" pitchFamily="2" charset="2"/>
              <a:buNone/>
            </a:pPr>
            <a:r>
              <a:rPr lang="en-US" altLang="ko-KR" sz="1400" b="1">
                <a:solidFill>
                  <a:schemeClr val="accent1">
                    <a:lumMod val="50000"/>
                  </a:schemeClr>
                </a:solidFill>
                <a:latin typeface="+mn-ea"/>
              </a:rPr>
              <a:t>Collaborative Filtered</a:t>
            </a:r>
            <a:br>
              <a:rPr lang="en-US" altLang="ko-KR" sz="1400" b="1">
                <a:solidFill>
                  <a:schemeClr val="accent1">
                    <a:lumMod val="50000"/>
                  </a:schemeClr>
                </a:solidFill>
                <a:latin typeface="+mn-ea"/>
              </a:rPr>
            </a:br>
            <a:r>
              <a:rPr lang="en-US" altLang="ko-KR" sz="1400" b="1">
                <a:solidFill>
                  <a:schemeClr val="accent1">
                    <a:lumMod val="50000"/>
                  </a:schemeClr>
                </a:solidFill>
                <a:latin typeface="+mn-ea"/>
              </a:rPr>
              <a:t>( CF )</a:t>
            </a:r>
            <a:endParaRPr lang="ko-KR" altLang="en-US" sz="1400" b="1">
              <a:solidFill>
                <a:schemeClr val="accent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61" name="Rectangle 19"/>
          <p:cNvSpPr>
            <a:spLocks noChangeArrowheads="1"/>
          </p:cNvSpPr>
          <p:nvPr/>
        </p:nvSpPr>
        <p:spPr bwMode="gray">
          <a:xfrm>
            <a:off x="5326060" y="4908534"/>
            <a:ext cx="2092325" cy="1579562"/>
          </a:xfrm>
          <a:prstGeom prst="rect">
            <a:avLst/>
          </a:prstGeom>
          <a:solidFill>
            <a:srgbClr val="FFFFFF"/>
          </a:solidFill>
          <a:ln w="9525" algn="ctr">
            <a:solidFill>
              <a:schemeClr val="bg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spcBef>
                <a:spcPct val="50000"/>
              </a:spcBef>
              <a:buFont typeface="Wingdings" pitchFamily="2" charset="2"/>
              <a:buNone/>
            </a:pPr>
            <a:endParaRPr lang="ko-KR" altLang="en-US" sz="1600" b="1">
              <a:solidFill>
                <a:schemeClr val="accent2"/>
              </a:solidFill>
              <a:latin typeface="+mn-ea"/>
            </a:endParaRPr>
          </a:p>
        </p:txBody>
      </p:sp>
      <p:sp>
        <p:nvSpPr>
          <p:cNvPr id="62" name="Rectangle 23"/>
          <p:cNvSpPr>
            <a:spLocks noChangeArrowheads="1"/>
          </p:cNvSpPr>
          <p:nvPr/>
        </p:nvSpPr>
        <p:spPr bwMode="gray">
          <a:xfrm>
            <a:off x="7416798" y="4257659"/>
            <a:ext cx="2092325" cy="595312"/>
          </a:xfrm>
          <a:prstGeom prst="rect">
            <a:avLst/>
          </a:prstGeom>
          <a:solidFill>
            <a:srgbClr val="DDDDDD"/>
          </a:solidFill>
          <a:ln w="9525" algn="ctr">
            <a:solidFill>
              <a:schemeClr val="bg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Font typeface="Wingdings" pitchFamily="2" charset="2"/>
              <a:buNone/>
            </a:pPr>
            <a:r>
              <a:rPr lang="en-US" altLang="ko-KR" sz="1400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Case-Based Reasoning ( CBR )</a:t>
            </a:r>
            <a:endParaRPr lang="ko-KR" altLang="en-US" sz="1400" b="1" dirty="0">
              <a:solidFill>
                <a:schemeClr val="accent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63" name="Rectangle 24"/>
          <p:cNvSpPr>
            <a:spLocks noChangeArrowheads="1"/>
          </p:cNvSpPr>
          <p:nvPr/>
        </p:nvSpPr>
        <p:spPr bwMode="gray">
          <a:xfrm>
            <a:off x="7416798" y="4908534"/>
            <a:ext cx="2092325" cy="1579562"/>
          </a:xfrm>
          <a:prstGeom prst="rect">
            <a:avLst/>
          </a:prstGeom>
          <a:solidFill>
            <a:srgbClr val="FFFFFF"/>
          </a:solidFill>
          <a:ln w="9525" algn="ctr">
            <a:solidFill>
              <a:schemeClr val="bg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spcBef>
                <a:spcPct val="50000"/>
              </a:spcBef>
              <a:buFont typeface="Wingdings" pitchFamily="2" charset="2"/>
              <a:buNone/>
            </a:pPr>
            <a:endParaRPr lang="ko-KR" altLang="en-US" sz="1600" b="1">
              <a:solidFill>
                <a:schemeClr val="accent2"/>
              </a:solidFill>
              <a:latin typeface="+mn-ea"/>
            </a:endParaRPr>
          </a:p>
        </p:txBody>
      </p:sp>
      <p:pic>
        <p:nvPicPr>
          <p:cNvPr id="64" name="Picture 25" descr="person1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21" r="21785"/>
          <a:stretch>
            <a:fillRect/>
          </a:stretch>
        </p:blipFill>
        <p:spPr bwMode="gray">
          <a:xfrm>
            <a:off x="1609723" y="5021246"/>
            <a:ext cx="230187" cy="468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5" name="Rectangle 29"/>
          <p:cNvSpPr>
            <a:spLocks noChangeArrowheads="1"/>
          </p:cNvSpPr>
          <p:nvPr/>
        </p:nvSpPr>
        <p:spPr bwMode="gray">
          <a:xfrm>
            <a:off x="2806698" y="5091096"/>
            <a:ext cx="333375" cy="319088"/>
          </a:xfrm>
          <a:prstGeom prst="rect">
            <a:avLst/>
          </a:prstGeom>
          <a:solidFill>
            <a:schemeClr val="bg1"/>
          </a:solidFill>
          <a:ln w="19050" algn="ctr">
            <a:solidFill>
              <a:schemeClr val="accent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none" lIns="72000" tIns="72000" rIns="72000" bIns="72000" anchor="ctr"/>
          <a:lstStyle/>
          <a:p>
            <a:pPr algn="ctr" eaLnBrk="1" hangingPunct="1">
              <a:spcBef>
                <a:spcPct val="50000"/>
              </a:spcBef>
              <a:buFont typeface="Wingdings" pitchFamily="2" charset="2"/>
              <a:buNone/>
            </a:pPr>
            <a:r>
              <a:rPr lang="en-US" altLang="ko-KR" sz="1050" b="1">
                <a:solidFill>
                  <a:schemeClr val="accent2"/>
                </a:solidFill>
                <a:latin typeface="+mn-ea"/>
              </a:rPr>
              <a:t>A</a:t>
            </a:r>
          </a:p>
        </p:txBody>
      </p:sp>
      <p:sp>
        <p:nvSpPr>
          <p:cNvPr id="66" name="Rectangle 30"/>
          <p:cNvSpPr>
            <a:spLocks noChangeArrowheads="1"/>
          </p:cNvSpPr>
          <p:nvPr/>
        </p:nvSpPr>
        <p:spPr bwMode="gray">
          <a:xfrm>
            <a:off x="2806698" y="5519721"/>
            <a:ext cx="333375" cy="319088"/>
          </a:xfrm>
          <a:prstGeom prst="rect">
            <a:avLst/>
          </a:prstGeom>
          <a:solidFill>
            <a:schemeClr val="bg1"/>
          </a:solidFill>
          <a:ln w="19050" algn="ctr">
            <a:solidFill>
              <a:schemeClr val="accent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none" lIns="72000" tIns="72000" rIns="72000" bIns="72000" anchor="ctr"/>
          <a:lstStyle/>
          <a:p>
            <a:pPr algn="ctr" eaLnBrk="1" hangingPunct="1">
              <a:spcBef>
                <a:spcPct val="50000"/>
              </a:spcBef>
              <a:buFont typeface="Wingdings" pitchFamily="2" charset="2"/>
              <a:buNone/>
            </a:pPr>
            <a:r>
              <a:rPr lang="en-US" altLang="ko-KR" sz="1050" b="1">
                <a:solidFill>
                  <a:schemeClr val="accent2"/>
                </a:solidFill>
                <a:latin typeface="+mn-ea"/>
              </a:rPr>
              <a:t>B</a:t>
            </a:r>
          </a:p>
        </p:txBody>
      </p:sp>
      <p:sp>
        <p:nvSpPr>
          <p:cNvPr id="67" name="Rectangle 31"/>
          <p:cNvSpPr>
            <a:spLocks noChangeArrowheads="1"/>
          </p:cNvSpPr>
          <p:nvPr/>
        </p:nvSpPr>
        <p:spPr bwMode="gray">
          <a:xfrm>
            <a:off x="2806698" y="5948346"/>
            <a:ext cx="333375" cy="319088"/>
          </a:xfrm>
          <a:prstGeom prst="rect">
            <a:avLst/>
          </a:prstGeom>
          <a:solidFill>
            <a:schemeClr val="bg1"/>
          </a:solidFill>
          <a:ln w="19050" algn="ctr">
            <a:solidFill>
              <a:schemeClr val="accent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none" lIns="72000" tIns="72000" rIns="72000" bIns="72000" anchor="ctr"/>
          <a:lstStyle/>
          <a:p>
            <a:pPr algn="ctr" eaLnBrk="1" hangingPunct="1">
              <a:spcBef>
                <a:spcPct val="50000"/>
              </a:spcBef>
              <a:buFont typeface="Wingdings" pitchFamily="2" charset="2"/>
              <a:buNone/>
            </a:pPr>
            <a:r>
              <a:rPr lang="en-US" altLang="ko-KR" sz="1050" b="1">
                <a:solidFill>
                  <a:schemeClr val="accent2"/>
                </a:solidFill>
                <a:latin typeface="+mn-ea"/>
              </a:rPr>
              <a:t>C</a:t>
            </a:r>
          </a:p>
        </p:txBody>
      </p:sp>
      <p:cxnSp>
        <p:nvCxnSpPr>
          <p:cNvPr id="68" name="AutoShape 32"/>
          <p:cNvCxnSpPr>
            <a:cxnSpLocks noChangeShapeType="1"/>
            <a:stCxn id="67" idx="1"/>
            <a:endCxn id="64" idx="3"/>
          </p:cNvCxnSpPr>
          <p:nvPr/>
        </p:nvCxnSpPr>
        <p:spPr bwMode="gray">
          <a:xfrm flipH="1" flipV="1">
            <a:off x="1839910" y="5256196"/>
            <a:ext cx="957263" cy="852488"/>
          </a:xfrm>
          <a:prstGeom prst="straightConnector1">
            <a:avLst/>
          </a:prstGeom>
          <a:noFill/>
          <a:ln w="19050">
            <a:solidFill>
              <a:schemeClr val="accent2"/>
            </a:solidFill>
            <a:prstDash val="sysDot"/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</p:cxnSp>
      <p:pic>
        <p:nvPicPr>
          <p:cNvPr id="69" name="Picture 25" descr="person1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21" r="21785"/>
          <a:stretch>
            <a:fillRect/>
          </a:stretch>
        </p:blipFill>
        <p:spPr bwMode="gray">
          <a:xfrm>
            <a:off x="3355973" y="5022834"/>
            <a:ext cx="230187" cy="468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0" name="Rectangle 34"/>
          <p:cNvSpPr>
            <a:spLocks noChangeArrowheads="1"/>
          </p:cNvSpPr>
          <p:nvPr/>
        </p:nvSpPr>
        <p:spPr bwMode="gray">
          <a:xfrm>
            <a:off x="4197348" y="5091096"/>
            <a:ext cx="333375" cy="319088"/>
          </a:xfrm>
          <a:prstGeom prst="rect">
            <a:avLst/>
          </a:prstGeom>
          <a:solidFill>
            <a:schemeClr val="bg1"/>
          </a:solidFill>
          <a:ln w="19050" algn="ctr">
            <a:solidFill>
              <a:schemeClr val="accent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none" lIns="72000" tIns="72000" rIns="72000" bIns="72000" anchor="ctr"/>
          <a:lstStyle/>
          <a:p>
            <a:pPr algn="ctr" eaLnBrk="1" hangingPunct="1">
              <a:spcBef>
                <a:spcPct val="50000"/>
              </a:spcBef>
              <a:buFont typeface="Wingdings" pitchFamily="2" charset="2"/>
              <a:buNone/>
            </a:pPr>
            <a:r>
              <a:rPr lang="en-US" altLang="ko-KR" sz="1050" b="1">
                <a:solidFill>
                  <a:schemeClr val="accent2"/>
                </a:solidFill>
                <a:latin typeface="+mn-ea"/>
              </a:rPr>
              <a:t>A</a:t>
            </a:r>
          </a:p>
        </p:txBody>
      </p:sp>
      <p:sp>
        <p:nvSpPr>
          <p:cNvPr id="71" name="Rectangle 35"/>
          <p:cNvSpPr>
            <a:spLocks noChangeArrowheads="1"/>
          </p:cNvSpPr>
          <p:nvPr/>
        </p:nvSpPr>
        <p:spPr bwMode="gray">
          <a:xfrm>
            <a:off x="4197348" y="5519721"/>
            <a:ext cx="333375" cy="319088"/>
          </a:xfrm>
          <a:prstGeom prst="rect">
            <a:avLst/>
          </a:prstGeom>
          <a:solidFill>
            <a:schemeClr val="bg1"/>
          </a:solidFill>
          <a:ln w="19050" algn="ctr">
            <a:solidFill>
              <a:schemeClr val="accent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none" lIns="72000" tIns="72000" rIns="72000" bIns="72000" anchor="ctr"/>
          <a:lstStyle/>
          <a:p>
            <a:pPr algn="ctr" eaLnBrk="1" hangingPunct="1">
              <a:spcBef>
                <a:spcPct val="50000"/>
              </a:spcBef>
              <a:buFont typeface="Wingdings" pitchFamily="2" charset="2"/>
              <a:buNone/>
            </a:pPr>
            <a:r>
              <a:rPr lang="en-US" altLang="ko-KR" sz="1050" b="1">
                <a:solidFill>
                  <a:schemeClr val="accent2"/>
                </a:solidFill>
                <a:latin typeface="+mn-ea"/>
              </a:rPr>
              <a:t>B</a:t>
            </a:r>
          </a:p>
        </p:txBody>
      </p:sp>
      <p:sp>
        <p:nvSpPr>
          <p:cNvPr id="72" name="Rectangle 36"/>
          <p:cNvSpPr>
            <a:spLocks noChangeArrowheads="1"/>
          </p:cNvSpPr>
          <p:nvPr/>
        </p:nvSpPr>
        <p:spPr bwMode="gray">
          <a:xfrm>
            <a:off x="4197348" y="5949934"/>
            <a:ext cx="333375" cy="319087"/>
          </a:xfrm>
          <a:prstGeom prst="rect">
            <a:avLst/>
          </a:prstGeom>
          <a:solidFill>
            <a:schemeClr val="bg1"/>
          </a:solidFill>
          <a:ln w="19050" algn="ctr">
            <a:solidFill>
              <a:schemeClr val="accent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none" lIns="72000" tIns="72000" rIns="72000" bIns="72000" anchor="ctr"/>
          <a:lstStyle/>
          <a:p>
            <a:pPr algn="ctr" eaLnBrk="1" hangingPunct="1">
              <a:spcBef>
                <a:spcPct val="50000"/>
              </a:spcBef>
              <a:buFont typeface="Wingdings" pitchFamily="2" charset="2"/>
              <a:buNone/>
            </a:pPr>
            <a:r>
              <a:rPr lang="en-US" altLang="ko-KR" sz="1050" b="1">
                <a:solidFill>
                  <a:schemeClr val="accent2"/>
                </a:solidFill>
                <a:latin typeface="+mn-ea"/>
              </a:rPr>
              <a:t>C</a:t>
            </a:r>
          </a:p>
        </p:txBody>
      </p:sp>
      <p:cxnSp>
        <p:nvCxnSpPr>
          <p:cNvPr id="73" name="AutoShape 37"/>
          <p:cNvCxnSpPr>
            <a:cxnSpLocks noChangeShapeType="1"/>
            <a:stCxn id="72" idx="1"/>
            <a:endCxn id="69" idx="3"/>
          </p:cNvCxnSpPr>
          <p:nvPr/>
        </p:nvCxnSpPr>
        <p:spPr bwMode="gray">
          <a:xfrm flipH="1" flipV="1">
            <a:off x="3586160" y="5257784"/>
            <a:ext cx="601663" cy="852487"/>
          </a:xfrm>
          <a:prstGeom prst="straightConnector1">
            <a:avLst/>
          </a:prstGeom>
          <a:noFill/>
          <a:ln w="19050">
            <a:solidFill>
              <a:schemeClr val="accent2"/>
            </a:solidFill>
            <a:prstDash val="sysDot"/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</p:cxnSp>
      <p:pic>
        <p:nvPicPr>
          <p:cNvPr id="74" name="Picture 25" descr="person1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21" r="21785"/>
          <a:stretch>
            <a:fillRect/>
          </a:stretch>
        </p:blipFill>
        <p:spPr bwMode="gray">
          <a:xfrm>
            <a:off x="5646735" y="5024421"/>
            <a:ext cx="230188" cy="468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5" name="AutoShape 39"/>
          <p:cNvCxnSpPr>
            <a:cxnSpLocks noChangeShapeType="1"/>
            <a:stCxn id="99" idx="0"/>
            <a:endCxn id="74" idx="3"/>
          </p:cNvCxnSpPr>
          <p:nvPr/>
        </p:nvCxnSpPr>
        <p:spPr bwMode="gray">
          <a:xfrm flipH="1" flipV="1">
            <a:off x="5876923" y="5259371"/>
            <a:ext cx="1247775" cy="682625"/>
          </a:xfrm>
          <a:prstGeom prst="straightConnector1">
            <a:avLst/>
          </a:prstGeom>
          <a:noFill/>
          <a:ln w="19050">
            <a:solidFill>
              <a:schemeClr val="accent2"/>
            </a:solidFill>
            <a:prstDash val="sysDot"/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</p:cxnSp>
      <p:pic>
        <p:nvPicPr>
          <p:cNvPr id="76" name="Picture 25" descr="person1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21" r="21785"/>
          <a:stretch>
            <a:fillRect/>
          </a:stretch>
        </p:blipFill>
        <p:spPr bwMode="gray">
          <a:xfrm>
            <a:off x="7793035" y="5026009"/>
            <a:ext cx="230188" cy="468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7" name="Rectangle 41"/>
          <p:cNvSpPr>
            <a:spLocks noChangeArrowheads="1"/>
          </p:cNvSpPr>
          <p:nvPr/>
        </p:nvSpPr>
        <p:spPr bwMode="gray">
          <a:xfrm>
            <a:off x="9067798" y="5091096"/>
            <a:ext cx="333375" cy="319088"/>
          </a:xfrm>
          <a:prstGeom prst="rect">
            <a:avLst/>
          </a:prstGeom>
          <a:solidFill>
            <a:schemeClr val="bg1"/>
          </a:solidFill>
          <a:ln w="19050" algn="ctr">
            <a:solidFill>
              <a:schemeClr val="accent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none" lIns="72000" tIns="72000" rIns="72000" bIns="72000" anchor="ctr"/>
          <a:lstStyle/>
          <a:p>
            <a:pPr algn="ctr" eaLnBrk="1" hangingPunct="1">
              <a:spcBef>
                <a:spcPct val="50000"/>
              </a:spcBef>
              <a:buFont typeface="Wingdings" pitchFamily="2" charset="2"/>
              <a:buNone/>
            </a:pPr>
            <a:r>
              <a:rPr lang="en-US" altLang="ko-KR" sz="1050" b="1">
                <a:solidFill>
                  <a:schemeClr val="accent2"/>
                </a:solidFill>
                <a:latin typeface="+mn-ea"/>
              </a:rPr>
              <a:t>A</a:t>
            </a:r>
          </a:p>
        </p:txBody>
      </p:sp>
      <p:sp>
        <p:nvSpPr>
          <p:cNvPr id="78" name="Rectangle 42"/>
          <p:cNvSpPr>
            <a:spLocks noChangeArrowheads="1"/>
          </p:cNvSpPr>
          <p:nvPr/>
        </p:nvSpPr>
        <p:spPr bwMode="gray">
          <a:xfrm>
            <a:off x="9067798" y="5521309"/>
            <a:ext cx="333375" cy="319087"/>
          </a:xfrm>
          <a:prstGeom prst="rect">
            <a:avLst/>
          </a:prstGeom>
          <a:solidFill>
            <a:schemeClr val="bg1"/>
          </a:solidFill>
          <a:ln w="19050" algn="ctr">
            <a:solidFill>
              <a:schemeClr val="accent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none" lIns="72000" tIns="72000" rIns="72000" bIns="72000" anchor="ctr"/>
          <a:lstStyle/>
          <a:p>
            <a:pPr algn="ctr" eaLnBrk="1" hangingPunct="1">
              <a:spcBef>
                <a:spcPct val="50000"/>
              </a:spcBef>
              <a:buFont typeface="Wingdings" pitchFamily="2" charset="2"/>
              <a:buNone/>
            </a:pPr>
            <a:r>
              <a:rPr lang="en-US" altLang="ko-KR" sz="1050" b="1">
                <a:solidFill>
                  <a:schemeClr val="accent2"/>
                </a:solidFill>
                <a:latin typeface="+mn-ea"/>
              </a:rPr>
              <a:t>B</a:t>
            </a:r>
          </a:p>
        </p:txBody>
      </p:sp>
      <p:sp>
        <p:nvSpPr>
          <p:cNvPr id="79" name="Rectangle 43"/>
          <p:cNvSpPr>
            <a:spLocks noChangeArrowheads="1"/>
          </p:cNvSpPr>
          <p:nvPr/>
        </p:nvSpPr>
        <p:spPr bwMode="gray">
          <a:xfrm>
            <a:off x="9067798" y="5953109"/>
            <a:ext cx="333375" cy="319087"/>
          </a:xfrm>
          <a:prstGeom prst="rect">
            <a:avLst/>
          </a:prstGeom>
          <a:solidFill>
            <a:schemeClr val="bg1"/>
          </a:solidFill>
          <a:ln w="19050" algn="ctr">
            <a:solidFill>
              <a:schemeClr val="accent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none" lIns="72000" tIns="72000" rIns="72000" bIns="72000" anchor="ctr"/>
          <a:lstStyle/>
          <a:p>
            <a:pPr algn="ctr" eaLnBrk="1" hangingPunct="1">
              <a:spcBef>
                <a:spcPct val="50000"/>
              </a:spcBef>
              <a:buFont typeface="Wingdings" pitchFamily="2" charset="2"/>
              <a:buNone/>
            </a:pPr>
            <a:r>
              <a:rPr lang="en-US" altLang="ko-KR" sz="1050" b="1">
                <a:solidFill>
                  <a:schemeClr val="accent2"/>
                </a:solidFill>
                <a:latin typeface="+mn-ea"/>
              </a:rPr>
              <a:t>C</a:t>
            </a:r>
          </a:p>
        </p:txBody>
      </p:sp>
      <p:cxnSp>
        <p:nvCxnSpPr>
          <p:cNvPr id="80" name="AutoShape 44"/>
          <p:cNvCxnSpPr>
            <a:cxnSpLocks noChangeShapeType="1"/>
            <a:stCxn id="79" idx="1"/>
            <a:endCxn id="76" idx="3"/>
          </p:cNvCxnSpPr>
          <p:nvPr/>
        </p:nvCxnSpPr>
        <p:spPr bwMode="gray">
          <a:xfrm flipH="1" flipV="1">
            <a:off x="8023223" y="5260959"/>
            <a:ext cx="1035050" cy="852487"/>
          </a:xfrm>
          <a:prstGeom prst="straightConnector1">
            <a:avLst/>
          </a:prstGeom>
          <a:noFill/>
          <a:ln w="19050">
            <a:solidFill>
              <a:schemeClr val="accent2"/>
            </a:solidFill>
            <a:prstDash val="sysDot"/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</p:cxnSp>
      <p:cxnSp>
        <p:nvCxnSpPr>
          <p:cNvPr id="81" name="AutoShape 45"/>
          <p:cNvCxnSpPr>
            <a:cxnSpLocks noChangeShapeType="1"/>
            <a:stCxn id="74" idx="3"/>
            <a:endCxn id="95" idx="1"/>
          </p:cNvCxnSpPr>
          <p:nvPr/>
        </p:nvCxnSpPr>
        <p:spPr bwMode="gray">
          <a:xfrm flipV="1">
            <a:off x="5876923" y="5251434"/>
            <a:ext cx="504825" cy="7937"/>
          </a:xfrm>
          <a:prstGeom prst="straightConnector1">
            <a:avLst/>
          </a:prstGeom>
          <a:noFill/>
          <a:ln w="19050">
            <a:solidFill>
              <a:schemeClr val="accent2"/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</p:cxnSp>
      <p:sp>
        <p:nvSpPr>
          <p:cNvPr id="82" name="Text Box 46"/>
          <p:cNvSpPr txBox="1">
            <a:spLocks noChangeArrowheads="1"/>
          </p:cNvSpPr>
          <p:nvPr/>
        </p:nvSpPr>
        <p:spPr bwMode="gray">
          <a:xfrm>
            <a:off x="6032584" y="5076809"/>
            <a:ext cx="145874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defTabSz="185738">
              <a:defRPr sz="1600" b="1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Arial" pitchFamily="34" charset="0"/>
              </a:defRPr>
            </a:lvl1pPr>
            <a:lvl2pPr defTabSz="185738">
              <a:defRPr sz="1400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2pPr>
            <a:lvl3pPr defTabSz="185738">
              <a:defRPr sz="1200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3pPr>
            <a:lvl4pPr defTabSz="185738">
              <a:defRPr sz="1200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4pPr>
            <a:lvl5pPr defTabSz="185738">
              <a:defRPr sz="1200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5pPr>
            <a:lvl6pPr defTabSz="185738" eaLnBrk="0" hangingPunct="0">
              <a:defRPr sz="1200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6pPr>
            <a:lvl7pPr defTabSz="185738" eaLnBrk="0" hangingPunct="0">
              <a:defRPr sz="1200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7pPr>
            <a:lvl8pPr defTabSz="185738" eaLnBrk="0" hangingPunct="0">
              <a:defRPr sz="1200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8pPr>
            <a:lvl9pPr defTabSz="185738" eaLnBrk="0" hangingPunct="0">
              <a:defRPr sz="1200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  <a:buFont typeface="Wingdings" pitchFamily="2" charset="2"/>
              <a:buNone/>
            </a:pPr>
            <a:r>
              <a:rPr lang="en-US" altLang="ko-KR" sz="600">
                <a:latin typeface="+mn-ea"/>
                <a:ea typeface="+mn-ea"/>
              </a:rPr>
              <a:t>Like</a:t>
            </a:r>
          </a:p>
        </p:txBody>
      </p:sp>
      <p:cxnSp>
        <p:nvCxnSpPr>
          <p:cNvPr id="83" name="AutoShape 47"/>
          <p:cNvCxnSpPr>
            <a:cxnSpLocks noChangeShapeType="1"/>
            <a:stCxn id="105" idx="3"/>
            <a:endCxn id="79" idx="1"/>
          </p:cNvCxnSpPr>
          <p:nvPr/>
        </p:nvCxnSpPr>
        <p:spPr bwMode="gray">
          <a:xfrm>
            <a:off x="8023223" y="6110271"/>
            <a:ext cx="1035050" cy="3175"/>
          </a:xfrm>
          <a:prstGeom prst="straightConnector1">
            <a:avLst/>
          </a:prstGeom>
          <a:noFill/>
          <a:ln w="19050">
            <a:solidFill>
              <a:schemeClr val="accent2"/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</p:cxnSp>
      <p:sp>
        <p:nvSpPr>
          <p:cNvPr id="84" name="Text Box 48"/>
          <p:cNvSpPr txBox="1">
            <a:spLocks noChangeArrowheads="1"/>
          </p:cNvSpPr>
          <p:nvPr/>
        </p:nvSpPr>
        <p:spPr bwMode="gray">
          <a:xfrm>
            <a:off x="8390021" y="5945171"/>
            <a:ext cx="145874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defTabSz="185738">
              <a:defRPr sz="1600" b="1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Arial" pitchFamily="34" charset="0"/>
              </a:defRPr>
            </a:lvl1pPr>
            <a:lvl2pPr defTabSz="185738">
              <a:defRPr sz="1400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2pPr>
            <a:lvl3pPr defTabSz="185738">
              <a:defRPr sz="1200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3pPr>
            <a:lvl4pPr defTabSz="185738">
              <a:defRPr sz="1200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4pPr>
            <a:lvl5pPr defTabSz="185738">
              <a:defRPr sz="1200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5pPr>
            <a:lvl6pPr defTabSz="185738" eaLnBrk="0" hangingPunct="0">
              <a:defRPr sz="1200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6pPr>
            <a:lvl7pPr defTabSz="185738" eaLnBrk="0" hangingPunct="0">
              <a:defRPr sz="1200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7pPr>
            <a:lvl8pPr defTabSz="185738" eaLnBrk="0" hangingPunct="0">
              <a:defRPr sz="1200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8pPr>
            <a:lvl9pPr defTabSz="185738" eaLnBrk="0" hangingPunct="0">
              <a:defRPr sz="1200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  <a:buFont typeface="Wingdings" pitchFamily="2" charset="2"/>
              <a:buNone/>
            </a:pPr>
            <a:r>
              <a:rPr lang="en-US" altLang="ko-KR" sz="600">
                <a:latin typeface="+mn-ea"/>
                <a:ea typeface="+mn-ea"/>
              </a:rPr>
              <a:t>Like</a:t>
            </a:r>
          </a:p>
        </p:txBody>
      </p:sp>
      <p:pic>
        <p:nvPicPr>
          <p:cNvPr id="85" name="Picture 25" descr="person1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21" r="21785"/>
          <a:stretch>
            <a:fillRect/>
          </a:stretch>
        </p:blipFill>
        <p:spPr bwMode="gray">
          <a:xfrm>
            <a:off x="1609723" y="5875321"/>
            <a:ext cx="230187" cy="468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6" name="AutoShape 50"/>
          <p:cNvCxnSpPr>
            <a:cxnSpLocks noChangeShapeType="1"/>
            <a:stCxn id="64" idx="1"/>
            <a:endCxn id="85" idx="1"/>
          </p:cNvCxnSpPr>
          <p:nvPr/>
        </p:nvCxnSpPr>
        <p:spPr bwMode="gray">
          <a:xfrm rot="10800000" flipH="1" flipV="1">
            <a:off x="1609723" y="5256196"/>
            <a:ext cx="1587" cy="854075"/>
          </a:xfrm>
          <a:prstGeom prst="curvedConnector3">
            <a:avLst>
              <a:gd name="adj1" fmla="val -14400000"/>
            </a:avLst>
          </a:prstGeom>
          <a:noFill/>
          <a:ln w="28575">
            <a:solidFill>
              <a:schemeClr val="hlink"/>
            </a:solidFill>
            <a:round/>
            <a:headEnd type="arrow" w="sm" len="sm"/>
            <a:tailEnd type="arrow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</p:cxnSp>
      <p:cxnSp>
        <p:nvCxnSpPr>
          <p:cNvPr id="87" name="AutoShape 51"/>
          <p:cNvCxnSpPr>
            <a:cxnSpLocks noChangeShapeType="1"/>
            <a:stCxn id="85" idx="3"/>
            <a:endCxn id="67" idx="1"/>
          </p:cNvCxnSpPr>
          <p:nvPr/>
        </p:nvCxnSpPr>
        <p:spPr bwMode="gray">
          <a:xfrm flipV="1">
            <a:off x="1839910" y="6108684"/>
            <a:ext cx="957263" cy="1587"/>
          </a:xfrm>
          <a:prstGeom prst="straightConnector1">
            <a:avLst/>
          </a:prstGeom>
          <a:noFill/>
          <a:ln w="19050">
            <a:solidFill>
              <a:schemeClr val="accent2"/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</p:cxnSp>
      <p:sp>
        <p:nvSpPr>
          <p:cNvPr id="88" name="Text Box 52"/>
          <p:cNvSpPr txBox="1">
            <a:spLocks noChangeArrowheads="1"/>
          </p:cNvSpPr>
          <p:nvPr/>
        </p:nvSpPr>
        <p:spPr bwMode="gray">
          <a:xfrm>
            <a:off x="1603010" y="5581375"/>
            <a:ext cx="238848" cy="1846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>
            <a:lvl1pPr defTabSz="185738">
              <a:defRPr sz="1600" b="1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Arial" pitchFamily="34" charset="0"/>
              </a:defRPr>
            </a:lvl1pPr>
            <a:lvl2pPr defTabSz="185738">
              <a:defRPr sz="1400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2pPr>
            <a:lvl3pPr defTabSz="185738">
              <a:defRPr sz="1200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3pPr>
            <a:lvl4pPr defTabSz="185738">
              <a:defRPr sz="1200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4pPr>
            <a:lvl5pPr defTabSz="185738">
              <a:defRPr sz="1200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5pPr>
            <a:lvl6pPr defTabSz="185738" eaLnBrk="0" hangingPunct="0">
              <a:defRPr sz="1200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6pPr>
            <a:lvl7pPr defTabSz="185738" eaLnBrk="0" hangingPunct="0">
              <a:defRPr sz="1200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7pPr>
            <a:lvl8pPr defTabSz="185738" eaLnBrk="0" hangingPunct="0">
              <a:defRPr sz="1200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8pPr>
            <a:lvl9pPr defTabSz="185738" eaLnBrk="0" hangingPunct="0">
              <a:defRPr sz="1200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  <a:buFont typeface="Wingdings" pitchFamily="2" charset="2"/>
              <a:buNone/>
            </a:pPr>
            <a:r>
              <a:rPr lang="en-US" altLang="ko-KR" sz="600">
                <a:latin typeface="+mn-ea"/>
                <a:ea typeface="+mn-ea"/>
              </a:rPr>
              <a:t>Same</a:t>
            </a:r>
            <a:br>
              <a:rPr lang="en-US" altLang="ko-KR" sz="600">
                <a:latin typeface="+mn-ea"/>
                <a:ea typeface="+mn-ea"/>
              </a:rPr>
            </a:br>
            <a:r>
              <a:rPr lang="en-US" altLang="ko-KR" sz="600">
                <a:latin typeface="+mn-ea"/>
                <a:ea typeface="+mn-ea"/>
              </a:rPr>
              <a:t>Demo.</a:t>
            </a:r>
          </a:p>
        </p:txBody>
      </p:sp>
      <p:sp>
        <p:nvSpPr>
          <p:cNvPr id="89" name="Text Box 53"/>
          <p:cNvSpPr txBox="1">
            <a:spLocks noChangeArrowheads="1"/>
          </p:cNvSpPr>
          <p:nvPr/>
        </p:nvSpPr>
        <p:spPr bwMode="gray">
          <a:xfrm>
            <a:off x="2136859" y="5949804"/>
            <a:ext cx="145874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>
            <a:lvl1pPr defTabSz="185738">
              <a:defRPr sz="1600" b="1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Arial" pitchFamily="34" charset="0"/>
              </a:defRPr>
            </a:lvl1pPr>
            <a:lvl2pPr defTabSz="185738">
              <a:defRPr sz="1400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2pPr>
            <a:lvl3pPr defTabSz="185738">
              <a:defRPr sz="1200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3pPr>
            <a:lvl4pPr defTabSz="185738">
              <a:defRPr sz="1200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4pPr>
            <a:lvl5pPr defTabSz="185738">
              <a:defRPr sz="1200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5pPr>
            <a:lvl6pPr defTabSz="185738" eaLnBrk="0" hangingPunct="0">
              <a:defRPr sz="1200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6pPr>
            <a:lvl7pPr defTabSz="185738" eaLnBrk="0" hangingPunct="0">
              <a:defRPr sz="1200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7pPr>
            <a:lvl8pPr defTabSz="185738" eaLnBrk="0" hangingPunct="0">
              <a:defRPr sz="1200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8pPr>
            <a:lvl9pPr defTabSz="185738" eaLnBrk="0" hangingPunct="0">
              <a:defRPr sz="1200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  <a:buFont typeface="Wingdings" pitchFamily="2" charset="2"/>
              <a:buNone/>
            </a:pPr>
            <a:r>
              <a:rPr lang="en-US" altLang="ko-KR" sz="600">
                <a:latin typeface="+mn-ea"/>
                <a:ea typeface="+mn-ea"/>
              </a:rPr>
              <a:t>Like</a:t>
            </a:r>
          </a:p>
        </p:txBody>
      </p:sp>
      <p:cxnSp>
        <p:nvCxnSpPr>
          <p:cNvPr id="90" name="AutoShape 54"/>
          <p:cNvCxnSpPr>
            <a:cxnSpLocks noChangeShapeType="1"/>
            <a:stCxn id="69" idx="3"/>
            <a:endCxn id="70" idx="1"/>
          </p:cNvCxnSpPr>
          <p:nvPr/>
        </p:nvCxnSpPr>
        <p:spPr bwMode="gray">
          <a:xfrm flipV="1">
            <a:off x="3586160" y="5251434"/>
            <a:ext cx="601663" cy="6350"/>
          </a:xfrm>
          <a:prstGeom prst="straightConnector1">
            <a:avLst/>
          </a:prstGeom>
          <a:noFill/>
          <a:ln w="19050">
            <a:solidFill>
              <a:schemeClr val="accent2"/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</p:cxnSp>
      <p:sp>
        <p:nvSpPr>
          <p:cNvPr id="91" name="Text Box 55"/>
          <p:cNvSpPr txBox="1">
            <a:spLocks noChangeArrowheads="1"/>
          </p:cNvSpPr>
          <p:nvPr/>
        </p:nvSpPr>
        <p:spPr bwMode="gray">
          <a:xfrm>
            <a:off x="3875171" y="5099034"/>
            <a:ext cx="145874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defTabSz="185738">
              <a:defRPr sz="1600" b="1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Arial" pitchFamily="34" charset="0"/>
              </a:defRPr>
            </a:lvl1pPr>
            <a:lvl2pPr defTabSz="185738">
              <a:defRPr sz="1400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2pPr>
            <a:lvl3pPr defTabSz="185738">
              <a:defRPr sz="1200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3pPr>
            <a:lvl4pPr defTabSz="185738">
              <a:defRPr sz="1200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4pPr>
            <a:lvl5pPr defTabSz="185738">
              <a:defRPr sz="1200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5pPr>
            <a:lvl6pPr defTabSz="185738" eaLnBrk="0" hangingPunct="0">
              <a:defRPr sz="1200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6pPr>
            <a:lvl7pPr defTabSz="185738" eaLnBrk="0" hangingPunct="0">
              <a:defRPr sz="1200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7pPr>
            <a:lvl8pPr defTabSz="185738" eaLnBrk="0" hangingPunct="0">
              <a:defRPr sz="1200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8pPr>
            <a:lvl9pPr defTabSz="185738" eaLnBrk="0" hangingPunct="0">
              <a:defRPr sz="1200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  <a:buFont typeface="Wingdings" pitchFamily="2" charset="2"/>
              <a:buNone/>
            </a:pPr>
            <a:r>
              <a:rPr lang="en-US" altLang="ko-KR" sz="600">
                <a:latin typeface="+mn-ea"/>
                <a:ea typeface="+mn-ea"/>
              </a:rPr>
              <a:t>Like</a:t>
            </a:r>
          </a:p>
        </p:txBody>
      </p:sp>
      <p:cxnSp>
        <p:nvCxnSpPr>
          <p:cNvPr id="92" name="AutoShape 56"/>
          <p:cNvCxnSpPr>
            <a:cxnSpLocks noChangeShapeType="1"/>
            <a:stCxn id="70" idx="3"/>
            <a:endCxn id="72" idx="3"/>
          </p:cNvCxnSpPr>
          <p:nvPr/>
        </p:nvCxnSpPr>
        <p:spPr bwMode="gray">
          <a:xfrm>
            <a:off x="4540248" y="5251434"/>
            <a:ext cx="1587" cy="858837"/>
          </a:xfrm>
          <a:prstGeom prst="curvedConnector3">
            <a:avLst>
              <a:gd name="adj1" fmla="val 13800000"/>
            </a:avLst>
          </a:prstGeom>
          <a:noFill/>
          <a:ln w="28575">
            <a:solidFill>
              <a:schemeClr val="hlink"/>
            </a:solidFill>
            <a:round/>
            <a:headEnd type="arrow" w="sm" len="sm"/>
            <a:tailEnd type="arrow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</p:cxnSp>
      <p:sp>
        <p:nvSpPr>
          <p:cNvPr id="93" name="Text Box 57"/>
          <p:cNvSpPr txBox="1">
            <a:spLocks noChangeArrowheads="1"/>
          </p:cNvSpPr>
          <p:nvPr/>
        </p:nvSpPr>
        <p:spPr bwMode="gray">
          <a:xfrm>
            <a:off x="4863302" y="5605187"/>
            <a:ext cx="328616" cy="1846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>
            <a:lvl1pPr defTabSz="185738">
              <a:defRPr sz="1600" b="1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Arial" pitchFamily="34" charset="0"/>
              </a:defRPr>
            </a:lvl1pPr>
            <a:lvl2pPr defTabSz="185738">
              <a:defRPr sz="1400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2pPr>
            <a:lvl3pPr defTabSz="185738">
              <a:defRPr sz="1200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3pPr>
            <a:lvl4pPr defTabSz="185738">
              <a:defRPr sz="1200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4pPr>
            <a:lvl5pPr defTabSz="185738">
              <a:defRPr sz="1200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5pPr>
            <a:lvl6pPr defTabSz="185738" eaLnBrk="0" hangingPunct="0">
              <a:defRPr sz="1200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6pPr>
            <a:lvl7pPr defTabSz="185738" eaLnBrk="0" hangingPunct="0">
              <a:defRPr sz="1200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7pPr>
            <a:lvl8pPr defTabSz="185738" eaLnBrk="0" hangingPunct="0">
              <a:defRPr sz="1200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8pPr>
            <a:lvl9pPr defTabSz="185738" eaLnBrk="0" hangingPunct="0">
              <a:defRPr sz="1200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  <a:buFont typeface="Wingdings" pitchFamily="2" charset="2"/>
              <a:buNone/>
            </a:pPr>
            <a:r>
              <a:rPr lang="en-US" altLang="ko-KR" sz="600">
                <a:latin typeface="+mn-ea"/>
                <a:ea typeface="+mn-ea"/>
              </a:rPr>
              <a:t>Same</a:t>
            </a:r>
            <a:br>
              <a:rPr lang="en-US" altLang="ko-KR" sz="600">
                <a:latin typeface="+mn-ea"/>
                <a:ea typeface="+mn-ea"/>
              </a:rPr>
            </a:br>
            <a:r>
              <a:rPr lang="en-US" altLang="ko-KR" sz="600">
                <a:latin typeface="+mn-ea"/>
                <a:ea typeface="+mn-ea"/>
              </a:rPr>
              <a:t>Attribute</a:t>
            </a:r>
          </a:p>
        </p:txBody>
      </p:sp>
      <p:grpSp>
        <p:nvGrpSpPr>
          <p:cNvPr id="94" name="Group 58"/>
          <p:cNvGrpSpPr>
            <a:grpSpLocks/>
          </p:cNvGrpSpPr>
          <p:nvPr/>
        </p:nvGrpSpPr>
        <p:grpSpPr bwMode="auto">
          <a:xfrm>
            <a:off x="6391273" y="5091096"/>
            <a:ext cx="868362" cy="1179513"/>
            <a:chOff x="3847" y="1234"/>
            <a:chExt cx="675" cy="743"/>
          </a:xfrm>
        </p:grpSpPr>
        <p:sp>
          <p:nvSpPr>
            <p:cNvPr id="95" name="Rectangle 59"/>
            <p:cNvSpPr>
              <a:spLocks noChangeArrowheads="1"/>
            </p:cNvSpPr>
            <p:nvPr/>
          </p:nvSpPr>
          <p:spPr bwMode="gray">
            <a:xfrm>
              <a:off x="3847" y="1234"/>
              <a:ext cx="210" cy="201"/>
            </a:xfrm>
            <a:prstGeom prst="rect">
              <a:avLst/>
            </a:prstGeom>
            <a:solidFill>
              <a:schemeClr val="bg1"/>
            </a:solidFill>
            <a:ln w="19050" algn="ctr">
              <a:solidFill>
                <a:schemeClr val="accent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 wrap="none" lIns="72000" tIns="72000" rIns="72000" bIns="72000" anchor="ctr"/>
            <a:lstStyle/>
            <a:p>
              <a:pPr algn="ctr" eaLnBrk="1" hangingPunct="1">
                <a:spcBef>
                  <a:spcPct val="50000"/>
                </a:spcBef>
                <a:buFont typeface="Wingdings" pitchFamily="2" charset="2"/>
                <a:buNone/>
              </a:pPr>
              <a:r>
                <a:rPr lang="en-US" altLang="ko-KR" sz="1050" b="1">
                  <a:solidFill>
                    <a:schemeClr val="accent2"/>
                  </a:solidFill>
                  <a:latin typeface="+mn-ea"/>
                </a:rPr>
                <a:t>A</a:t>
              </a:r>
            </a:p>
          </p:txBody>
        </p:sp>
        <p:sp>
          <p:nvSpPr>
            <p:cNvPr id="96" name="Rectangle 60"/>
            <p:cNvSpPr>
              <a:spLocks noChangeArrowheads="1"/>
            </p:cNvSpPr>
            <p:nvPr/>
          </p:nvSpPr>
          <p:spPr bwMode="gray">
            <a:xfrm>
              <a:off x="3847" y="1776"/>
              <a:ext cx="210" cy="201"/>
            </a:xfrm>
            <a:prstGeom prst="rect">
              <a:avLst/>
            </a:prstGeom>
            <a:solidFill>
              <a:schemeClr val="bg1"/>
            </a:solidFill>
            <a:ln w="19050" algn="ctr">
              <a:solidFill>
                <a:schemeClr val="accent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 wrap="none" lIns="72000" tIns="72000" rIns="72000" bIns="72000" anchor="ctr"/>
            <a:lstStyle/>
            <a:p>
              <a:pPr algn="ctr" eaLnBrk="1" hangingPunct="1">
                <a:spcBef>
                  <a:spcPct val="50000"/>
                </a:spcBef>
                <a:buFont typeface="Wingdings" pitchFamily="2" charset="2"/>
                <a:buNone/>
              </a:pPr>
              <a:r>
                <a:rPr lang="en-US" altLang="ko-KR" sz="1050" b="1">
                  <a:solidFill>
                    <a:schemeClr val="accent2"/>
                  </a:solidFill>
                  <a:latin typeface="+mn-ea"/>
                </a:rPr>
                <a:t>A</a:t>
              </a:r>
            </a:p>
          </p:txBody>
        </p:sp>
        <p:sp>
          <p:nvSpPr>
            <p:cNvPr id="97" name="Rectangle 61"/>
            <p:cNvSpPr>
              <a:spLocks noChangeArrowheads="1"/>
            </p:cNvSpPr>
            <p:nvPr/>
          </p:nvSpPr>
          <p:spPr bwMode="gray">
            <a:xfrm>
              <a:off x="4079" y="1234"/>
              <a:ext cx="210" cy="201"/>
            </a:xfrm>
            <a:prstGeom prst="rect">
              <a:avLst/>
            </a:prstGeom>
            <a:solidFill>
              <a:schemeClr val="bg1"/>
            </a:solidFill>
            <a:ln w="19050" algn="ctr">
              <a:solidFill>
                <a:schemeClr val="accent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 wrap="none" lIns="72000" tIns="72000" rIns="72000" bIns="72000" anchor="ctr"/>
            <a:lstStyle/>
            <a:p>
              <a:pPr algn="ctr" eaLnBrk="1" hangingPunct="1">
                <a:spcBef>
                  <a:spcPct val="50000"/>
                </a:spcBef>
                <a:buFont typeface="Wingdings" pitchFamily="2" charset="2"/>
                <a:buNone/>
              </a:pPr>
              <a:r>
                <a:rPr lang="en-US" altLang="ko-KR" sz="1050" b="1">
                  <a:solidFill>
                    <a:schemeClr val="accent2"/>
                  </a:solidFill>
                  <a:latin typeface="+mn-ea"/>
                </a:rPr>
                <a:t>B</a:t>
              </a:r>
            </a:p>
          </p:txBody>
        </p:sp>
        <p:sp>
          <p:nvSpPr>
            <p:cNvPr id="98" name="Rectangle 62"/>
            <p:cNvSpPr>
              <a:spLocks noChangeArrowheads="1"/>
            </p:cNvSpPr>
            <p:nvPr/>
          </p:nvSpPr>
          <p:spPr bwMode="gray">
            <a:xfrm>
              <a:off x="4079" y="1776"/>
              <a:ext cx="210" cy="201"/>
            </a:xfrm>
            <a:prstGeom prst="rect">
              <a:avLst/>
            </a:prstGeom>
            <a:solidFill>
              <a:schemeClr val="bg1"/>
            </a:solidFill>
            <a:ln w="19050" algn="ctr">
              <a:solidFill>
                <a:schemeClr val="accent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 wrap="none" lIns="72000" tIns="72000" rIns="72000" bIns="72000" anchor="ctr"/>
            <a:lstStyle/>
            <a:p>
              <a:pPr algn="ctr" eaLnBrk="1" hangingPunct="1">
                <a:spcBef>
                  <a:spcPct val="50000"/>
                </a:spcBef>
                <a:buFont typeface="Wingdings" pitchFamily="2" charset="2"/>
                <a:buNone/>
              </a:pPr>
              <a:r>
                <a:rPr lang="en-US" altLang="ko-KR" sz="1050" b="1">
                  <a:solidFill>
                    <a:schemeClr val="accent2"/>
                  </a:solidFill>
                  <a:latin typeface="+mn-ea"/>
                </a:rPr>
                <a:t>B</a:t>
              </a:r>
            </a:p>
          </p:txBody>
        </p:sp>
        <p:sp>
          <p:nvSpPr>
            <p:cNvPr id="99" name="Rectangle 63"/>
            <p:cNvSpPr>
              <a:spLocks noChangeArrowheads="1"/>
            </p:cNvSpPr>
            <p:nvPr/>
          </p:nvSpPr>
          <p:spPr bwMode="gray">
            <a:xfrm>
              <a:off x="4312" y="1776"/>
              <a:ext cx="210" cy="201"/>
            </a:xfrm>
            <a:prstGeom prst="rect">
              <a:avLst/>
            </a:prstGeom>
            <a:solidFill>
              <a:schemeClr val="bg1"/>
            </a:solidFill>
            <a:ln w="19050" algn="ctr">
              <a:solidFill>
                <a:schemeClr val="accent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 wrap="none" lIns="72000" tIns="72000" rIns="72000" bIns="72000" anchor="ctr"/>
            <a:lstStyle/>
            <a:p>
              <a:pPr algn="ctr" eaLnBrk="1" hangingPunct="1">
                <a:spcBef>
                  <a:spcPct val="50000"/>
                </a:spcBef>
                <a:buFont typeface="Wingdings" pitchFamily="2" charset="2"/>
                <a:buNone/>
              </a:pPr>
              <a:r>
                <a:rPr lang="en-US" altLang="ko-KR" sz="1050" b="1">
                  <a:solidFill>
                    <a:schemeClr val="accent2"/>
                  </a:solidFill>
                  <a:latin typeface="+mn-ea"/>
                </a:rPr>
                <a:t>C</a:t>
              </a:r>
            </a:p>
          </p:txBody>
        </p:sp>
      </p:grpSp>
      <p:pic>
        <p:nvPicPr>
          <p:cNvPr id="100" name="Picture 25" descr="person1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21" r="21785"/>
          <a:stretch>
            <a:fillRect/>
          </a:stretch>
        </p:blipFill>
        <p:spPr bwMode="gray">
          <a:xfrm>
            <a:off x="5646735" y="5875321"/>
            <a:ext cx="230188" cy="468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1" name="AutoShape 65"/>
          <p:cNvCxnSpPr>
            <a:cxnSpLocks noChangeShapeType="1"/>
            <a:stCxn id="74" idx="1"/>
            <a:endCxn id="100" idx="1"/>
          </p:cNvCxnSpPr>
          <p:nvPr/>
        </p:nvCxnSpPr>
        <p:spPr bwMode="gray">
          <a:xfrm rot="10800000" flipH="1" flipV="1">
            <a:off x="5646735" y="5259371"/>
            <a:ext cx="1588" cy="850900"/>
          </a:xfrm>
          <a:prstGeom prst="curvedConnector3">
            <a:avLst>
              <a:gd name="adj1" fmla="val -14400000"/>
            </a:avLst>
          </a:prstGeom>
          <a:noFill/>
          <a:ln w="28575">
            <a:solidFill>
              <a:schemeClr val="hlink"/>
            </a:solidFill>
            <a:round/>
            <a:headEnd type="arrow" w="sm" len="sm"/>
            <a:tailEnd type="arrow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</p:cxnSp>
      <p:cxnSp>
        <p:nvCxnSpPr>
          <p:cNvPr id="102" name="AutoShape 66"/>
          <p:cNvCxnSpPr>
            <a:cxnSpLocks noChangeShapeType="1"/>
            <a:stCxn id="100" idx="3"/>
            <a:endCxn id="96" idx="1"/>
          </p:cNvCxnSpPr>
          <p:nvPr/>
        </p:nvCxnSpPr>
        <p:spPr bwMode="gray">
          <a:xfrm>
            <a:off x="5876923" y="6110271"/>
            <a:ext cx="504825" cy="1588"/>
          </a:xfrm>
          <a:prstGeom prst="straightConnector1">
            <a:avLst/>
          </a:prstGeom>
          <a:noFill/>
          <a:ln w="19050">
            <a:solidFill>
              <a:schemeClr val="accent2"/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</p:cxnSp>
      <p:sp>
        <p:nvSpPr>
          <p:cNvPr id="103" name="Text Box 67"/>
          <p:cNvSpPr txBox="1">
            <a:spLocks noChangeArrowheads="1"/>
          </p:cNvSpPr>
          <p:nvPr/>
        </p:nvSpPr>
        <p:spPr bwMode="gray">
          <a:xfrm>
            <a:off x="6034171" y="5921359"/>
            <a:ext cx="145874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defTabSz="185738">
              <a:defRPr sz="1600" b="1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Arial" pitchFamily="34" charset="0"/>
              </a:defRPr>
            </a:lvl1pPr>
            <a:lvl2pPr defTabSz="185738">
              <a:defRPr sz="1400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2pPr>
            <a:lvl3pPr defTabSz="185738">
              <a:defRPr sz="1200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3pPr>
            <a:lvl4pPr defTabSz="185738">
              <a:defRPr sz="1200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4pPr>
            <a:lvl5pPr defTabSz="185738">
              <a:defRPr sz="1200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5pPr>
            <a:lvl6pPr defTabSz="185738" eaLnBrk="0" hangingPunct="0">
              <a:defRPr sz="1200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6pPr>
            <a:lvl7pPr defTabSz="185738" eaLnBrk="0" hangingPunct="0">
              <a:defRPr sz="1200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7pPr>
            <a:lvl8pPr defTabSz="185738" eaLnBrk="0" hangingPunct="0">
              <a:defRPr sz="1200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8pPr>
            <a:lvl9pPr defTabSz="185738" eaLnBrk="0" hangingPunct="0">
              <a:defRPr sz="1200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  <a:buFont typeface="Wingdings" pitchFamily="2" charset="2"/>
              <a:buNone/>
            </a:pPr>
            <a:r>
              <a:rPr lang="en-US" altLang="ko-KR" sz="600">
                <a:latin typeface="+mn-ea"/>
                <a:ea typeface="+mn-ea"/>
              </a:rPr>
              <a:t>Like</a:t>
            </a:r>
          </a:p>
        </p:txBody>
      </p:sp>
      <p:sp>
        <p:nvSpPr>
          <p:cNvPr id="104" name="Text Box 68"/>
          <p:cNvSpPr txBox="1">
            <a:spLocks noChangeArrowheads="1"/>
          </p:cNvSpPr>
          <p:nvPr/>
        </p:nvSpPr>
        <p:spPr bwMode="gray">
          <a:xfrm>
            <a:off x="5573327" y="5595662"/>
            <a:ext cx="407164" cy="1846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>
            <a:lvl1pPr defTabSz="185738">
              <a:defRPr sz="1600" b="1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Arial" pitchFamily="34" charset="0"/>
              </a:defRPr>
            </a:lvl1pPr>
            <a:lvl2pPr defTabSz="185738">
              <a:defRPr sz="1400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2pPr>
            <a:lvl3pPr defTabSz="185738">
              <a:defRPr sz="1200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3pPr>
            <a:lvl4pPr defTabSz="185738">
              <a:defRPr sz="1200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4pPr>
            <a:lvl5pPr defTabSz="185738">
              <a:defRPr sz="1200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5pPr>
            <a:lvl6pPr defTabSz="185738" eaLnBrk="0" hangingPunct="0">
              <a:defRPr sz="1200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6pPr>
            <a:lvl7pPr defTabSz="185738" eaLnBrk="0" hangingPunct="0">
              <a:defRPr sz="1200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7pPr>
            <a:lvl8pPr defTabSz="185738" eaLnBrk="0" hangingPunct="0">
              <a:defRPr sz="1200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8pPr>
            <a:lvl9pPr defTabSz="185738" eaLnBrk="0" hangingPunct="0">
              <a:defRPr sz="1200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  <a:buFont typeface="Wingdings" pitchFamily="2" charset="2"/>
              <a:buNone/>
            </a:pPr>
            <a:r>
              <a:rPr lang="en-US" altLang="ko-KR" sz="600">
                <a:latin typeface="+mn-ea"/>
                <a:ea typeface="+mn-ea"/>
              </a:rPr>
              <a:t>High</a:t>
            </a:r>
            <a:br>
              <a:rPr lang="en-US" altLang="ko-KR" sz="600">
                <a:latin typeface="+mn-ea"/>
                <a:ea typeface="+mn-ea"/>
              </a:rPr>
            </a:br>
            <a:r>
              <a:rPr lang="en-US" altLang="ko-KR" sz="600">
                <a:latin typeface="+mn-ea"/>
                <a:ea typeface="+mn-ea"/>
              </a:rPr>
              <a:t>Correlation</a:t>
            </a:r>
          </a:p>
        </p:txBody>
      </p:sp>
      <p:pic>
        <p:nvPicPr>
          <p:cNvPr id="105" name="Picture 25" descr="person1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21" r="21785"/>
          <a:stretch>
            <a:fillRect/>
          </a:stretch>
        </p:blipFill>
        <p:spPr bwMode="gray">
          <a:xfrm>
            <a:off x="7793035" y="5875321"/>
            <a:ext cx="230188" cy="468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6" name="AutoShape 70"/>
          <p:cNvCxnSpPr>
            <a:cxnSpLocks noChangeShapeType="1"/>
            <a:stCxn id="76" idx="1"/>
            <a:endCxn id="105" idx="1"/>
          </p:cNvCxnSpPr>
          <p:nvPr/>
        </p:nvCxnSpPr>
        <p:spPr bwMode="gray">
          <a:xfrm rot="10800000" flipH="1" flipV="1">
            <a:off x="7793035" y="5260959"/>
            <a:ext cx="1588" cy="849312"/>
          </a:xfrm>
          <a:prstGeom prst="curvedConnector3">
            <a:avLst>
              <a:gd name="adj1" fmla="val -14400000"/>
            </a:avLst>
          </a:prstGeom>
          <a:noFill/>
          <a:ln w="28575">
            <a:solidFill>
              <a:schemeClr val="hlink"/>
            </a:solidFill>
            <a:round/>
            <a:headEnd type="arrow" w="sm" len="sm"/>
            <a:tailEnd type="arrow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</p:cxnSp>
      <p:sp>
        <p:nvSpPr>
          <p:cNvPr id="107" name="Text Box 71"/>
          <p:cNvSpPr txBox="1">
            <a:spLocks noChangeArrowheads="1"/>
          </p:cNvSpPr>
          <p:nvPr/>
        </p:nvSpPr>
        <p:spPr bwMode="gray">
          <a:xfrm>
            <a:off x="7719493" y="5595662"/>
            <a:ext cx="270908" cy="1846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>
            <a:lvl1pPr defTabSz="185738">
              <a:defRPr sz="1600" b="1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Arial" pitchFamily="34" charset="0"/>
              </a:defRPr>
            </a:lvl1pPr>
            <a:lvl2pPr defTabSz="185738">
              <a:defRPr sz="1400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2pPr>
            <a:lvl3pPr defTabSz="185738">
              <a:defRPr sz="1200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3pPr>
            <a:lvl4pPr defTabSz="185738">
              <a:defRPr sz="1200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4pPr>
            <a:lvl5pPr defTabSz="185738">
              <a:defRPr sz="1200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5pPr>
            <a:lvl6pPr defTabSz="185738" eaLnBrk="0" hangingPunct="0">
              <a:defRPr sz="1200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6pPr>
            <a:lvl7pPr defTabSz="185738" eaLnBrk="0" hangingPunct="0">
              <a:defRPr sz="1200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7pPr>
            <a:lvl8pPr defTabSz="185738" eaLnBrk="0" hangingPunct="0">
              <a:defRPr sz="1200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8pPr>
            <a:lvl9pPr defTabSz="185738" eaLnBrk="0" hangingPunct="0">
              <a:defRPr sz="1200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  <a:buFont typeface="Wingdings" pitchFamily="2" charset="2"/>
              <a:buNone/>
            </a:pPr>
            <a:r>
              <a:rPr lang="en-US" altLang="ko-KR" sz="600">
                <a:latin typeface="+mn-ea"/>
                <a:ea typeface="+mn-ea"/>
              </a:rPr>
              <a:t>Same</a:t>
            </a:r>
            <a:br>
              <a:rPr lang="en-US" altLang="ko-KR" sz="600">
                <a:latin typeface="+mn-ea"/>
                <a:ea typeface="+mn-ea"/>
              </a:rPr>
            </a:br>
            <a:r>
              <a:rPr lang="en-US" altLang="ko-KR" sz="600">
                <a:latin typeface="+mn-ea"/>
                <a:ea typeface="+mn-ea"/>
              </a:rPr>
              <a:t>Feature</a:t>
            </a:r>
            <a:endParaRPr lang="ko-KR" altLang="en-US" sz="60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76080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083238" y="453273"/>
            <a:ext cx="7310309" cy="572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4306" tIns="52153" rIns="104306" bIns="52153" rtlCol="0" anchor="ctr"/>
          <a:lstStyle/>
          <a:p>
            <a:r>
              <a:rPr lang="en-US" altLang="ko-KR" sz="3200" spc="-171" dirty="0">
                <a:solidFill>
                  <a:schemeClr val="tx1"/>
                </a:solidFill>
                <a:latin typeface="+mj-lt"/>
                <a:ea typeface="나눔바른고딕 옛한글" pitchFamily="50" charset="-127"/>
                <a:cs typeface="Calibri" pitchFamily="34" charset="0"/>
              </a:rPr>
              <a:t>Data Utilization </a:t>
            </a:r>
            <a:r>
              <a:rPr lang="en-US" altLang="ko-KR" sz="3200" b="1" spc="-171" dirty="0">
                <a:solidFill>
                  <a:schemeClr val="tx1"/>
                </a:solidFill>
                <a:latin typeface="+mj-lt"/>
                <a:ea typeface="나눔바른고딕 옛한글" pitchFamily="50" charset="-127"/>
                <a:cs typeface="Calibri" pitchFamily="34" charset="0"/>
              </a:rPr>
              <a:t>Cases</a:t>
            </a:r>
            <a:endParaRPr lang="ko-KR" altLang="en-US" sz="2400" spc="-171" dirty="0">
              <a:solidFill>
                <a:schemeClr val="tx1"/>
              </a:solidFill>
              <a:latin typeface="+mj-lt"/>
              <a:ea typeface="나눔바른고딕 옛한글" pitchFamily="50" charset="-127"/>
              <a:cs typeface="Calibri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616040" y="36215"/>
            <a:ext cx="29872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latin typeface="+mj-lt"/>
              </a:rPr>
              <a:t>Value from Data - </a:t>
            </a:r>
            <a:r>
              <a:rPr lang="en-US" altLang="ko-KR" sz="1400" b="1" dirty="0">
                <a:latin typeface="+mj-lt"/>
              </a:rPr>
              <a:t>Cases</a:t>
            </a:r>
            <a:endParaRPr lang="ko-KR" altLang="en-US" sz="1400" b="1" dirty="0">
              <a:latin typeface="+mj-lt"/>
            </a:endParaRPr>
          </a:p>
        </p:txBody>
      </p:sp>
      <p:sp>
        <p:nvSpPr>
          <p:cNvPr id="14" name="모서리가 둥근 직사각형 13">
            <a:hlinkClick r:id="rId3" action="ppaction://program"/>
          </p:cNvPr>
          <p:cNvSpPr/>
          <p:nvPr/>
        </p:nvSpPr>
        <p:spPr>
          <a:xfrm>
            <a:off x="666180" y="2243778"/>
            <a:ext cx="2088232" cy="1656184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Bef>
                <a:spcPts val="1800"/>
              </a:spcBef>
            </a:pPr>
            <a:r>
              <a:rPr lang="en-US" altLang="ko-KR" sz="2800" b="1" dirty="0"/>
              <a:t>CVS</a:t>
            </a:r>
          </a:p>
          <a:p>
            <a:pPr algn="ctr" latinLnBrk="0">
              <a:spcBef>
                <a:spcPts val="1800"/>
              </a:spcBef>
            </a:pPr>
            <a:r>
              <a:rPr lang="en-US" altLang="ko-KR" sz="1600" b="1" dirty="0"/>
              <a:t>(</a:t>
            </a:r>
            <a:r>
              <a:rPr lang="ko-KR" altLang="en-US" sz="1600" b="1" dirty="0"/>
              <a:t>편의점</a:t>
            </a:r>
            <a:r>
              <a:rPr lang="en-US" altLang="ko-KR" sz="1600" b="1" dirty="0"/>
              <a:t>)</a:t>
            </a:r>
            <a:endParaRPr lang="ko-KR" altLang="en-US" sz="1600" b="1" dirty="0"/>
          </a:p>
        </p:txBody>
      </p:sp>
      <p:sp>
        <p:nvSpPr>
          <p:cNvPr id="15" name="모서리가 둥근 직사각형 14">
            <a:hlinkClick r:id="rId4" action="ppaction://program"/>
          </p:cNvPr>
          <p:cNvSpPr/>
          <p:nvPr/>
        </p:nvSpPr>
        <p:spPr>
          <a:xfrm>
            <a:off x="3114452" y="2243778"/>
            <a:ext cx="2088232" cy="1656184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Bef>
                <a:spcPts val="1800"/>
              </a:spcBef>
            </a:pPr>
            <a:r>
              <a:rPr lang="en-US" altLang="ko-KR" sz="2800" b="1" dirty="0"/>
              <a:t>Telecom</a:t>
            </a:r>
            <a:br>
              <a:rPr lang="en-US" altLang="ko-KR" sz="1600" b="1" dirty="0"/>
            </a:br>
            <a:endParaRPr lang="en-US" altLang="ko-KR" sz="2800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666180" y="4104084"/>
            <a:ext cx="2088232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7800" indent="-177800" latinLnBrk="0">
              <a:spcBef>
                <a:spcPts val="1200"/>
              </a:spcBef>
              <a:buFont typeface="Arial" pitchFamily="34" charset="0"/>
              <a:buChar char="•"/>
            </a:pPr>
            <a:r>
              <a:rPr lang="ko-KR" altLang="en-US" sz="1400" b="1" dirty="0"/>
              <a:t>상품간 관계</a:t>
            </a:r>
            <a:br>
              <a:rPr lang="en-US" altLang="ko-KR" sz="1400" b="1" dirty="0"/>
            </a:br>
            <a:r>
              <a:rPr lang="en-US" altLang="ko-KR" sz="1400" b="1" dirty="0"/>
              <a:t>(Association)</a:t>
            </a:r>
          </a:p>
          <a:p>
            <a:pPr marL="177800" indent="-177800" latinLnBrk="0">
              <a:spcBef>
                <a:spcPts val="1200"/>
              </a:spcBef>
              <a:buFont typeface="Arial" pitchFamily="34" charset="0"/>
              <a:buChar char="•"/>
            </a:pPr>
            <a:r>
              <a:rPr lang="ko-KR" altLang="en-US" sz="1400" b="1" dirty="0"/>
              <a:t>영수증 단위 구매 패턴</a:t>
            </a:r>
            <a:br>
              <a:rPr lang="en-US" altLang="ko-KR" sz="1400" b="1" dirty="0"/>
            </a:br>
            <a:r>
              <a:rPr lang="ko-KR" altLang="en-US" sz="1400" b="1" dirty="0"/>
              <a:t>유형화</a:t>
            </a:r>
            <a:endParaRPr lang="en-US" altLang="ko-KR" sz="1400" b="1" dirty="0"/>
          </a:p>
          <a:p>
            <a:pPr marL="177800" indent="-177800" latinLnBrk="0">
              <a:spcBef>
                <a:spcPts val="1200"/>
              </a:spcBef>
              <a:buFont typeface="Arial" pitchFamily="34" charset="0"/>
              <a:buChar char="•"/>
            </a:pPr>
            <a:r>
              <a:rPr lang="ko-KR" altLang="en-US" sz="1400" b="1" dirty="0"/>
              <a:t>점포 세분화</a:t>
            </a:r>
            <a:endParaRPr lang="en-US" altLang="ko-KR" sz="1400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3114452" y="4104084"/>
            <a:ext cx="208823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7800" indent="-177800" latinLnBrk="0">
              <a:spcBef>
                <a:spcPts val="1200"/>
              </a:spcBef>
              <a:buFont typeface="Arial" pitchFamily="34" charset="0"/>
              <a:buChar char="•"/>
            </a:pPr>
            <a:r>
              <a:rPr lang="ko-KR" altLang="en-US" sz="1400" b="1" dirty="0"/>
              <a:t>상품 자체 핵심 편익 도출</a:t>
            </a:r>
            <a:endParaRPr lang="en-US" altLang="ko-KR" sz="1400" b="1" dirty="0"/>
          </a:p>
          <a:p>
            <a:pPr marL="177800" indent="-177800" latinLnBrk="0">
              <a:spcBef>
                <a:spcPts val="1200"/>
              </a:spcBef>
              <a:buFont typeface="Arial" pitchFamily="34" charset="0"/>
              <a:buChar char="•"/>
            </a:pPr>
            <a:r>
              <a:rPr lang="ko-KR" altLang="en-US" sz="1400" b="1" dirty="0"/>
              <a:t>고객 </a:t>
            </a:r>
            <a:r>
              <a:rPr lang="en-US" altLang="ko-KR" sz="1400" b="1" dirty="0"/>
              <a:t>Segmentation</a:t>
            </a:r>
          </a:p>
        </p:txBody>
      </p:sp>
      <p:sp>
        <p:nvSpPr>
          <p:cNvPr id="18" name="모서리가 둥근 직사각형 17">
            <a:hlinkClick r:id="rId5" action="ppaction://program"/>
          </p:cNvPr>
          <p:cNvSpPr/>
          <p:nvPr/>
        </p:nvSpPr>
        <p:spPr>
          <a:xfrm>
            <a:off x="5562724" y="2243778"/>
            <a:ext cx="2088232" cy="1656184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Bef>
                <a:spcPts val="1800"/>
              </a:spcBef>
            </a:pPr>
            <a:r>
              <a:rPr lang="en-US" altLang="ko-KR" sz="2800" b="1" dirty="0"/>
              <a:t>Retail</a:t>
            </a:r>
          </a:p>
          <a:p>
            <a:pPr algn="ctr" latinLnBrk="0">
              <a:spcBef>
                <a:spcPts val="1800"/>
              </a:spcBef>
            </a:pPr>
            <a:r>
              <a:rPr lang="en-US" altLang="ko-KR" sz="1600" b="1" dirty="0"/>
              <a:t>(U.K)</a:t>
            </a:r>
            <a:endParaRPr lang="ko-KR" altLang="en-US" sz="1600" b="1" dirty="0"/>
          </a:p>
        </p:txBody>
      </p:sp>
      <p:sp>
        <p:nvSpPr>
          <p:cNvPr id="19" name="모서리가 둥근 직사각형 18">
            <a:hlinkClick r:id="rId6" action="ppaction://program"/>
          </p:cNvPr>
          <p:cNvSpPr/>
          <p:nvPr/>
        </p:nvSpPr>
        <p:spPr>
          <a:xfrm>
            <a:off x="8010996" y="2243778"/>
            <a:ext cx="2088232" cy="1656184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Bef>
                <a:spcPts val="1800"/>
              </a:spcBef>
            </a:pPr>
            <a:r>
              <a:rPr lang="en-US" altLang="ko-KR" sz="2800" b="1" dirty="0"/>
              <a:t>Retail</a:t>
            </a:r>
          </a:p>
          <a:p>
            <a:pPr algn="ctr" latinLnBrk="0">
              <a:spcBef>
                <a:spcPts val="1800"/>
              </a:spcBef>
            </a:pPr>
            <a:r>
              <a:rPr lang="en-US" altLang="ko-KR" sz="1600" b="1" dirty="0"/>
              <a:t>(German)</a:t>
            </a:r>
            <a:endParaRPr lang="ko-KR" altLang="en-US" sz="1600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5562724" y="4104084"/>
            <a:ext cx="208823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7800" indent="-177800" latinLnBrk="0">
              <a:spcBef>
                <a:spcPts val="1200"/>
              </a:spcBef>
              <a:buFont typeface="Arial" pitchFamily="34" charset="0"/>
              <a:buChar char="•"/>
            </a:pPr>
            <a:r>
              <a:rPr lang="en-US" altLang="ko-KR" sz="1400" b="1" dirty="0"/>
              <a:t>Customer ‘DNA’ Profile</a:t>
            </a:r>
          </a:p>
          <a:p>
            <a:pPr marL="177800" indent="-177800" latinLnBrk="0">
              <a:spcBef>
                <a:spcPts val="1200"/>
              </a:spcBef>
              <a:buFont typeface="Arial" pitchFamily="34" charset="0"/>
              <a:buChar char="•"/>
            </a:pPr>
            <a:r>
              <a:rPr lang="en-US" altLang="ko-KR" sz="1400" b="1" dirty="0"/>
              <a:t>Life-style Segmentation</a:t>
            </a:r>
          </a:p>
          <a:p>
            <a:pPr marL="177800" indent="-177800" latinLnBrk="0">
              <a:spcBef>
                <a:spcPts val="1200"/>
              </a:spcBef>
              <a:buFont typeface="Arial" pitchFamily="34" charset="0"/>
              <a:buChar char="•"/>
            </a:pPr>
            <a:r>
              <a:rPr lang="en-US" altLang="ko-KR" sz="1400" b="1" dirty="0"/>
              <a:t>Shopping Habits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8010996" y="4104084"/>
            <a:ext cx="208823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7800" indent="-177800" latinLnBrk="0">
              <a:spcBef>
                <a:spcPts val="1200"/>
              </a:spcBef>
              <a:buFont typeface="Arial" pitchFamily="34" charset="0"/>
              <a:buChar char="•"/>
            </a:pPr>
            <a:r>
              <a:rPr lang="en-US" altLang="ko-KR" sz="1400" b="1" dirty="0"/>
              <a:t>Multi-dimensional Customer Segmentation </a:t>
            </a:r>
            <a:br>
              <a:rPr lang="en-US" altLang="ko-KR" sz="1400" b="1" dirty="0"/>
            </a:br>
            <a:r>
              <a:rPr lang="en-US" altLang="ko-KR" sz="1400" dirty="0"/>
              <a:t>(Who, How, What, Why, Where)</a:t>
            </a:r>
          </a:p>
        </p:txBody>
      </p:sp>
    </p:spTree>
    <p:extLst>
      <p:ext uri="{BB962C8B-B14F-4D97-AF65-F5344CB8AC3E}">
        <p14:creationId xmlns:p14="http://schemas.microsoft.com/office/powerpoint/2010/main" val="23555986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074"/>
          <p:cNvSpPr txBox="1">
            <a:spLocks noChangeArrowheads="1"/>
          </p:cNvSpPr>
          <p:nvPr/>
        </p:nvSpPr>
        <p:spPr bwMode="gray">
          <a:xfrm>
            <a:off x="1746300" y="1158999"/>
            <a:ext cx="3355668" cy="533400"/>
          </a:xfrm>
          <a:prstGeom prst="rect">
            <a:avLst/>
          </a:prstGeom>
        </p:spPr>
        <p:txBody>
          <a:bodyPr/>
          <a:lstStyle>
            <a:lvl1pPr algn="ctr" defTabSz="1043056" rtl="0" eaLnBrk="1" latinLnBrk="1" hangingPunct="1">
              <a:spcBef>
                <a:spcPct val="0"/>
              </a:spcBef>
              <a:buNone/>
              <a:defRPr sz="5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200" b="1" dirty="0">
                <a:solidFill>
                  <a:schemeClr val="tx2"/>
                </a:solidFill>
              </a:rPr>
              <a:t>AGENDA</a:t>
            </a:r>
          </a:p>
        </p:txBody>
      </p:sp>
      <p:sp>
        <p:nvSpPr>
          <p:cNvPr id="6" name="Text Box 3075"/>
          <p:cNvSpPr txBox="1">
            <a:spLocks noChangeArrowheads="1"/>
          </p:cNvSpPr>
          <p:nvPr/>
        </p:nvSpPr>
        <p:spPr bwMode="gray">
          <a:xfrm>
            <a:off x="2034580" y="2811742"/>
            <a:ext cx="4176216" cy="291310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square" anchor="t">
            <a:spAutoFit/>
          </a:bodyPr>
          <a:lstStyle/>
          <a:p>
            <a:pPr marL="450850" indent="-450850">
              <a:lnSpc>
                <a:spcPct val="105000"/>
              </a:lnSpc>
              <a:spcBef>
                <a:spcPts val="30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en-US" altLang="ko-KR" sz="2400" b="1" dirty="0">
                <a:solidFill>
                  <a:schemeClr val="accent1"/>
                </a:solidFill>
                <a:latin typeface="+mj-lt"/>
              </a:rPr>
              <a:t>Data – Cases </a:t>
            </a:r>
          </a:p>
          <a:p>
            <a:pPr marL="450850" lvl="0" indent="-450850">
              <a:lnSpc>
                <a:spcPct val="105000"/>
              </a:lnSpc>
              <a:spcBef>
                <a:spcPts val="30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en-US" altLang="ko-KR" sz="2400" b="1" dirty="0">
                <a:solidFill>
                  <a:srgbClr val="C00000"/>
                </a:solidFill>
                <a:latin typeface="+mj-lt"/>
              </a:rPr>
              <a:t>Interpretation </a:t>
            </a:r>
          </a:p>
          <a:p>
            <a:pPr marL="450850" lvl="0" indent="-450850">
              <a:lnSpc>
                <a:spcPct val="105000"/>
              </a:lnSpc>
              <a:spcBef>
                <a:spcPts val="30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en-US" altLang="ko-KR" sz="2400" b="1" dirty="0">
                <a:solidFill>
                  <a:schemeClr val="accent1"/>
                </a:solidFill>
                <a:latin typeface="+mj-lt"/>
              </a:rPr>
              <a:t>Workshop</a:t>
            </a:r>
          </a:p>
          <a:p>
            <a:pPr marL="450850" lvl="0" indent="-450850">
              <a:lnSpc>
                <a:spcPct val="105000"/>
              </a:lnSpc>
              <a:spcBef>
                <a:spcPts val="30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en-US" altLang="ko-KR" sz="2400" b="1" dirty="0">
                <a:solidFill>
                  <a:schemeClr val="accent1"/>
                </a:solidFill>
                <a:latin typeface="+mj-lt"/>
              </a:rPr>
              <a:t>Share – Q&amp;A </a:t>
            </a:r>
          </a:p>
        </p:txBody>
      </p:sp>
      <p:sp>
        <p:nvSpPr>
          <p:cNvPr id="7" name="Line 10"/>
          <p:cNvSpPr>
            <a:spLocks noChangeShapeType="1"/>
          </p:cNvSpPr>
          <p:nvPr/>
        </p:nvSpPr>
        <p:spPr bwMode="auto">
          <a:xfrm>
            <a:off x="1475024" y="1922958"/>
            <a:ext cx="4320000" cy="0"/>
          </a:xfrm>
          <a:prstGeom prst="line">
            <a:avLst/>
          </a:prstGeom>
          <a:noFill/>
          <a:ln w="57150">
            <a:solidFill>
              <a:schemeClr val="accent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>
              <a:latin typeface="+mj-lt"/>
            </a:endParaRPr>
          </a:p>
        </p:txBody>
      </p:sp>
      <p:sp>
        <p:nvSpPr>
          <p:cNvPr id="10" name="타원 9"/>
          <p:cNvSpPr/>
          <p:nvPr/>
        </p:nvSpPr>
        <p:spPr bwMode="auto">
          <a:xfrm>
            <a:off x="1243015" y="3604645"/>
            <a:ext cx="464018" cy="464018"/>
          </a:xfrm>
          <a:prstGeom prst="ellipse">
            <a:avLst/>
          </a:prstGeom>
          <a:solidFill>
            <a:srgbClr val="C00000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266700" marR="0" indent="-266700" algn="l" defTabSz="914400" rtl="0" eaLnBrk="0" fontAlgn="base" latinLnBrk="0" hangingPunct="0">
              <a:lnSpc>
                <a:spcPct val="100000"/>
              </a:lnSpc>
              <a:spcBef>
                <a:spcPct val="70000"/>
              </a:spcBef>
              <a:spcAft>
                <a:spcPct val="0"/>
              </a:spcAft>
              <a:buClrTx/>
              <a:buSzTx/>
              <a:buFont typeface="Wingdings" pitchFamily="2" charset="2"/>
              <a:buChar char="l"/>
              <a:tabLst/>
            </a:pPr>
            <a:endParaRPr kumimoji="0" lang="ko-KR" altLang="en-US" sz="15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+mj-lt"/>
              <a:ea typeface="맑은 고딕" pitchFamily="50" charset="-127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2029" y="0"/>
            <a:ext cx="1781175" cy="7562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2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gray">
          <a:xfrm>
            <a:off x="8483585" y="180231"/>
            <a:ext cx="1275261" cy="5713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5516307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083238" y="453273"/>
            <a:ext cx="8335428" cy="572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4306" tIns="52153" rIns="104306" bIns="52153" rtlCol="0" anchor="ctr"/>
          <a:lstStyle/>
          <a:p>
            <a:r>
              <a:rPr lang="en-US" altLang="ko-KR" sz="4000" spc="-171" dirty="0">
                <a:solidFill>
                  <a:schemeClr val="tx1"/>
                </a:solidFill>
                <a:ea typeface="나눔바른고딕 옛한글" pitchFamily="50" charset="-127"/>
                <a:cs typeface="Calibri" pitchFamily="34" charset="0"/>
              </a:rPr>
              <a:t>Base Analysis – </a:t>
            </a:r>
            <a:r>
              <a:rPr lang="ko-KR" altLang="en-US" sz="4000" b="1" spc="-171" dirty="0">
                <a:solidFill>
                  <a:srgbClr val="2AAEC0"/>
                </a:solidFill>
                <a:latin typeface="+mj-lt"/>
                <a:ea typeface="나눔바른고딕 옛한글" pitchFamily="50" charset="-127"/>
                <a:cs typeface="Calibri" pitchFamily="34" charset="0"/>
              </a:rPr>
              <a:t>분포</a:t>
            </a:r>
            <a:r>
              <a:rPr lang="ko-KR" altLang="en-US" sz="4000" spc="-171" dirty="0">
                <a:solidFill>
                  <a:schemeClr val="tx1"/>
                </a:solidFill>
                <a:ea typeface="나눔바른고딕 옛한글" pitchFamily="50" charset="-127"/>
                <a:cs typeface="Calibri" pitchFamily="34" charset="0"/>
              </a:rPr>
              <a:t> 파악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983942" y="36215"/>
            <a:ext cx="46193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Insight from Data </a:t>
            </a:r>
            <a:r>
              <a:rPr lang="en-US" altLang="ko-KR" sz="1400" b="1" dirty="0">
                <a:solidFill>
                  <a:srgbClr val="FF0000"/>
                </a:solidFill>
              </a:rPr>
              <a:t>– Interpretation : Analysis Type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/>
        </p:nvGraphicFramePr>
        <p:xfrm>
          <a:off x="2632056" y="2709062"/>
          <a:ext cx="5643602" cy="2643205"/>
        </p:xfrm>
        <a:graphic>
          <a:graphicData uri="http://schemas.openxmlformats.org/drawingml/2006/table">
            <a:tbl>
              <a:tblPr/>
              <a:tblGrid>
                <a:gridCol w="56436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5725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분석 방법</a:t>
                      </a:r>
                    </a:p>
                  </a:txBody>
                  <a:tcPr marL="38862" marR="38862" marT="51599" marB="51599" anchor="ctr" anchorCtr="1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57256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Wingdings 2" pitchFamily="18" charset="2"/>
                        </a:rPr>
                        <a:t>1. Frequency </a:t>
                      </a:r>
                      <a:r>
                        <a:rPr kumimoji="0" lang="ko-KR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Wingdings 2" pitchFamily="18" charset="2"/>
                        </a:rPr>
                        <a:t>분석</a:t>
                      </a:r>
                    </a:p>
                  </a:txBody>
                  <a:tcPr marL="1584000" marR="36000" marT="51599" marB="51599" anchor="ctr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28694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Wingdings 2" pitchFamily="18" charset="2"/>
                        </a:rPr>
                        <a:t>2. Distribution </a:t>
                      </a:r>
                      <a:r>
                        <a:rPr kumimoji="0" lang="ko-KR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Wingdings 2" pitchFamily="18" charset="2"/>
                        </a:rPr>
                        <a:t>분석</a:t>
                      </a:r>
                    </a:p>
                  </a:txBody>
                  <a:tcPr marL="1584000" marR="36000" marT="51599" marB="51599" anchor="ctr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980448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083238" y="453273"/>
            <a:ext cx="9304022" cy="572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4306" tIns="52153" rIns="104306" bIns="52153" rtlCol="0" anchor="ctr"/>
          <a:lstStyle/>
          <a:p>
            <a:r>
              <a:rPr lang="en-US" altLang="ko-KR" sz="3200" spc="-171" dirty="0">
                <a:solidFill>
                  <a:schemeClr val="tx1"/>
                </a:solidFill>
                <a:latin typeface="+mj-lt"/>
                <a:ea typeface="나눔바른고딕 옛한글" pitchFamily="50" charset="-127"/>
                <a:cs typeface="Calibri" pitchFamily="34" charset="0"/>
              </a:rPr>
              <a:t>Base Analysis – </a:t>
            </a:r>
            <a:r>
              <a:rPr lang="en-US" altLang="ko-KR" sz="3700" b="1" spc="-171" dirty="0">
                <a:solidFill>
                  <a:srgbClr val="009999"/>
                </a:solidFill>
                <a:latin typeface="+mj-lt"/>
                <a:ea typeface="나눔바른고딕 옛한글" pitchFamily="50" charset="-127"/>
                <a:cs typeface="Calibri" pitchFamily="34" charset="0"/>
              </a:rPr>
              <a:t>Frequency </a:t>
            </a:r>
            <a:r>
              <a:rPr lang="ko-KR" altLang="en-US" sz="3200" spc="-171" dirty="0">
                <a:solidFill>
                  <a:schemeClr val="tx1"/>
                </a:solidFill>
                <a:latin typeface="+mj-lt"/>
                <a:ea typeface="나눔바른고딕 옛한글" pitchFamily="50" charset="-127"/>
                <a:cs typeface="Calibri" pitchFamily="34" charset="0"/>
              </a:rPr>
              <a:t>분석</a:t>
            </a:r>
          </a:p>
        </p:txBody>
      </p:sp>
      <p:sp>
        <p:nvSpPr>
          <p:cNvPr id="15" name="Text Box 17"/>
          <p:cNvSpPr txBox="1">
            <a:spLocks noChangeArrowheads="1"/>
          </p:cNvSpPr>
          <p:nvPr/>
        </p:nvSpPr>
        <p:spPr bwMode="gray">
          <a:xfrm>
            <a:off x="1060420" y="2066119"/>
            <a:ext cx="9389941" cy="716095"/>
          </a:xfrm>
          <a:prstGeom prst="rect">
            <a:avLst/>
          </a:prstGeom>
          <a:noFill/>
          <a:ln w="28575">
            <a:noFill/>
            <a:prstDash val="sysDot"/>
            <a:miter lim="800000"/>
            <a:headEnd/>
            <a:tailEnd/>
          </a:ln>
        </p:spPr>
        <p:txBody>
          <a:bodyPr wrap="square" lIns="99569" tIns="49785" rIns="99569" bIns="49785">
            <a:spAutoFit/>
          </a:bodyPr>
          <a:lstStyle/>
          <a:p>
            <a:pPr marL="885058" indent="-885058" defTabSz="885058" latinLnBrk="0">
              <a:spcBef>
                <a:spcPct val="10000"/>
              </a:spcBef>
              <a:defRPr/>
            </a:pPr>
            <a:r>
              <a:rPr lang="ko-KR" altLang="en-US" sz="2000" b="1" kern="0" dirty="0">
                <a:solidFill>
                  <a:sysClr val="windowText" lastClr="000000"/>
                </a:solidFill>
              </a:rPr>
              <a:t>가설 </a:t>
            </a:r>
            <a:r>
              <a:rPr lang="en-US" altLang="ko-KR" sz="2000" b="1" kern="0" dirty="0">
                <a:solidFill>
                  <a:sysClr val="windowText" lastClr="000000"/>
                </a:solidFill>
              </a:rPr>
              <a:t>1 :  SO WOOL </a:t>
            </a:r>
            <a:r>
              <a:rPr lang="ko-KR" altLang="en-US" sz="2000" b="1" kern="0" dirty="0">
                <a:solidFill>
                  <a:sysClr val="windowText" lastClr="000000"/>
                </a:solidFill>
              </a:rPr>
              <a:t>구매 고객은</a:t>
            </a:r>
            <a:r>
              <a:rPr lang="en-US" altLang="ko-KR" sz="2000" b="1" kern="0" dirty="0">
                <a:solidFill>
                  <a:sysClr val="windowText" lastClr="000000"/>
                </a:solidFill>
              </a:rPr>
              <a:t> </a:t>
            </a:r>
            <a:r>
              <a:rPr lang="ko-KR" altLang="en-US" sz="2000" b="1" kern="0" dirty="0">
                <a:solidFill>
                  <a:sysClr val="windowText" lastClr="000000"/>
                </a:solidFill>
              </a:rPr>
              <a:t>프리미엄 의류상품이므로</a:t>
            </a:r>
            <a:r>
              <a:rPr lang="en-US" altLang="ko-KR" sz="2000" b="1" kern="0" dirty="0">
                <a:solidFill>
                  <a:sysClr val="windowText" lastClr="000000"/>
                </a:solidFill>
              </a:rPr>
              <a:t>, </a:t>
            </a:r>
            <a:r>
              <a:rPr lang="ko-KR" altLang="en-US" sz="2000" b="1" kern="0" dirty="0">
                <a:solidFill>
                  <a:sysClr val="windowText" lastClr="000000"/>
                </a:solidFill>
              </a:rPr>
              <a:t>경제력 있는 </a:t>
            </a:r>
            <a:r>
              <a:rPr lang="en-US" altLang="ko-KR" sz="2000" b="1" kern="0" dirty="0">
                <a:solidFill>
                  <a:srgbClr val="FF0000"/>
                </a:solidFill>
              </a:rPr>
              <a:t>4~50</a:t>
            </a:r>
            <a:r>
              <a:rPr lang="ko-KR" altLang="en-US" sz="2000" b="1" kern="0" dirty="0">
                <a:solidFill>
                  <a:srgbClr val="FF0000"/>
                </a:solidFill>
              </a:rPr>
              <a:t>대</a:t>
            </a:r>
            <a:r>
              <a:rPr lang="ko-KR" altLang="en-US" sz="2000" b="1" kern="0" dirty="0">
                <a:solidFill>
                  <a:sysClr val="windowText" lastClr="000000"/>
                </a:solidFill>
              </a:rPr>
              <a:t>의 비중이 높을 것임</a:t>
            </a:r>
            <a:endParaRPr lang="en-US" altLang="ko-KR" sz="2000" b="1" kern="0" dirty="0">
              <a:solidFill>
                <a:sysClr val="windowText" lastClr="000000"/>
              </a:solidFill>
            </a:endParaRPr>
          </a:p>
        </p:txBody>
      </p:sp>
      <p:sp>
        <p:nvSpPr>
          <p:cNvPr id="16" name="Text Box 19"/>
          <p:cNvSpPr txBox="1">
            <a:spLocks noChangeArrowheads="1"/>
          </p:cNvSpPr>
          <p:nvPr/>
        </p:nvSpPr>
        <p:spPr bwMode="auto">
          <a:xfrm>
            <a:off x="1426670" y="2994814"/>
            <a:ext cx="2540162" cy="50228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lIns="78401" tIns="49785" rIns="78401" bIns="49785" anchor="ctr"/>
          <a:lstStyle/>
          <a:p>
            <a:pPr algn="ctr" defTabSz="829742">
              <a:spcBef>
                <a:spcPct val="50000"/>
              </a:spcBef>
              <a:buClr>
                <a:srgbClr val="000000"/>
              </a:buClr>
              <a:buSzPct val="100000"/>
            </a:pPr>
            <a:r>
              <a:rPr lang="en-US" altLang="ko-KR" sz="1600" b="1" dirty="0">
                <a:solidFill>
                  <a:schemeClr val="bg1"/>
                </a:solidFill>
                <a:ea typeface="HY헤드라인M" pitchFamily="18" charset="-127"/>
              </a:rPr>
              <a:t>Categorical Variable</a:t>
            </a:r>
          </a:p>
        </p:txBody>
      </p:sp>
      <p:sp>
        <p:nvSpPr>
          <p:cNvPr id="17" name="Text Box 20"/>
          <p:cNvSpPr txBox="1">
            <a:spLocks noChangeArrowheads="1"/>
          </p:cNvSpPr>
          <p:nvPr/>
        </p:nvSpPr>
        <p:spPr bwMode="auto">
          <a:xfrm>
            <a:off x="4138201" y="2994813"/>
            <a:ext cx="2680205" cy="480443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lIns="78401" tIns="49785" rIns="78401" bIns="49785" anchor="ctr"/>
          <a:lstStyle/>
          <a:p>
            <a:pPr algn="ctr" defTabSz="829742">
              <a:spcBef>
                <a:spcPct val="50000"/>
              </a:spcBef>
              <a:buClr>
                <a:srgbClr val="000000"/>
              </a:buClr>
              <a:buSzPct val="100000"/>
            </a:pPr>
            <a:r>
              <a:rPr lang="en-US" altLang="ko-KR" sz="1600" b="1" dirty="0">
                <a:ea typeface="HY헤드라인M" pitchFamily="18" charset="-127"/>
              </a:rPr>
              <a:t>One-dimensional </a:t>
            </a:r>
          </a:p>
        </p:txBody>
      </p:sp>
      <p:sp>
        <p:nvSpPr>
          <p:cNvPr id="18" name="Text Box 21"/>
          <p:cNvSpPr txBox="1">
            <a:spLocks noChangeArrowheads="1"/>
          </p:cNvSpPr>
          <p:nvPr/>
        </p:nvSpPr>
        <p:spPr bwMode="auto">
          <a:xfrm>
            <a:off x="6989774" y="2994813"/>
            <a:ext cx="2680205" cy="480443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lIns="78401" tIns="49785" rIns="78401" bIns="49785" anchor="ctr"/>
          <a:lstStyle/>
          <a:p>
            <a:pPr algn="ctr" defTabSz="829742">
              <a:spcBef>
                <a:spcPct val="50000"/>
              </a:spcBef>
              <a:buClr>
                <a:srgbClr val="000000"/>
              </a:buClr>
              <a:buSzPct val="100000"/>
            </a:pPr>
            <a:r>
              <a:rPr lang="ko-KR" altLang="en-US" sz="1600" b="1">
                <a:latin typeface="+mn-ea"/>
              </a:rPr>
              <a:t>분포 파악</a:t>
            </a:r>
            <a:endParaRPr lang="en-US" altLang="ko-KR" sz="1600" b="1" dirty="0">
              <a:latin typeface="+mn-ea"/>
            </a:endParaRPr>
          </a:p>
        </p:txBody>
      </p:sp>
      <p:sp>
        <p:nvSpPr>
          <p:cNvPr id="19" name="Text Box 16"/>
          <p:cNvSpPr txBox="1">
            <a:spLocks noChangeArrowheads="1"/>
          </p:cNvSpPr>
          <p:nvPr/>
        </p:nvSpPr>
        <p:spPr bwMode="gray">
          <a:xfrm>
            <a:off x="1846238" y="1351739"/>
            <a:ext cx="8633548" cy="469874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square" lIns="99569" tIns="49785" rIns="99569" bIns="49785">
            <a:spAutoFit/>
          </a:bodyPr>
          <a:lstStyle/>
          <a:p>
            <a:pPr marL="193606" indent="-193606">
              <a:spcBef>
                <a:spcPct val="100000"/>
              </a:spcBef>
              <a:buSzPct val="80000"/>
              <a:defRPr/>
            </a:pPr>
            <a:r>
              <a:rPr lang="en-US" altLang="ko-KR" sz="2400" b="1" dirty="0"/>
              <a:t>Frequency Analysis _ </a:t>
            </a:r>
            <a:r>
              <a:rPr lang="en-US" altLang="ko-KR" sz="2400" b="1" dirty="0" err="1"/>
              <a:t>Uni-variate</a:t>
            </a:r>
            <a:r>
              <a:rPr lang="en-US" altLang="ko-KR" sz="2400" b="1" dirty="0"/>
              <a:t> (One-dimensional)</a:t>
            </a:r>
            <a:endParaRPr lang="ko-KR" altLang="en-US" sz="2400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5983942" y="36215"/>
            <a:ext cx="46193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Insight from Data </a:t>
            </a:r>
            <a:r>
              <a:rPr lang="en-US" altLang="ko-KR" sz="1400" b="1" dirty="0">
                <a:solidFill>
                  <a:srgbClr val="FF0000"/>
                </a:solidFill>
              </a:rPr>
              <a:t>– Interpretation : Analysis Type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  <p:sp>
        <p:nvSpPr>
          <p:cNvPr id="21" name="Oval 41"/>
          <p:cNvSpPr>
            <a:spLocks noChangeArrowheads="1"/>
          </p:cNvSpPr>
          <p:nvPr/>
        </p:nvSpPr>
        <p:spPr bwMode="auto">
          <a:xfrm>
            <a:off x="1060420" y="1351739"/>
            <a:ext cx="692902" cy="571504"/>
          </a:xfrm>
          <a:prstGeom prst="rect">
            <a:avLst/>
          </a:prstGeom>
          <a:solidFill>
            <a:srgbClr val="FFFF00"/>
          </a:solidFill>
          <a:ln w="28575" algn="ctr">
            <a:solidFill>
              <a:srgbClr val="000000"/>
            </a:solidFill>
            <a:round/>
            <a:headEnd/>
            <a:tailEnd/>
          </a:ln>
        </p:spPr>
        <p:txBody>
          <a:bodyPr lIns="99569" tIns="49785" rIns="99569" bIns="49785" anchor="ctr" anchorCtr="1"/>
          <a:lstStyle/>
          <a:p>
            <a:pPr algn="ctr" defTabSz="995690" latinLnBrk="0">
              <a:spcBef>
                <a:spcPct val="50000"/>
              </a:spcBef>
              <a:defRPr/>
            </a:pPr>
            <a:r>
              <a:rPr lang="en-US" altLang="ko-KR" sz="2000" b="1" kern="0" dirty="0">
                <a:solidFill>
                  <a:sysClr val="windowText" lastClr="000000"/>
                </a:solidFill>
              </a:rPr>
              <a:t>A-1</a:t>
            </a:r>
          </a:p>
        </p:txBody>
      </p:sp>
      <p:grpSp>
        <p:nvGrpSpPr>
          <p:cNvPr id="22" name="그룹 21"/>
          <p:cNvGrpSpPr/>
          <p:nvPr/>
        </p:nvGrpSpPr>
        <p:grpSpPr>
          <a:xfrm>
            <a:off x="5223012" y="3674292"/>
            <a:ext cx="4594225" cy="3336929"/>
            <a:chOff x="5223012" y="3674292"/>
            <a:chExt cx="4594225" cy="3336929"/>
          </a:xfrm>
        </p:grpSpPr>
        <p:sp>
          <p:nvSpPr>
            <p:cNvPr id="10" name="Rectangle 11"/>
            <p:cNvSpPr>
              <a:spLocks noChangeArrowheads="1"/>
            </p:cNvSpPr>
            <p:nvPr/>
          </p:nvSpPr>
          <p:spPr bwMode="auto">
            <a:xfrm>
              <a:off x="6937524" y="3674292"/>
              <a:ext cx="1003971" cy="59684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99569" tIns="49785" rIns="99569" bIns="49785" anchor="ctr"/>
            <a:lstStyle/>
            <a:p>
              <a:pPr algn="ctr" defTabSz="995690" latinLnBrk="0">
                <a:spcBef>
                  <a:spcPct val="50000"/>
                </a:spcBef>
                <a:defRPr/>
              </a:pPr>
              <a:r>
                <a:rPr lang="en-US" altLang="ko-KR" sz="1800" b="1" kern="0" dirty="0">
                  <a:solidFill>
                    <a:sysClr val="windowText" lastClr="000000"/>
                  </a:solidFill>
                  <a:sym typeface="Wingdings 2" pitchFamily="18" charset="2"/>
                </a:rPr>
                <a:t>Graph</a:t>
              </a:r>
              <a:endParaRPr lang="en-US" altLang="ko-KR" sz="1800" b="1" kern="0" dirty="0">
                <a:solidFill>
                  <a:sysClr val="windowText" lastClr="000000"/>
                </a:solidFill>
              </a:endParaRPr>
            </a:p>
          </p:txBody>
        </p:sp>
        <p:pic>
          <p:nvPicPr>
            <p:cNvPr id="71681" name="Picture 1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5223012" y="4245796"/>
              <a:ext cx="4594225" cy="27654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grpSp>
        <p:nvGrpSpPr>
          <p:cNvPr id="14" name="그룹 13"/>
          <p:cNvGrpSpPr/>
          <p:nvPr/>
        </p:nvGrpSpPr>
        <p:grpSpPr>
          <a:xfrm>
            <a:off x="631792" y="3888606"/>
            <a:ext cx="4024323" cy="3392487"/>
            <a:chOff x="631792" y="3888606"/>
            <a:chExt cx="4024323" cy="3392487"/>
          </a:xfrm>
        </p:grpSpPr>
        <p:sp>
          <p:nvSpPr>
            <p:cNvPr id="9" name="Rectangle 10"/>
            <p:cNvSpPr>
              <a:spLocks noChangeArrowheads="1"/>
            </p:cNvSpPr>
            <p:nvPr/>
          </p:nvSpPr>
          <p:spPr bwMode="auto">
            <a:xfrm>
              <a:off x="631792" y="3888606"/>
              <a:ext cx="1485213" cy="65285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99569" tIns="49785" rIns="99569" bIns="49785" anchor="ctr"/>
            <a:lstStyle/>
            <a:p>
              <a:pPr algn="ctr" defTabSz="995690" latinLnBrk="0">
                <a:spcBef>
                  <a:spcPct val="50000"/>
                </a:spcBef>
                <a:defRPr/>
              </a:pPr>
              <a:r>
                <a:rPr lang="en-US" altLang="ko-KR" sz="1800" b="1" kern="0" dirty="0">
                  <a:solidFill>
                    <a:sysClr val="windowText" lastClr="000000"/>
                  </a:solidFill>
                  <a:sym typeface="Wingdings 2" pitchFamily="18" charset="2"/>
                </a:rPr>
                <a:t>Frequency  Table</a:t>
              </a:r>
              <a:endParaRPr lang="en-US" altLang="ko-KR" sz="1800" b="1" kern="0" dirty="0">
                <a:solidFill>
                  <a:sysClr val="windowText" lastClr="000000"/>
                </a:solidFill>
              </a:endParaRPr>
            </a:p>
          </p:txBody>
        </p:sp>
        <p:pic>
          <p:nvPicPr>
            <p:cNvPr id="71683" name="Picture 3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2131990" y="3888606"/>
              <a:ext cx="2524125" cy="33924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2088902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083238" y="453273"/>
            <a:ext cx="9304022" cy="572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4306" tIns="52153" rIns="104306" bIns="52153" rtlCol="0" anchor="ctr"/>
          <a:lstStyle/>
          <a:p>
            <a:r>
              <a:rPr lang="en-US" altLang="ko-KR" sz="3200" spc="-171" dirty="0">
                <a:solidFill>
                  <a:schemeClr val="tx1"/>
                </a:solidFill>
                <a:latin typeface="+mj-lt"/>
                <a:ea typeface="나눔바른고딕 옛한글" pitchFamily="50" charset="-127"/>
                <a:cs typeface="Calibri" pitchFamily="34" charset="0"/>
              </a:rPr>
              <a:t>Base Analysis – </a:t>
            </a:r>
            <a:r>
              <a:rPr lang="en-US" altLang="ko-KR" sz="3700" b="1" spc="-171" dirty="0">
                <a:solidFill>
                  <a:srgbClr val="009999"/>
                </a:solidFill>
                <a:latin typeface="+mj-lt"/>
                <a:ea typeface="나눔바른고딕 옛한글" pitchFamily="50" charset="-127"/>
                <a:cs typeface="Calibri" pitchFamily="34" charset="0"/>
              </a:rPr>
              <a:t>Distribution </a:t>
            </a:r>
            <a:r>
              <a:rPr lang="ko-KR" altLang="en-US" sz="3200" spc="-171" dirty="0">
                <a:solidFill>
                  <a:schemeClr val="tx1"/>
                </a:solidFill>
                <a:latin typeface="+mj-lt"/>
                <a:ea typeface="나눔바른고딕 옛한글" pitchFamily="50" charset="-127"/>
                <a:cs typeface="Calibri" pitchFamily="34" charset="0"/>
              </a:rPr>
              <a:t>분석</a:t>
            </a:r>
          </a:p>
        </p:txBody>
      </p:sp>
      <p:grpSp>
        <p:nvGrpSpPr>
          <p:cNvPr id="24" name="그룹 23"/>
          <p:cNvGrpSpPr/>
          <p:nvPr/>
        </p:nvGrpSpPr>
        <p:grpSpPr>
          <a:xfrm>
            <a:off x="1060420" y="3579965"/>
            <a:ext cx="8715436" cy="3639072"/>
            <a:chOff x="1060420" y="3579965"/>
            <a:chExt cx="8715436" cy="3639072"/>
          </a:xfrm>
        </p:grpSpPr>
        <p:sp>
          <p:nvSpPr>
            <p:cNvPr id="19" name="Text Box 4"/>
            <p:cNvSpPr txBox="1">
              <a:spLocks noChangeArrowheads="1"/>
            </p:cNvSpPr>
            <p:nvPr/>
          </p:nvSpPr>
          <p:spPr bwMode="auto">
            <a:xfrm>
              <a:off x="2155490" y="4038757"/>
              <a:ext cx="3962042" cy="336056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lIns="99569" tIns="49785" rIns="99569" bIns="49785">
              <a:spAutoFit/>
            </a:bodyPr>
            <a:lstStyle/>
            <a:p>
              <a:pPr algn="ctr" defTabSz="995690" latinLnBrk="0">
                <a:spcBef>
                  <a:spcPct val="50000"/>
                </a:spcBef>
                <a:defRPr/>
              </a:pPr>
              <a:r>
                <a:rPr lang="ko-KR" altLang="en-US" sz="1500" b="1" kern="0" dirty="0">
                  <a:solidFill>
                    <a:sysClr val="windowText" lastClr="000000"/>
                  </a:solidFill>
                </a:rPr>
                <a:t>이탈 고객의 </a:t>
              </a:r>
              <a:r>
                <a:rPr lang="en-US" altLang="ko-KR" sz="1500" b="1" kern="0" dirty="0">
                  <a:solidFill>
                    <a:sysClr val="windowText" lastClr="000000"/>
                  </a:solidFill>
                </a:rPr>
                <a:t>Revenue Distribution</a:t>
              </a:r>
            </a:p>
          </p:txBody>
        </p:sp>
        <p:pic>
          <p:nvPicPr>
            <p:cNvPr id="20" name="Picture 5"/>
            <p:cNvPicPr>
              <a:picLocks noChangeAspect="1" noChangeArrowheads="1"/>
            </p:cNvPicPr>
            <p:nvPr/>
          </p:nvPicPr>
          <p:blipFill>
            <a:blip r:embed="rId3"/>
            <a:srcRect l="9370" t="7166" r="4196" b="14957"/>
            <a:stretch>
              <a:fillRect/>
            </a:stretch>
          </p:blipFill>
          <p:spPr bwMode="auto">
            <a:xfrm>
              <a:off x="1060420" y="4066383"/>
              <a:ext cx="5600737" cy="267794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23" name="Rectangle 8"/>
            <p:cNvSpPr>
              <a:spLocks noChangeArrowheads="1"/>
            </p:cNvSpPr>
            <p:nvPr/>
          </p:nvSpPr>
          <p:spPr bwMode="auto">
            <a:xfrm>
              <a:off x="1717010" y="3579965"/>
              <a:ext cx="1281837" cy="451112"/>
            </a:xfrm>
            <a:prstGeom prst="rect">
              <a:avLst/>
            </a:prstGeom>
            <a:noFill/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99569" tIns="49785" rIns="99569" bIns="49785" anchor="ctr"/>
            <a:lstStyle/>
            <a:p>
              <a:pPr algn="ctr" defTabSz="995690" latinLnBrk="0">
                <a:spcBef>
                  <a:spcPct val="50000"/>
                </a:spcBef>
                <a:defRPr/>
              </a:pPr>
              <a:r>
                <a:rPr lang="en-US" altLang="ko-KR" sz="1300" b="1" kern="0" dirty="0">
                  <a:solidFill>
                    <a:sysClr val="windowText" lastClr="000000"/>
                  </a:solidFill>
                  <a:sym typeface="Wingdings 2" pitchFamily="18" charset="2"/>
                </a:rPr>
                <a:t>Histogram</a:t>
              </a:r>
              <a:endParaRPr lang="en-US" altLang="ko-KR" sz="1300" b="1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5" name="Text Box 10"/>
            <p:cNvSpPr txBox="1">
              <a:spLocks noChangeArrowheads="1"/>
            </p:cNvSpPr>
            <p:nvPr/>
          </p:nvSpPr>
          <p:spPr bwMode="auto">
            <a:xfrm>
              <a:off x="2649031" y="4572596"/>
              <a:ext cx="2303194" cy="70070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lIns="99569" tIns="49785" rIns="99569" bIns="49785">
              <a:spAutoFit/>
            </a:bodyPr>
            <a:lstStyle/>
            <a:p>
              <a:pPr algn="ctr" defTabSz="995690" latinLnBrk="0">
                <a:spcBef>
                  <a:spcPct val="50000"/>
                </a:spcBef>
                <a:defRPr/>
              </a:pPr>
              <a:r>
                <a:rPr lang="ko-KR" altLang="en-US" sz="1300" b="1" kern="0" dirty="0">
                  <a:solidFill>
                    <a:sysClr val="windowText" lastClr="000000"/>
                  </a:solidFill>
                </a:rPr>
                <a:t>대부분 고객의 주문금액은 </a:t>
              </a:r>
              <a:r>
                <a:rPr lang="en-US" altLang="ko-KR" sz="1300" b="1" kern="0" dirty="0">
                  <a:solidFill>
                    <a:sysClr val="windowText" lastClr="000000"/>
                  </a:solidFill>
                </a:rPr>
                <a:t>18,000</a:t>
              </a:r>
              <a:r>
                <a:rPr lang="ko-KR" altLang="en-US" sz="1300" b="1" kern="0" dirty="0">
                  <a:solidFill>
                    <a:sysClr val="windowText" lastClr="000000"/>
                  </a:solidFill>
                </a:rPr>
                <a:t>원</a:t>
              </a:r>
              <a:r>
                <a:rPr lang="en-US" altLang="ko-KR" sz="1300" b="1" kern="0" dirty="0">
                  <a:solidFill>
                    <a:sysClr val="windowText" lastClr="000000"/>
                  </a:solidFill>
                </a:rPr>
                <a:t>~54,000</a:t>
              </a:r>
              <a:r>
                <a:rPr lang="ko-KR" altLang="en-US" sz="1300" b="1" kern="0" dirty="0">
                  <a:solidFill>
                    <a:sysClr val="windowText" lastClr="000000"/>
                  </a:solidFill>
                </a:rPr>
                <a:t>사이에 분포</a:t>
              </a:r>
            </a:p>
          </p:txBody>
        </p:sp>
        <p:sp>
          <p:nvSpPr>
            <p:cNvPr id="26" name="Oval 11"/>
            <p:cNvSpPr>
              <a:spLocks noChangeArrowheads="1"/>
            </p:cNvSpPr>
            <p:nvPr/>
          </p:nvSpPr>
          <p:spPr bwMode="auto">
            <a:xfrm>
              <a:off x="1959548" y="4054509"/>
              <a:ext cx="601070" cy="2632440"/>
            </a:xfrm>
            <a:prstGeom prst="ellipse">
              <a:avLst/>
            </a:prstGeom>
            <a:noFill/>
            <a:ln w="19050" algn="ctr">
              <a:solidFill>
                <a:srgbClr val="FF0000"/>
              </a:solidFill>
              <a:round/>
              <a:headEnd/>
              <a:tailEnd/>
            </a:ln>
          </p:spPr>
          <p:txBody>
            <a:bodyPr wrap="none" lIns="99569" tIns="49785" rIns="99569" bIns="49785" anchor="ctr"/>
            <a:lstStyle/>
            <a:p>
              <a:pPr algn="ctr">
                <a:spcBef>
                  <a:spcPct val="50000"/>
                </a:spcBef>
                <a:buClr>
                  <a:srgbClr val="000000"/>
                </a:buClr>
                <a:buSzPct val="100000"/>
                <a:buFont typeface="Wingdings" pitchFamily="2" charset="2"/>
                <a:buNone/>
              </a:pPr>
              <a:endParaRPr lang="ko-KR" altLang="en-US" sz="1500" b="1" dirty="0">
                <a:ea typeface="HY헤드라인M" pitchFamily="18" charset="-127"/>
              </a:endParaRPr>
            </a:p>
          </p:txBody>
        </p:sp>
        <p:cxnSp>
          <p:nvCxnSpPr>
            <p:cNvPr id="27" name="AutoShape 12"/>
            <p:cNvCxnSpPr>
              <a:cxnSpLocks noChangeShapeType="1"/>
              <a:stCxn id="25" idx="1"/>
              <a:endCxn id="26" idx="6"/>
            </p:cNvCxnSpPr>
            <p:nvPr/>
          </p:nvCxnSpPr>
          <p:spPr bwMode="auto">
            <a:xfrm rot="10800000" flipV="1">
              <a:off x="2560619" y="4922949"/>
              <a:ext cx="88413" cy="447779"/>
            </a:xfrm>
            <a:prstGeom prst="straightConnector1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</p:spPr>
        </p:cxnSp>
        <p:sp>
          <p:nvSpPr>
            <p:cNvPr id="28" name="Text Box 13"/>
            <p:cNvSpPr txBox="1">
              <a:spLocks noChangeArrowheads="1"/>
            </p:cNvSpPr>
            <p:nvPr/>
          </p:nvSpPr>
          <p:spPr bwMode="gray">
            <a:xfrm>
              <a:off x="6989774" y="4137821"/>
              <a:ext cx="2786082" cy="2021068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</p:spPr>
          <p:txBody>
            <a:bodyPr wrap="square" lIns="99569" tIns="49785" rIns="99569" bIns="49785">
              <a:spAutoFit/>
            </a:bodyPr>
            <a:lstStyle/>
            <a:p>
              <a:pPr marL="207435" indent="-207435" defTabSz="995690" latinLnBrk="0">
                <a:spcBef>
                  <a:spcPct val="40000"/>
                </a:spcBef>
                <a:buFont typeface="Wingdings" pitchFamily="2" charset="2"/>
                <a:buChar char="§"/>
                <a:defRPr/>
              </a:pPr>
              <a:r>
                <a:rPr lang="ko-KR" altLang="en-US" sz="1600" b="1" kern="0" dirty="0">
                  <a:solidFill>
                    <a:sysClr val="windowText" lastClr="000000"/>
                  </a:solidFill>
                </a:rPr>
                <a:t>구매 고객의 평균 매출은 </a:t>
              </a:r>
              <a:r>
                <a:rPr lang="en-US" altLang="ko-KR" sz="1600" b="1" kern="0" dirty="0">
                  <a:solidFill>
                    <a:sysClr val="windowText" lastClr="000000"/>
                  </a:solidFill>
                </a:rPr>
                <a:t>47,000</a:t>
              </a:r>
              <a:r>
                <a:rPr lang="ko-KR" altLang="en-US" sz="1600" b="1" kern="0" dirty="0">
                  <a:solidFill>
                    <a:sysClr val="windowText" lastClr="000000"/>
                  </a:solidFill>
                </a:rPr>
                <a:t>원 정도임</a:t>
              </a:r>
            </a:p>
            <a:p>
              <a:pPr marL="207435" indent="-207435" defTabSz="995690" latinLnBrk="0">
                <a:spcBef>
                  <a:spcPct val="40000"/>
                </a:spcBef>
                <a:buFont typeface="Wingdings" pitchFamily="2" charset="2"/>
                <a:buChar char="§"/>
                <a:defRPr/>
              </a:pPr>
              <a:r>
                <a:rPr lang="en-US" altLang="ko-KR" sz="1600" b="1" kern="0" dirty="0">
                  <a:solidFill>
                    <a:sysClr val="windowText" lastClr="000000"/>
                  </a:solidFill>
                </a:rPr>
                <a:t>Max</a:t>
              </a:r>
              <a:r>
                <a:rPr lang="ko-KR" altLang="en-US" sz="1600" b="1" kern="0" dirty="0">
                  <a:solidFill>
                    <a:sysClr val="windowText" lastClr="000000"/>
                  </a:solidFill>
                </a:rPr>
                <a:t>값이 </a:t>
              </a:r>
              <a:r>
                <a:rPr lang="en-US" altLang="ko-KR" sz="1600" b="1" kern="0" dirty="0">
                  <a:solidFill>
                    <a:sysClr val="windowText" lastClr="000000"/>
                  </a:solidFill>
                </a:rPr>
                <a:t>772,649</a:t>
              </a:r>
              <a:r>
                <a:rPr lang="ko-KR" altLang="en-US" sz="1600" b="1" kern="0" dirty="0">
                  <a:solidFill>
                    <a:sysClr val="windowText" lastClr="000000"/>
                  </a:solidFill>
                </a:rPr>
                <a:t>로 </a:t>
              </a:r>
              <a:r>
                <a:rPr lang="en-US" altLang="ko-KR" sz="1600" b="1" kern="0" dirty="0">
                  <a:solidFill>
                    <a:sysClr val="windowText" lastClr="000000"/>
                  </a:solidFill>
                </a:rPr>
                <a:t>95, 97.5, 99% </a:t>
              </a:r>
              <a:r>
                <a:rPr lang="en-US" altLang="ko-KR" sz="1600" b="1" kern="0" dirty="0" err="1">
                  <a:solidFill>
                    <a:sysClr val="windowText" lastClr="000000"/>
                  </a:solidFill>
                </a:rPr>
                <a:t>Quantile</a:t>
              </a:r>
              <a:r>
                <a:rPr lang="ko-KR" altLang="en-US" sz="1600" b="1" kern="0" dirty="0">
                  <a:solidFill>
                    <a:sysClr val="windowText" lastClr="000000"/>
                  </a:solidFill>
                </a:rPr>
                <a:t>에 비해 극단적으로 큼 </a:t>
              </a:r>
            </a:p>
            <a:p>
              <a:pPr marL="207435" indent="-207435" defTabSz="995690" latinLnBrk="0">
                <a:spcBef>
                  <a:spcPct val="40000"/>
                </a:spcBef>
                <a:defRPr/>
              </a:pPr>
              <a:r>
                <a:rPr lang="ko-KR" altLang="en-US" sz="1600" b="1" kern="0" dirty="0">
                  <a:solidFill>
                    <a:sysClr val="windowText" lastClr="000000"/>
                  </a:solidFill>
                </a:rPr>
                <a:t> </a:t>
              </a:r>
              <a:r>
                <a:rPr lang="en-US" altLang="ko-KR" sz="1600" b="1" kern="0" dirty="0">
                  <a:solidFill>
                    <a:sysClr val="windowText" lastClr="000000"/>
                  </a:solidFill>
                  <a:sym typeface="Wingdings" pitchFamily="2" charset="2"/>
                </a:rPr>
                <a:t> </a:t>
              </a:r>
              <a:r>
                <a:rPr lang="ko-KR" altLang="en-US" sz="1600" b="1" kern="0" dirty="0">
                  <a:solidFill>
                    <a:sysClr val="windowText" lastClr="000000"/>
                  </a:solidFill>
                </a:rPr>
                <a:t>평균값의 대표성에 문제 발생 가능</a:t>
              </a:r>
            </a:p>
          </p:txBody>
        </p:sp>
        <p:sp>
          <p:nvSpPr>
            <p:cNvPr id="29" name="Text Box 14"/>
            <p:cNvSpPr txBox="1">
              <a:spLocks noChangeArrowheads="1"/>
            </p:cNvSpPr>
            <p:nvPr/>
          </p:nvSpPr>
          <p:spPr bwMode="auto">
            <a:xfrm>
              <a:off x="3211120" y="6714953"/>
              <a:ext cx="2399160" cy="504084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lIns="99569" tIns="49785" rIns="99569" bIns="49785">
              <a:spAutoFit/>
            </a:bodyPr>
            <a:lstStyle/>
            <a:p>
              <a:pPr algn="ctr" defTabSz="995690" latinLnBrk="0">
                <a:spcBef>
                  <a:spcPct val="50000"/>
                </a:spcBef>
                <a:defRPr/>
              </a:pPr>
              <a:r>
                <a:rPr lang="ko-KR" altLang="en-US" sz="1300" b="1" kern="0" dirty="0">
                  <a:solidFill>
                    <a:sysClr val="windowText" lastClr="000000"/>
                  </a:solidFill>
                </a:rPr>
                <a:t>주 그룹과 멀리 떨어져 있는 소수의 </a:t>
              </a:r>
              <a:r>
                <a:rPr lang="ko-KR" altLang="en-US" sz="1300" b="1" kern="0" dirty="0" err="1">
                  <a:solidFill>
                    <a:sysClr val="windowText" lastClr="000000"/>
                  </a:solidFill>
                </a:rPr>
                <a:t>고매출</a:t>
              </a:r>
              <a:r>
                <a:rPr lang="en-US" altLang="ko-KR" sz="1300" b="1" kern="0" dirty="0">
                  <a:solidFill>
                    <a:sysClr val="windowText" lastClr="000000"/>
                  </a:solidFill>
                </a:rPr>
                <a:t> </a:t>
              </a:r>
              <a:r>
                <a:rPr lang="ko-KR" altLang="en-US" sz="1300" b="1" kern="0" dirty="0">
                  <a:solidFill>
                    <a:sysClr val="windowText" lastClr="000000"/>
                  </a:solidFill>
                </a:rPr>
                <a:t>고객 존재</a:t>
              </a:r>
            </a:p>
          </p:txBody>
        </p:sp>
        <p:sp>
          <p:nvSpPr>
            <p:cNvPr id="30" name="Oval 15"/>
            <p:cNvSpPr>
              <a:spLocks noChangeArrowheads="1"/>
            </p:cNvSpPr>
            <p:nvPr/>
          </p:nvSpPr>
          <p:spPr bwMode="auto">
            <a:xfrm rot="5400000">
              <a:off x="4951785" y="4961364"/>
              <a:ext cx="322054" cy="2961249"/>
            </a:xfrm>
            <a:prstGeom prst="ellipse">
              <a:avLst/>
            </a:prstGeom>
            <a:noFill/>
            <a:ln w="19050" algn="ctr">
              <a:solidFill>
                <a:srgbClr val="FF0000"/>
              </a:solidFill>
              <a:round/>
              <a:headEnd/>
              <a:tailEnd/>
            </a:ln>
          </p:spPr>
          <p:txBody>
            <a:bodyPr wrap="none" lIns="99569" tIns="49785" rIns="99569" bIns="49785" anchor="ctr"/>
            <a:lstStyle/>
            <a:p>
              <a:pPr algn="ctr">
                <a:spcBef>
                  <a:spcPct val="50000"/>
                </a:spcBef>
                <a:buClr>
                  <a:srgbClr val="000000"/>
                </a:buClr>
                <a:buSzPct val="100000"/>
                <a:buFont typeface="Wingdings" pitchFamily="2" charset="2"/>
                <a:buNone/>
              </a:pPr>
              <a:endParaRPr lang="ko-KR" altLang="en-US" sz="1500" b="1" dirty="0">
                <a:ea typeface="HY헤드라인M" pitchFamily="18" charset="-127"/>
              </a:endParaRPr>
            </a:p>
          </p:txBody>
        </p:sp>
      </p:grpSp>
      <p:sp>
        <p:nvSpPr>
          <p:cNvPr id="31" name="Text Box 16"/>
          <p:cNvSpPr txBox="1">
            <a:spLocks noChangeArrowheads="1"/>
          </p:cNvSpPr>
          <p:nvPr/>
        </p:nvSpPr>
        <p:spPr bwMode="gray">
          <a:xfrm>
            <a:off x="1774800" y="1280301"/>
            <a:ext cx="8215370" cy="469874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square" lIns="99569" tIns="49785" rIns="99569" bIns="49785">
            <a:spAutoFit/>
          </a:bodyPr>
          <a:lstStyle/>
          <a:p>
            <a:pPr marL="193606" indent="-193606">
              <a:spcBef>
                <a:spcPct val="100000"/>
              </a:spcBef>
              <a:buSzPct val="80000"/>
              <a:defRPr/>
            </a:pPr>
            <a:r>
              <a:rPr lang="en-US" altLang="ko-KR" sz="2400" b="1" dirty="0"/>
              <a:t>Distribution Analysis _ </a:t>
            </a:r>
            <a:r>
              <a:rPr lang="en-US" altLang="ko-KR" sz="2400" b="1" dirty="0" err="1"/>
              <a:t>Uni-variate</a:t>
            </a:r>
            <a:r>
              <a:rPr lang="en-US" altLang="ko-KR" sz="2400" b="1" dirty="0"/>
              <a:t> (One-dimensional)</a:t>
            </a:r>
            <a:endParaRPr lang="ko-KR" altLang="en-US" sz="2400" b="1" dirty="0"/>
          </a:p>
        </p:txBody>
      </p:sp>
      <p:sp>
        <p:nvSpPr>
          <p:cNvPr id="34" name="Text Box 19"/>
          <p:cNvSpPr txBox="1">
            <a:spLocks noChangeArrowheads="1"/>
          </p:cNvSpPr>
          <p:nvPr/>
        </p:nvSpPr>
        <p:spPr bwMode="gray">
          <a:xfrm>
            <a:off x="1131858" y="1923243"/>
            <a:ext cx="8429684" cy="716095"/>
          </a:xfrm>
          <a:prstGeom prst="rect">
            <a:avLst/>
          </a:prstGeom>
          <a:noFill/>
          <a:ln w="28575">
            <a:noFill/>
            <a:prstDash val="sysDot"/>
            <a:miter lim="800000"/>
            <a:headEnd/>
            <a:tailEnd/>
          </a:ln>
        </p:spPr>
        <p:txBody>
          <a:bodyPr wrap="square" lIns="99569" tIns="49785" rIns="99569" bIns="49785">
            <a:spAutoFit/>
          </a:bodyPr>
          <a:lstStyle/>
          <a:p>
            <a:pPr marL="885058" indent="-885058" defTabSz="885058" latinLnBrk="0">
              <a:spcBef>
                <a:spcPct val="10000"/>
              </a:spcBef>
              <a:defRPr/>
            </a:pPr>
            <a:r>
              <a:rPr lang="ko-KR" altLang="en-US" sz="2000" b="1" kern="0" dirty="0">
                <a:solidFill>
                  <a:sysClr val="windowText" lastClr="000000"/>
                </a:solidFill>
              </a:rPr>
              <a:t>가설</a:t>
            </a:r>
            <a:r>
              <a:rPr lang="en-US" altLang="ko-KR" sz="2000" b="1" kern="0" dirty="0">
                <a:solidFill>
                  <a:sysClr val="windowText" lastClr="000000"/>
                </a:solidFill>
              </a:rPr>
              <a:t>:  A </a:t>
            </a:r>
            <a:r>
              <a:rPr lang="ko-KR" altLang="en-US" sz="2000" b="1" kern="0" dirty="0">
                <a:solidFill>
                  <a:sysClr val="windowText" lastClr="000000"/>
                </a:solidFill>
              </a:rPr>
              <a:t>상품 구매</a:t>
            </a:r>
            <a:r>
              <a:rPr lang="ko-KR" altLang="ko-KR" sz="2000" b="1" kern="0" dirty="0">
                <a:solidFill>
                  <a:sysClr val="windowText" lastClr="000000"/>
                </a:solidFill>
              </a:rPr>
              <a:t>고객</a:t>
            </a:r>
            <a:r>
              <a:rPr lang="en-US" altLang="ko-KR" sz="2000" b="1" kern="0" dirty="0">
                <a:solidFill>
                  <a:sysClr val="windowText" lastClr="000000"/>
                </a:solidFill>
              </a:rPr>
              <a:t> </a:t>
            </a:r>
            <a:r>
              <a:rPr lang="ko-KR" altLang="en-US" sz="2000" b="1" kern="0" dirty="0">
                <a:solidFill>
                  <a:sysClr val="windowText" lastClr="000000"/>
                </a:solidFill>
              </a:rPr>
              <a:t>중</a:t>
            </a:r>
            <a:r>
              <a:rPr lang="en-US" altLang="ko-KR" sz="2000" b="1" kern="0" dirty="0">
                <a:solidFill>
                  <a:sysClr val="windowText" lastClr="000000"/>
                </a:solidFill>
              </a:rPr>
              <a:t>,</a:t>
            </a:r>
            <a:r>
              <a:rPr lang="ko-KR" altLang="en-US" sz="2000" b="1" kern="0" dirty="0">
                <a:solidFill>
                  <a:sysClr val="windowText" lastClr="000000"/>
                </a:solidFill>
              </a:rPr>
              <a:t> </a:t>
            </a:r>
            <a:r>
              <a:rPr lang="ko-KR" altLang="en-US" sz="2000" b="1" kern="0" dirty="0" err="1">
                <a:solidFill>
                  <a:sysClr val="windowText" lastClr="000000"/>
                </a:solidFill>
              </a:rPr>
              <a:t>고</a:t>
            </a:r>
            <a:r>
              <a:rPr lang="ko-KR" altLang="en-US" sz="2000" b="1" kern="0" dirty="0" err="1">
                <a:solidFill>
                  <a:srgbClr val="FF0000"/>
                </a:solidFill>
              </a:rPr>
              <a:t>매출</a:t>
            </a:r>
            <a:r>
              <a:rPr lang="ko-KR" altLang="en-US" sz="2000" b="1" kern="0" dirty="0">
                <a:solidFill>
                  <a:sysClr val="windowText" lastClr="000000"/>
                </a:solidFill>
              </a:rPr>
              <a:t> 고객</a:t>
            </a:r>
            <a:r>
              <a:rPr lang="en-US" altLang="ko-KR" sz="2000" b="1" kern="0" dirty="0">
                <a:solidFill>
                  <a:sysClr val="windowText" lastClr="000000"/>
                </a:solidFill>
              </a:rPr>
              <a:t> </a:t>
            </a:r>
            <a:r>
              <a:rPr lang="ko-KR" altLang="en-US" sz="2000" b="1" kern="0" dirty="0">
                <a:solidFill>
                  <a:sysClr val="windowText" lastClr="000000"/>
                </a:solidFill>
              </a:rPr>
              <a:t>비중이 높음</a:t>
            </a:r>
            <a:r>
              <a:rPr lang="ko-KR" altLang="ko-KR" sz="2000" b="1" kern="0" dirty="0">
                <a:solidFill>
                  <a:sysClr val="windowText" lastClr="000000"/>
                </a:solidFill>
              </a:rPr>
              <a:t> </a:t>
            </a:r>
            <a:br>
              <a:rPr lang="en-US" altLang="ko-KR" sz="2000" b="1" kern="0" dirty="0">
                <a:solidFill>
                  <a:sysClr val="windowText" lastClr="000000"/>
                </a:solidFill>
              </a:rPr>
            </a:br>
            <a:r>
              <a:rPr lang="en-US" altLang="ko-KR" sz="2000" b="1" kern="0" dirty="0">
                <a:solidFill>
                  <a:sysClr val="windowText" lastClr="000000"/>
                </a:solidFill>
              </a:rPr>
              <a:t>(</a:t>
            </a:r>
            <a:r>
              <a:rPr lang="ko-KR" altLang="en-US" sz="2000" b="1" kern="0" dirty="0">
                <a:solidFill>
                  <a:sysClr val="windowText" lastClr="000000"/>
                </a:solidFill>
              </a:rPr>
              <a:t> </a:t>
            </a:r>
            <a:r>
              <a:rPr lang="en-US" altLang="ko-KR" sz="2000" b="1" kern="0" dirty="0">
                <a:solidFill>
                  <a:sysClr val="windowText" lastClr="000000"/>
                </a:solidFill>
              </a:rPr>
              <a:t>7</a:t>
            </a:r>
            <a:r>
              <a:rPr lang="ko-KR" altLang="en-US" sz="2000" b="1" kern="0" dirty="0">
                <a:solidFill>
                  <a:sysClr val="windowText" lastClr="000000"/>
                </a:solidFill>
              </a:rPr>
              <a:t>만원 이상의 주문</a:t>
            </a:r>
            <a:r>
              <a:rPr lang="en-US" altLang="ko-KR" sz="2000" b="1" kern="0" dirty="0">
                <a:solidFill>
                  <a:sysClr val="windowText" lastClr="000000"/>
                </a:solidFill>
              </a:rPr>
              <a:t> </a:t>
            </a:r>
            <a:r>
              <a:rPr lang="ko-KR" altLang="en-US" sz="2000" b="1" kern="0" dirty="0">
                <a:solidFill>
                  <a:sysClr val="windowText" lastClr="000000"/>
                </a:solidFill>
              </a:rPr>
              <a:t>고객이 </a:t>
            </a:r>
            <a:r>
              <a:rPr lang="en-US" altLang="ko-KR" sz="2000" b="1" kern="0" dirty="0">
                <a:solidFill>
                  <a:sysClr val="windowText" lastClr="000000"/>
                </a:solidFill>
              </a:rPr>
              <a:t>20% </a:t>
            </a:r>
            <a:r>
              <a:rPr lang="ko-KR" altLang="en-US" sz="2000" b="1" kern="0" dirty="0">
                <a:solidFill>
                  <a:sysClr val="windowText" lastClr="000000"/>
                </a:solidFill>
              </a:rPr>
              <a:t>이상임</a:t>
            </a:r>
            <a:r>
              <a:rPr lang="en-US" altLang="ko-KR" sz="2000" b="1" kern="0" dirty="0">
                <a:solidFill>
                  <a:sysClr val="windowText" lastClr="000000"/>
                </a:solidFill>
              </a:rPr>
              <a:t>)</a:t>
            </a:r>
          </a:p>
        </p:txBody>
      </p:sp>
      <p:sp>
        <p:nvSpPr>
          <p:cNvPr id="35" name="Text Box 20"/>
          <p:cNvSpPr txBox="1">
            <a:spLocks noChangeArrowheads="1"/>
          </p:cNvSpPr>
          <p:nvPr/>
        </p:nvSpPr>
        <p:spPr bwMode="auto">
          <a:xfrm>
            <a:off x="1060420" y="2851937"/>
            <a:ext cx="2731969" cy="51099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lIns="78401" tIns="49785" rIns="78401" bIns="49785" anchor="ctr"/>
          <a:lstStyle/>
          <a:p>
            <a:pPr algn="ctr" defTabSz="829742">
              <a:spcBef>
                <a:spcPct val="50000"/>
              </a:spcBef>
              <a:buClr>
                <a:srgbClr val="000000"/>
              </a:buClr>
              <a:buSzPct val="100000"/>
            </a:pPr>
            <a:r>
              <a:rPr lang="en-US" altLang="ko-KR" sz="1600" b="1" dirty="0">
                <a:solidFill>
                  <a:schemeClr val="bg1"/>
                </a:solidFill>
                <a:ea typeface="HY헤드라인M" pitchFamily="18" charset="-127"/>
              </a:rPr>
              <a:t>Continuous Variable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5983942" y="36215"/>
            <a:ext cx="46193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Insight from Data </a:t>
            </a:r>
            <a:r>
              <a:rPr lang="en-US" altLang="ko-KR" sz="1400" b="1" dirty="0">
                <a:solidFill>
                  <a:srgbClr val="FF0000"/>
                </a:solidFill>
              </a:rPr>
              <a:t>– Interpretation : Analysis Type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  <p:sp>
        <p:nvSpPr>
          <p:cNvPr id="39" name="Oval 41"/>
          <p:cNvSpPr>
            <a:spLocks noChangeArrowheads="1"/>
          </p:cNvSpPr>
          <p:nvPr/>
        </p:nvSpPr>
        <p:spPr bwMode="auto">
          <a:xfrm>
            <a:off x="988982" y="1280301"/>
            <a:ext cx="692902" cy="571504"/>
          </a:xfrm>
          <a:prstGeom prst="rect">
            <a:avLst/>
          </a:prstGeom>
          <a:solidFill>
            <a:srgbClr val="FFFF00"/>
          </a:solidFill>
          <a:ln w="28575" algn="ctr">
            <a:solidFill>
              <a:srgbClr val="000000"/>
            </a:solidFill>
            <a:round/>
            <a:headEnd/>
            <a:tailEnd/>
          </a:ln>
        </p:spPr>
        <p:txBody>
          <a:bodyPr lIns="99569" tIns="49785" rIns="99569" bIns="49785" anchor="ctr" anchorCtr="1"/>
          <a:lstStyle/>
          <a:p>
            <a:pPr algn="ctr" defTabSz="995690" latinLnBrk="0">
              <a:spcBef>
                <a:spcPct val="50000"/>
              </a:spcBef>
              <a:defRPr/>
            </a:pPr>
            <a:r>
              <a:rPr lang="en-US" altLang="ko-KR" sz="2000" b="1" kern="0" dirty="0">
                <a:solidFill>
                  <a:sysClr val="windowText" lastClr="000000"/>
                </a:solidFill>
              </a:rPr>
              <a:t>A-2</a:t>
            </a:r>
          </a:p>
        </p:txBody>
      </p:sp>
      <p:sp>
        <p:nvSpPr>
          <p:cNvPr id="21" name="Text Box 20"/>
          <p:cNvSpPr txBox="1">
            <a:spLocks noChangeArrowheads="1"/>
          </p:cNvSpPr>
          <p:nvPr/>
        </p:nvSpPr>
        <p:spPr bwMode="auto">
          <a:xfrm>
            <a:off x="4101202" y="2851937"/>
            <a:ext cx="2680205" cy="480443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lIns="78401" tIns="49785" rIns="78401" bIns="49785" anchor="ctr"/>
          <a:lstStyle/>
          <a:p>
            <a:pPr algn="ctr" defTabSz="829742">
              <a:spcBef>
                <a:spcPct val="50000"/>
              </a:spcBef>
              <a:buClr>
                <a:srgbClr val="000000"/>
              </a:buClr>
              <a:buSzPct val="100000"/>
            </a:pPr>
            <a:r>
              <a:rPr lang="en-US" altLang="ko-KR" sz="1600" b="1" dirty="0">
                <a:ea typeface="HY헤드라인M" pitchFamily="18" charset="-127"/>
              </a:rPr>
              <a:t>One-dimensional </a:t>
            </a:r>
          </a:p>
        </p:txBody>
      </p:sp>
      <p:sp>
        <p:nvSpPr>
          <p:cNvPr id="22" name="Text Box 21"/>
          <p:cNvSpPr txBox="1">
            <a:spLocks noChangeArrowheads="1"/>
          </p:cNvSpPr>
          <p:nvPr/>
        </p:nvSpPr>
        <p:spPr bwMode="auto">
          <a:xfrm>
            <a:off x="7095651" y="2851937"/>
            <a:ext cx="2680205" cy="480443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lIns="78401" tIns="49785" rIns="78401" bIns="49785" anchor="ctr"/>
          <a:lstStyle/>
          <a:p>
            <a:pPr algn="ctr" defTabSz="829742">
              <a:spcBef>
                <a:spcPct val="50000"/>
              </a:spcBef>
              <a:buClr>
                <a:srgbClr val="000000"/>
              </a:buClr>
              <a:buSzPct val="100000"/>
            </a:pPr>
            <a:r>
              <a:rPr lang="ko-KR" altLang="en-US" sz="1600" b="1">
                <a:latin typeface="+mn-ea"/>
              </a:rPr>
              <a:t>분포 파악</a:t>
            </a:r>
            <a:endParaRPr lang="en-US" altLang="ko-KR" sz="16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46098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21" grpId="0" animBg="1"/>
      <p:bldP spid="2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083238" y="453273"/>
            <a:ext cx="9304022" cy="572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4306" tIns="52153" rIns="104306" bIns="52153" rtlCol="0" anchor="ctr"/>
          <a:lstStyle/>
          <a:p>
            <a:r>
              <a:rPr lang="en-US" altLang="ko-KR" sz="3200" spc="-171" dirty="0">
                <a:solidFill>
                  <a:schemeClr val="tx1"/>
                </a:solidFill>
                <a:latin typeface="+mj-lt"/>
                <a:ea typeface="나눔바른고딕 옛한글" pitchFamily="50" charset="-127"/>
                <a:cs typeface="Calibri" pitchFamily="34" charset="0"/>
              </a:rPr>
              <a:t>Base Analysis – </a:t>
            </a:r>
            <a:r>
              <a:rPr lang="en-US" altLang="ko-KR" sz="3700" b="1" spc="-171" dirty="0">
                <a:solidFill>
                  <a:srgbClr val="009999"/>
                </a:solidFill>
                <a:latin typeface="+mj-lt"/>
                <a:ea typeface="나눔바른고딕 옛한글" pitchFamily="50" charset="-127"/>
                <a:cs typeface="Calibri" pitchFamily="34" charset="0"/>
              </a:rPr>
              <a:t>Distribution </a:t>
            </a:r>
            <a:r>
              <a:rPr lang="ko-KR" altLang="en-US" sz="3200" spc="-171" dirty="0">
                <a:solidFill>
                  <a:schemeClr val="tx1"/>
                </a:solidFill>
                <a:latin typeface="+mj-lt"/>
                <a:ea typeface="나눔바른고딕 옛한글" pitchFamily="50" charset="-127"/>
                <a:cs typeface="Calibri" pitchFamily="34" charset="0"/>
              </a:rPr>
              <a:t>분석</a:t>
            </a:r>
          </a:p>
        </p:txBody>
      </p:sp>
      <p:pic>
        <p:nvPicPr>
          <p:cNvPr id="38" name="Picture 2"/>
          <p:cNvPicPr>
            <a:picLocks noChangeAspect="1" noChangeArrowheads="1"/>
          </p:cNvPicPr>
          <p:nvPr/>
        </p:nvPicPr>
        <p:blipFill>
          <a:blip r:embed="rId3"/>
          <a:srcRect l="10442" t="7265" r="4552" b="14531"/>
          <a:stretch>
            <a:fillRect/>
          </a:stretch>
        </p:blipFill>
        <p:spPr bwMode="auto">
          <a:xfrm>
            <a:off x="631792" y="4043830"/>
            <a:ext cx="6776775" cy="273719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sp>
        <p:nvSpPr>
          <p:cNvPr id="39" name="Text Box 9"/>
          <p:cNvSpPr txBox="1">
            <a:spLocks noChangeArrowheads="1"/>
          </p:cNvSpPr>
          <p:nvPr/>
        </p:nvSpPr>
        <p:spPr bwMode="auto">
          <a:xfrm>
            <a:off x="2936486" y="3280565"/>
            <a:ext cx="7756914" cy="3313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99569" tIns="49785" rIns="99569" bIns="49785">
            <a:spAutoFit/>
          </a:bodyPr>
          <a:lstStyle/>
          <a:p>
            <a:pPr algn="ctr" defTabSz="995690" latinLnBrk="0">
              <a:spcBef>
                <a:spcPct val="50000"/>
              </a:spcBef>
              <a:defRPr/>
            </a:pPr>
            <a:r>
              <a:rPr lang="ko-KR" altLang="en-US" sz="1500" b="1" kern="0" dirty="0">
                <a:solidFill>
                  <a:sysClr val="windowText" lastClr="000000"/>
                </a:solidFill>
              </a:rPr>
              <a:t>구매 </a:t>
            </a:r>
            <a:r>
              <a:rPr lang="en-US" altLang="en-US" sz="1500" b="1" kern="0" dirty="0" err="1">
                <a:solidFill>
                  <a:sysClr val="windowText" lastClr="000000"/>
                </a:solidFill>
              </a:rPr>
              <a:t>고객의</a:t>
            </a:r>
            <a:r>
              <a:rPr lang="en-US" altLang="en-US" sz="1500" b="1" kern="0" dirty="0">
                <a:solidFill>
                  <a:sysClr val="windowText" lastClr="000000"/>
                </a:solidFill>
              </a:rPr>
              <a:t> </a:t>
            </a:r>
            <a:r>
              <a:rPr lang="ko-KR" altLang="en-US" sz="1500" b="1" kern="0" dirty="0">
                <a:solidFill>
                  <a:sysClr val="windowText" lastClr="000000"/>
                </a:solidFill>
              </a:rPr>
              <a:t>매출 분포 </a:t>
            </a:r>
            <a:r>
              <a:rPr lang="en-US" altLang="ko-KR" sz="1500" b="1" kern="0" dirty="0">
                <a:solidFill>
                  <a:sysClr val="windowText" lastClr="000000"/>
                </a:solidFill>
              </a:rPr>
              <a:t>– </a:t>
            </a:r>
            <a:r>
              <a:rPr lang="en-US" altLang="ko-KR" sz="1500" b="1" kern="0" dirty="0">
                <a:solidFill>
                  <a:srgbClr val="FF0000"/>
                </a:solidFill>
              </a:rPr>
              <a:t>99% </a:t>
            </a:r>
            <a:r>
              <a:rPr lang="en-US" altLang="ko-KR" sz="1500" b="1" kern="0" dirty="0" err="1">
                <a:solidFill>
                  <a:srgbClr val="FF0000"/>
                </a:solidFill>
              </a:rPr>
              <a:t>Quantile을</a:t>
            </a:r>
            <a:r>
              <a:rPr lang="en-US" altLang="ko-KR" sz="1500" b="1" kern="0" dirty="0">
                <a:solidFill>
                  <a:srgbClr val="FF0000"/>
                </a:solidFill>
              </a:rPr>
              <a:t> </a:t>
            </a:r>
            <a:r>
              <a:rPr lang="en-US" altLang="ko-KR" sz="1500" b="1" kern="0" dirty="0" err="1">
                <a:solidFill>
                  <a:srgbClr val="FF0000"/>
                </a:solidFill>
              </a:rPr>
              <a:t>기준으로</a:t>
            </a:r>
            <a:r>
              <a:rPr lang="en-US" altLang="ko-KR" sz="1500" b="1" kern="0" dirty="0">
                <a:solidFill>
                  <a:srgbClr val="FF0000"/>
                </a:solidFill>
              </a:rPr>
              <a:t> </a:t>
            </a:r>
            <a:r>
              <a:rPr lang="en-US" altLang="ko-KR" sz="1500" b="1" kern="0" dirty="0" err="1">
                <a:solidFill>
                  <a:srgbClr val="FF0000"/>
                </a:solidFill>
              </a:rPr>
              <a:t>이상값</a:t>
            </a:r>
            <a:r>
              <a:rPr lang="en-US" altLang="ko-KR" sz="1500" b="1" kern="0" dirty="0">
                <a:solidFill>
                  <a:srgbClr val="FF0000"/>
                </a:solidFill>
              </a:rPr>
              <a:t> </a:t>
            </a:r>
            <a:r>
              <a:rPr lang="en-US" altLang="ko-KR" sz="1500" b="1" kern="0" dirty="0" err="1">
                <a:solidFill>
                  <a:srgbClr val="FF0000"/>
                </a:solidFill>
              </a:rPr>
              <a:t>보정</a:t>
            </a:r>
            <a:endParaRPr lang="en-US" altLang="ko-KR" sz="1500" b="1" kern="0" dirty="0">
              <a:solidFill>
                <a:srgbClr val="FF0000"/>
              </a:solidFill>
            </a:endParaRPr>
          </a:p>
        </p:txBody>
      </p:sp>
      <p:sp>
        <p:nvSpPr>
          <p:cNvPr id="40" name="Rectangle 10"/>
          <p:cNvSpPr>
            <a:spLocks noChangeArrowheads="1"/>
          </p:cNvSpPr>
          <p:nvPr/>
        </p:nvSpPr>
        <p:spPr bwMode="auto">
          <a:xfrm>
            <a:off x="1421657" y="3329450"/>
            <a:ext cx="1281837" cy="642942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 lIns="99569" tIns="49785" rIns="99569" bIns="49785" anchor="ctr"/>
          <a:lstStyle/>
          <a:p>
            <a:pPr algn="ctr" defTabSz="995690" latinLnBrk="0">
              <a:spcBef>
                <a:spcPct val="50000"/>
              </a:spcBef>
              <a:defRPr/>
            </a:pPr>
            <a:r>
              <a:rPr lang="en-US" altLang="ko-KR" sz="1600" b="1" kern="0" dirty="0">
                <a:solidFill>
                  <a:sysClr val="windowText" lastClr="000000"/>
                </a:solidFill>
                <a:sym typeface="Wingdings 2" pitchFamily="18" charset="2"/>
              </a:rPr>
              <a:t>Histogram</a:t>
            </a:r>
            <a:endParaRPr lang="en-US" altLang="ko-KR" sz="1600" b="1" kern="0" dirty="0">
              <a:solidFill>
                <a:sysClr val="windowText" lastClr="000000"/>
              </a:solidFill>
            </a:endParaRPr>
          </a:p>
        </p:txBody>
      </p:sp>
      <p:sp>
        <p:nvSpPr>
          <p:cNvPr id="42" name="Text Box 12"/>
          <p:cNvSpPr txBox="1">
            <a:spLocks noChangeArrowheads="1"/>
          </p:cNvSpPr>
          <p:nvPr/>
        </p:nvSpPr>
        <p:spPr bwMode="auto">
          <a:xfrm>
            <a:off x="3632188" y="4401020"/>
            <a:ext cx="1905619" cy="53143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lIns="99569" tIns="49785" rIns="99569" bIns="49785">
            <a:spAutoFit/>
          </a:bodyPr>
          <a:lstStyle/>
          <a:p>
            <a:pPr algn="ctr" defTabSz="995690" latinLnBrk="0">
              <a:spcBef>
                <a:spcPct val="50000"/>
              </a:spcBef>
              <a:defRPr/>
            </a:pPr>
            <a:r>
              <a:rPr lang="ko-KR" altLang="en-US" sz="1400" b="1" kern="0" dirty="0">
                <a:solidFill>
                  <a:sysClr val="windowText" lastClr="000000"/>
                </a:solidFill>
              </a:rPr>
              <a:t>비교적 분포가 골고루 퍼져있음</a:t>
            </a:r>
          </a:p>
        </p:txBody>
      </p:sp>
      <p:sp>
        <p:nvSpPr>
          <p:cNvPr id="43" name="Text Box 13"/>
          <p:cNvSpPr txBox="1">
            <a:spLocks noChangeArrowheads="1"/>
          </p:cNvSpPr>
          <p:nvPr/>
        </p:nvSpPr>
        <p:spPr bwMode="gray">
          <a:xfrm>
            <a:off x="7489840" y="4067942"/>
            <a:ext cx="2712443" cy="2427333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square" lIns="99569" tIns="49785" rIns="99569" bIns="49785">
            <a:spAutoFit/>
          </a:bodyPr>
          <a:lstStyle/>
          <a:p>
            <a:pPr marL="207435" indent="-207435" defTabSz="995690" latinLnBrk="0">
              <a:spcBef>
                <a:spcPct val="40000"/>
              </a:spcBef>
              <a:buFont typeface="Wingdings" pitchFamily="2" charset="2"/>
              <a:buChar char="§"/>
              <a:defRPr/>
            </a:pPr>
            <a:r>
              <a:rPr lang="ko-KR" altLang="en-US" sz="1400" b="1" kern="0" dirty="0">
                <a:solidFill>
                  <a:sysClr val="windowText" lastClr="000000"/>
                </a:solidFill>
              </a:rPr>
              <a:t>주문</a:t>
            </a:r>
            <a:r>
              <a:rPr lang="en-US" altLang="ko-KR" sz="1400" b="1" kern="0" dirty="0" err="1">
                <a:solidFill>
                  <a:sysClr val="windowText" lastClr="000000"/>
                </a:solidFill>
              </a:rPr>
              <a:t>고객의</a:t>
            </a:r>
            <a:r>
              <a:rPr lang="en-US" altLang="ko-KR" sz="1400" b="1" kern="0" dirty="0">
                <a:solidFill>
                  <a:sysClr val="windowText" lastClr="000000"/>
                </a:solidFill>
              </a:rPr>
              <a:t> </a:t>
            </a:r>
            <a:r>
              <a:rPr lang="en-US" altLang="ko-KR" sz="1400" b="1" kern="0" dirty="0" err="1">
                <a:solidFill>
                  <a:sysClr val="windowText" lastClr="000000"/>
                </a:solidFill>
              </a:rPr>
              <a:t>평균</a:t>
            </a:r>
            <a:r>
              <a:rPr lang="en-US" altLang="ko-KR" sz="1400" b="1" kern="0" dirty="0">
                <a:solidFill>
                  <a:sysClr val="windowText" lastClr="000000"/>
                </a:solidFill>
              </a:rPr>
              <a:t> </a:t>
            </a:r>
            <a:r>
              <a:rPr lang="en-US" altLang="ko-KR" sz="1400" b="1" kern="0" dirty="0" err="1">
                <a:solidFill>
                  <a:sysClr val="windowText" lastClr="000000"/>
                </a:solidFill>
              </a:rPr>
              <a:t>매출은</a:t>
            </a:r>
            <a:r>
              <a:rPr lang="en-US" altLang="ko-KR" sz="1400" b="1" kern="0" dirty="0">
                <a:solidFill>
                  <a:sysClr val="windowText" lastClr="000000"/>
                </a:solidFill>
              </a:rPr>
              <a:t> 41,655원 </a:t>
            </a:r>
            <a:r>
              <a:rPr lang="en-US" altLang="ko-KR" sz="1400" b="1" kern="0" dirty="0" err="1">
                <a:solidFill>
                  <a:sysClr val="windowText" lastClr="000000"/>
                </a:solidFill>
              </a:rPr>
              <a:t>정도임</a:t>
            </a:r>
            <a:endParaRPr lang="en-US" altLang="ko-KR" sz="1400" b="1" kern="0" dirty="0">
              <a:solidFill>
                <a:sysClr val="windowText" lastClr="000000"/>
              </a:solidFill>
            </a:endParaRPr>
          </a:p>
          <a:p>
            <a:pPr marL="207435" indent="-207435" defTabSz="995690" latinLnBrk="0">
              <a:spcBef>
                <a:spcPct val="40000"/>
              </a:spcBef>
              <a:buFont typeface="Wingdings" pitchFamily="2" charset="2"/>
              <a:buChar char="§"/>
              <a:defRPr/>
            </a:pPr>
            <a:r>
              <a:rPr lang="en-US" altLang="ko-KR" sz="1400" b="1" kern="0" dirty="0">
                <a:solidFill>
                  <a:sysClr val="windowText" lastClr="000000"/>
                </a:solidFill>
              </a:rPr>
              <a:t>19,000~23,000원에 </a:t>
            </a:r>
            <a:r>
              <a:rPr lang="en-US" altLang="ko-KR" sz="1400" b="1" kern="0" dirty="0" err="1">
                <a:solidFill>
                  <a:sysClr val="windowText" lastClr="000000"/>
                </a:solidFill>
              </a:rPr>
              <a:t>가장</a:t>
            </a:r>
            <a:r>
              <a:rPr lang="en-US" altLang="ko-KR" sz="1400" b="1" kern="0" dirty="0">
                <a:solidFill>
                  <a:sysClr val="windowText" lastClr="000000"/>
                </a:solidFill>
              </a:rPr>
              <a:t> </a:t>
            </a:r>
            <a:r>
              <a:rPr lang="en-US" altLang="ko-KR" sz="1400" b="1" kern="0" dirty="0" err="1">
                <a:solidFill>
                  <a:sysClr val="windowText" lastClr="000000"/>
                </a:solidFill>
              </a:rPr>
              <a:t>많이</a:t>
            </a:r>
            <a:r>
              <a:rPr lang="en-US" altLang="ko-KR" sz="1400" b="1" kern="0" dirty="0">
                <a:solidFill>
                  <a:sysClr val="windowText" lastClr="000000"/>
                </a:solidFill>
              </a:rPr>
              <a:t> </a:t>
            </a:r>
            <a:r>
              <a:rPr lang="en-US" altLang="ko-KR" sz="1400" b="1" kern="0" dirty="0" err="1">
                <a:solidFill>
                  <a:sysClr val="windowText" lastClr="000000"/>
                </a:solidFill>
              </a:rPr>
              <a:t>분포되어</a:t>
            </a:r>
            <a:r>
              <a:rPr lang="en-US" altLang="ko-KR" sz="1400" b="1" kern="0" dirty="0">
                <a:solidFill>
                  <a:sysClr val="windowText" lastClr="000000"/>
                </a:solidFill>
              </a:rPr>
              <a:t> </a:t>
            </a:r>
            <a:r>
              <a:rPr lang="en-US" altLang="ko-KR" sz="1400" b="1" kern="0" dirty="0" err="1">
                <a:solidFill>
                  <a:sysClr val="windowText" lastClr="000000"/>
                </a:solidFill>
              </a:rPr>
              <a:t>있음</a:t>
            </a:r>
            <a:br>
              <a:rPr lang="en-US" altLang="ko-KR" sz="1400" b="1" kern="0" dirty="0">
                <a:solidFill>
                  <a:sysClr val="windowText" lastClr="000000"/>
                </a:solidFill>
              </a:rPr>
            </a:br>
            <a:endParaRPr lang="en-US" altLang="ko-KR" sz="1400" b="1" kern="0" dirty="0">
              <a:solidFill>
                <a:sysClr val="windowText" lastClr="000000"/>
              </a:solidFill>
            </a:endParaRPr>
          </a:p>
          <a:p>
            <a:pPr marL="207435" indent="-207435" defTabSz="995690" latinLnBrk="0">
              <a:spcBef>
                <a:spcPct val="40000"/>
              </a:spcBef>
              <a:defRPr/>
            </a:pPr>
            <a:r>
              <a:rPr lang="en-US" altLang="ko-KR" sz="1400" b="1" kern="0" dirty="0">
                <a:solidFill>
                  <a:sysClr val="windowText" lastClr="000000"/>
                </a:solidFill>
                <a:sym typeface="Wingdings" pitchFamily="2" charset="2"/>
              </a:rPr>
              <a:t></a:t>
            </a:r>
            <a:r>
              <a:rPr lang="en-US" altLang="ko-KR" sz="1400" b="1" kern="0" dirty="0">
                <a:solidFill>
                  <a:sysClr val="windowText" lastClr="000000"/>
                </a:solidFill>
              </a:rPr>
              <a:t>Histogram 및 </a:t>
            </a:r>
            <a:r>
              <a:rPr lang="en-US" altLang="ko-KR" sz="1400" b="1" kern="0" dirty="0" err="1">
                <a:solidFill>
                  <a:sysClr val="windowText" lastClr="000000"/>
                </a:solidFill>
              </a:rPr>
              <a:t>Quantile을</a:t>
            </a:r>
            <a:r>
              <a:rPr lang="en-US" altLang="ko-KR" sz="1400" b="1" kern="0" dirty="0">
                <a:solidFill>
                  <a:sysClr val="windowText" lastClr="000000"/>
                </a:solidFill>
              </a:rPr>
              <a:t> </a:t>
            </a:r>
            <a:r>
              <a:rPr lang="en-US" altLang="ko-KR" sz="1400" b="1" kern="0" dirty="0" err="1">
                <a:solidFill>
                  <a:sysClr val="windowText" lastClr="000000"/>
                </a:solidFill>
              </a:rPr>
              <a:t>보면</a:t>
            </a:r>
            <a:r>
              <a:rPr lang="en-US" altLang="ko-KR" sz="1400" b="1" kern="0" dirty="0">
                <a:solidFill>
                  <a:sysClr val="windowText" lastClr="000000"/>
                </a:solidFill>
              </a:rPr>
              <a:t> </a:t>
            </a:r>
            <a:r>
              <a:rPr lang="en-US" altLang="ko-KR" sz="1400" b="1" kern="0" dirty="0" err="1">
                <a:solidFill>
                  <a:sysClr val="windowText" lastClr="000000"/>
                </a:solidFill>
              </a:rPr>
              <a:t>이상값</a:t>
            </a:r>
            <a:r>
              <a:rPr lang="en-US" altLang="ko-KR" sz="1400" b="1" kern="0" dirty="0">
                <a:solidFill>
                  <a:sysClr val="windowText" lastClr="000000"/>
                </a:solidFill>
              </a:rPr>
              <a:t> </a:t>
            </a:r>
            <a:r>
              <a:rPr lang="en-US" altLang="ko-KR" sz="1400" b="1" kern="0" dirty="0" err="1">
                <a:solidFill>
                  <a:sysClr val="windowText" lastClr="000000"/>
                </a:solidFill>
              </a:rPr>
              <a:t>보정</a:t>
            </a:r>
            <a:r>
              <a:rPr lang="en-US" altLang="ko-KR" sz="1400" b="1" kern="0" dirty="0">
                <a:solidFill>
                  <a:sysClr val="windowText" lastClr="000000"/>
                </a:solidFill>
              </a:rPr>
              <a:t> </a:t>
            </a:r>
            <a:r>
              <a:rPr lang="en-US" altLang="ko-KR" sz="1400" b="1" kern="0" dirty="0" err="1">
                <a:solidFill>
                  <a:sysClr val="windowText" lastClr="000000"/>
                </a:solidFill>
              </a:rPr>
              <a:t>전에</a:t>
            </a:r>
            <a:r>
              <a:rPr lang="en-US" altLang="ko-KR" sz="1400" b="1" kern="0" dirty="0">
                <a:solidFill>
                  <a:sysClr val="windowText" lastClr="000000"/>
                </a:solidFill>
              </a:rPr>
              <a:t> </a:t>
            </a:r>
            <a:r>
              <a:rPr lang="en-US" altLang="ko-KR" sz="1400" b="1" kern="0" dirty="0" err="1">
                <a:solidFill>
                  <a:sysClr val="windowText" lastClr="000000"/>
                </a:solidFill>
              </a:rPr>
              <a:t>비해</a:t>
            </a:r>
            <a:r>
              <a:rPr lang="en-US" altLang="ko-KR" sz="1400" b="1" kern="0" dirty="0">
                <a:solidFill>
                  <a:sysClr val="windowText" lastClr="000000"/>
                </a:solidFill>
              </a:rPr>
              <a:t>  </a:t>
            </a:r>
            <a:r>
              <a:rPr lang="en-US" altLang="ko-KR" sz="1400" b="1" kern="0" dirty="0" err="1">
                <a:solidFill>
                  <a:sysClr val="windowText" lastClr="000000"/>
                </a:solidFill>
              </a:rPr>
              <a:t>분포가</a:t>
            </a:r>
            <a:r>
              <a:rPr lang="en-US" altLang="ko-KR" sz="1400" b="1" kern="0" dirty="0">
                <a:solidFill>
                  <a:sysClr val="windowText" lastClr="000000"/>
                </a:solidFill>
              </a:rPr>
              <a:t> </a:t>
            </a:r>
            <a:r>
              <a:rPr lang="en-US" altLang="ko-KR" sz="1400" b="1" kern="0" dirty="0" err="1">
                <a:solidFill>
                  <a:sysClr val="windowText" lastClr="000000"/>
                </a:solidFill>
              </a:rPr>
              <a:t>비교적</a:t>
            </a:r>
            <a:r>
              <a:rPr lang="en-US" altLang="ko-KR" sz="1400" b="1" kern="0" dirty="0">
                <a:solidFill>
                  <a:sysClr val="windowText" lastClr="000000"/>
                </a:solidFill>
              </a:rPr>
              <a:t> </a:t>
            </a:r>
            <a:r>
              <a:rPr lang="en-US" altLang="ko-KR" sz="1400" b="1" kern="0" dirty="0" err="1">
                <a:solidFill>
                  <a:sysClr val="windowText" lastClr="000000"/>
                </a:solidFill>
              </a:rPr>
              <a:t>골고루</a:t>
            </a:r>
            <a:r>
              <a:rPr lang="en-US" altLang="ko-KR" sz="1400" b="1" kern="0" dirty="0">
                <a:solidFill>
                  <a:sysClr val="windowText" lastClr="000000"/>
                </a:solidFill>
              </a:rPr>
              <a:t> </a:t>
            </a:r>
            <a:r>
              <a:rPr lang="en-US" altLang="ko-KR" sz="1400" b="1" kern="0" dirty="0" err="1">
                <a:solidFill>
                  <a:sysClr val="windowText" lastClr="000000"/>
                </a:solidFill>
              </a:rPr>
              <a:t>퍼져있어</a:t>
            </a:r>
            <a:r>
              <a:rPr lang="en-US" altLang="ko-KR" sz="1400" b="1" kern="0" dirty="0">
                <a:solidFill>
                  <a:sysClr val="windowText" lastClr="000000"/>
                </a:solidFill>
              </a:rPr>
              <a:t> </a:t>
            </a:r>
            <a:r>
              <a:rPr lang="en-US" altLang="ko-KR" sz="1400" b="1" kern="0" dirty="0" err="1">
                <a:solidFill>
                  <a:sysClr val="windowText" lastClr="000000"/>
                </a:solidFill>
              </a:rPr>
              <a:t>통계량</a:t>
            </a:r>
            <a:r>
              <a:rPr lang="en-US" altLang="ko-KR" sz="1400" b="1" kern="0" dirty="0">
                <a:solidFill>
                  <a:sysClr val="windowText" lastClr="000000"/>
                </a:solidFill>
              </a:rPr>
              <a:t> </a:t>
            </a:r>
            <a:r>
              <a:rPr lang="en-US" altLang="ko-KR" sz="1400" b="1" kern="0" dirty="0" err="1">
                <a:solidFill>
                  <a:sysClr val="windowText" lastClr="000000"/>
                </a:solidFill>
              </a:rPr>
              <a:t>값에</a:t>
            </a:r>
            <a:r>
              <a:rPr lang="en-US" altLang="ko-KR" sz="1400" b="1" kern="0" dirty="0">
                <a:solidFill>
                  <a:sysClr val="windowText" lastClr="000000"/>
                </a:solidFill>
              </a:rPr>
              <a:t> </a:t>
            </a:r>
            <a:r>
              <a:rPr lang="en-US" altLang="ko-KR" sz="1400" b="1" kern="0" dirty="0" err="1">
                <a:solidFill>
                  <a:sysClr val="windowText" lastClr="000000"/>
                </a:solidFill>
              </a:rPr>
              <a:t>대한</a:t>
            </a:r>
            <a:r>
              <a:rPr lang="en-US" altLang="ko-KR" sz="1400" b="1" kern="0" dirty="0">
                <a:solidFill>
                  <a:sysClr val="windowText" lastClr="000000"/>
                </a:solidFill>
              </a:rPr>
              <a:t> </a:t>
            </a:r>
            <a:r>
              <a:rPr lang="en-US" altLang="ko-KR" sz="1400" b="1" kern="0" dirty="0" err="1">
                <a:solidFill>
                  <a:sysClr val="windowText" lastClr="000000"/>
                </a:solidFill>
              </a:rPr>
              <a:t>신뢰도가</a:t>
            </a:r>
            <a:r>
              <a:rPr lang="en-US" altLang="ko-KR" sz="1400" b="1" kern="0" dirty="0">
                <a:solidFill>
                  <a:sysClr val="windowText" lastClr="000000"/>
                </a:solidFill>
              </a:rPr>
              <a:t> </a:t>
            </a:r>
            <a:r>
              <a:rPr lang="en-US" altLang="ko-KR" sz="1400" b="1" kern="0" dirty="0" err="1">
                <a:solidFill>
                  <a:sysClr val="windowText" lastClr="000000"/>
                </a:solidFill>
              </a:rPr>
              <a:t>높아짐</a:t>
            </a:r>
            <a:endParaRPr lang="en-US" altLang="ko-KR" sz="1400" b="1" kern="0" dirty="0">
              <a:solidFill>
                <a:sysClr val="windowText" lastClr="000000"/>
              </a:solidFill>
            </a:endParaRPr>
          </a:p>
        </p:txBody>
      </p:sp>
      <p:sp>
        <p:nvSpPr>
          <p:cNvPr id="46" name="Oval 16"/>
          <p:cNvSpPr>
            <a:spLocks noChangeArrowheads="1"/>
          </p:cNvSpPr>
          <p:nvPr/>
        </p:nvSpPr>
        <p:spPr bwMode="auto">
          <a:xfrm>
            <a:off x="2203428" y="3758078"/>
            <a:ext cx="1071570" cy="2632440"/>
          </a:xfrm>
          <a:prstGeom prst="ellipse">
            <a:avLst/>
          </a:prstGeom>
          <a:noFill/>
          <a:ln w="19050" algn="ctr">
            <a:solidFill>
              <a:srgbClr val="FF0000"/>
            </a:solidFill>
            <a:round/>
            <a:headEnd/>
            <a:tailEnd/>
          </a:ln>
        </p:spPr>
        <p:txBody>
          <a:bodyPr wrap="none" lIns="99569" tIns="49785" rIns="99569" bIns="49785" anchor="ctr"/>
          <a:lstStyle/>
          <a:p>
            <a:pPr algn="ctr">
              <a:spcBef>
                <a:spcPct val="50000"/>
              </a:spcBef>
              <a:buClr>
                <a:srgbClr val="000000"/>
              </a:buClr>
              <a:buSzPct val="100000"/>
              <a:buFont typeface="Wingdings" pitchFamily="2" charset="2"/>
              <a:buNone/>
            </a:pPr>
            <a:endParaRPr lang="ko-KR" altLang="en-US" sz="1500" b="1" dirty="0">
              <a:ea typeface="HY헤드라인M" pitchFamily="18" charset="-127"/>
            </a:endParaRPr>
          </a:p>
        </p:txBody>
      </p:sp>
      <p:sp>
        <p:nvSpPr>
          <p:cNvPr id="47" name="Text Box 19"/>
          <p:cNvSpPr txBox="1">
            <a:spLocks noChangeArrowheads="1"/>
          </p:cNvSpPr>
          <p:nvPr/>
        </p:nvSpPr>
        <p:spPr bwMode="gray">
          <a:xfrm>
            <a:off x="1846238" y="1474665"/>
            <a:ext cx="8679109" cy="469874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square" lIns="99569" tIns="49785" rIns="99569" bIns="49785">
            <a:spAutoFit/>
          </a:bodyPr>
          <a:lstStyle/>
          <a:p>
            <a:pPr marL="193606" indent="-193606">
              <a:spcBef>
                <a:spcPct val="100000"/>
              </a:spcBef>
              <a:buSzPct val="80000"/>
              <a:defRPr/>
            </a:pPr>
            <a:r>
              <a:rPr lang="en-US" altLang="ko-KR" sz="2400" b="1" dirty="0"/>
              <a:t>Distribution Analysis _ </a:t>
            </a:r>
            <a:r>
              <a:rPr lang="en-US" altLang="ko-KR" sz="2400" b="1" dirty="0" err="1"/>
              <a:t>Uni-variate</a:t>
            </a:r>
            <a:r>
              <a:rPr lang="en-US" altLang="ko-KR" sz="2400" b="1" dirty="0"/>
              <a:t> (One-dimensional)</a:t>
            </a:r>
            <a:endParaRPr lang="ko-KR" altLang="en-US" sz="2400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5983942" y="36215"/>
            <a:ext cx="46193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Insight from Data </a:t>
            </a:r>
            <a:r>
              <a:rPr lang="en-US" altLang="ko-KR" sz="1400" b="1" dirty="0">
                <a:solidFill>
                  <a:srgbClr val="FF0000"/>
                </a:solidFill>
              </a:rPr>
              <a:t>– Interpretation : Analysis Type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  <p:sp>
        <p:nvSpPr>
          <p:cNvPr id="17" name="Oval 41"/>
          <p:cNvSpPr>
            <a:spLocks noChangeArrowheads="1"/>
          </p:cNvSpPr>
          <p:nvPr/>
        </p:nvSpPr>
        <p:spPr bwMode="auto">
          <a:xfrm>
            <a:off x="988982" y="1423177"/>
            <a:ext cx="692902" cy="571504"/>
          </a:xfrm>
          <a:prstGeom prst="rect">
            <a:avLst/>
          </a:prstGeom>
          <a:solidFill>
            <a:srgbClr val="FFFF00"/>
          </a:solidFill>
          <a:ln w="28575" algn="ctr">
            <a:solidFill>
              <a:srgbClr val="000000"/>
            </a:solidFill>
            <a:round/>
            <a:headEnd/>
            <a:tailEnd/>
          </a:ln>
        </p:spPr>
        <p:txBody>
          <a:bodyPr lIns="99569" tIns="49785" rIns="99569" bIns="49785" anchor="ctr" anchorCtr="1"/>
          <a:lstStyle/>
          <a:p>
            <a:pPr algn="ctr" defTabSz="995690" latinLnBrk="0">
              <a:spcBef>
                <a:spcPct val="50000"/>
              </a:spcBef>
              <a:defRPr/>
            </a:pPr>
            <a:r>
              <a:rPr lang="en-US" altLang="ko-KR" sz="2000" b="1" kern="0" dirty="0">
                <a:solidFill>
                  <a:sysClr val="windowText" lastClr="000000"/>
                </a:solidFill>
              </a:rPr>
              <a:t>A-2</a:t>
            </a:r>
          </a:p>
        </p:txBody>
      </p:sp>
      <p:sp>
        <p:nvSpPr>
          <p:cNvPr id="18" name="Text Box 19"/>
          <p:cNvSpPr txBox="1">
            <a:spLocks noChangeArrowheads="1"/>
          </p:cNvSpPr>
          <p:nvPr/>
        </p:nvSpPr>
        <p:spPr bwMode="gray">
          <a:xfrm>
            <a:off x="988982" y="2135842"/>
            <a:ext cx="8787781" cy="716095"/>
          </a:xfrm>
          <a:prstGeom prst="rect">
            <a:avLst/>
          </a:prstGeom>
          <a:noFill/>
          <a:ln w="28575">
            <a:noFill/>
            <a:prstDash val="sysDot"/>
            <a:miter lim="800000"/>
            <a:headEnd/>
            <a:tailEnd/>
          </a:ln>
        </p:spPr>
        <p:txBody>
          <a:bodyPr wrap="square" lIns="99569" tIns="49785" rIns="99569" bIns="49785">
            <a:spAutoFit/>
          </a:bodyPr>
          <a:lstStyle/>
          <a:p>
            <a:pPr marL="885058" indent="-885058" defTabSz="885058" latinLnBrk="0">
              <a:spcBef>
                <a:spcPct val="10000"/>
              </a:spcBef>
              <a:defRPr/>
            </a:pPr>
            <a:r>
              <a:rPr lang="ko-KR" altLang="en-US" sz="2000" b="1" kern="0" dirty="0">
                <a:solidFill>
                  <a:sysClr val="windowText" lastClr="000000"/>
                </a:solidFill>
              </a:rPr>
              <a:t>가설</a:t>
            </a:r>
            <a:r>
              <a:rPr lang="en-US" altLang="ko-KR" sz="2000" b="1" kern="0" dirty="0">
                <a:solidFill>
                  <a:sysClr val="windowText" lastClr="000000"/>
                </a:solidFill>
              </a:rPr>
              <a:t>: A </a:t>
            </a:r>
            <a:r>
              <a:rPr lang="ko-KR" altLang="en-US" sz="2000" b="1" kern="0" dirty="0">
                <a:solidFill>
                  <a:sysClr val="windowText" lastClr="000000"/>
                </a:solidFill>
              </a:rPr>
              <a:t>상품 구매</a:t>
            </a:r>
            <a:r>
              <a:rPr lang="ko-KR" altLang="ko-KR" sz="2000" b="1" kern="0" dirty="0">
                <a:solidFill>
                  <a:sysClr val="windowText" lastClr="000000"/>
                </a:solidFill>
              </a:rPr>
              <a:t>고객</a:t>
            </a:r>
            <a:r>
              <a:rPr lang="en-US" altLang="ko-KR" sz="2000" b="1" kern="0" dirty="0">
                <a:solidFill>
                  <a:sysClr val="windowText" lastClr="000000"/>
                </a:solidFill>
              </a:rPr>
              <a:t> </a:t>
            </a:r>
            <a:r>
              <a:rPr lang="ko-KR" altLang="en-US" sz="2000" b="1" kern="0" dirty="0">
                <a:solidFill>
                  <a:sysClr val="windowText" lastClr="000000"/>
                </a:solidFill>
              </a:rPr>
              <a:t>중</a:t>
            </a:r>
            <a:r>
              <a:rPr lang="en-US" altLang="ko-KR" sz="2000" b="1" kern="0" dirty="0">
                <a:solidFill>
                  <a:sysClr val="windowText" lastClr="000000"/>
                </a:solidFill>
              </a:rPr>
              <a:t>,</a:t>
            </a:r>
            <a:r>
              <a:rPr lang="ko-KR" altLang="en-US" sz="2000" b="1" kern="0" dirty="0">
                <a:solidFill>
                  <a:sysClr val="windowText" lastClr="000000"/>
                </a:solidFill>
              </a:rPr>
              <a:t> </a:t>
            </a:r>
            <a:r>
              <a:rPr lang="ko-KR" altLang="en-US" sz="2000" b="1" kern="0" dirty="0" err="1">
                <a:solidFill>
                  <a:sysClr val="windowText" lastClr="000000"/>
                </a:solidFill>
              </a:rPr>
              <a:t>고</a:t>
            </a:r>
            <a:r>
              <a:rPr lang="ko-KR" altLang="en-US" sz="2000" b="1" kern="0" dirty="0" err="1">
                <a:solidFill>
                  <a:srgbClr val="FF0000"/>
                </a:solidFill>
              </a:rPr>
              <a:t>매출</a:t>
            </a:r>
            <a:r>
              <a:rPr lang="ko-KR" altLang="en-US" sz="2000" b="1" kern="0" dirty="0">
                <a:solidFill>
                  <a:sysClr val="windowText" lastClr="000000"/>
                </a:solidFill>
              </a:rPr>
              <a:t> 고객</a:t>
            </a:r>
            <a:r>
              <a:rPr lang="en-US" altLang="ko-KR" sz="2000" b="1" kern="0" dirty="0">
                <a:solidFill>
                  <a:sysClr val="windowText" lastClr="000000"/>
                </a:solidFill>
              </a:rPr>
              <a:t> </a:t>
            </a:r>
            <a:r>
              <a:rPr lang="ko-KR" altLang="en-US" sz="2000" b="1" kern="0" dirty="0">
                <a:solidFill>
                  <a:sysClr val="windowText" lastClr="000000"/>
                </a:solidFill>
              </a:rPr>
              <a:t>비중이 높음</a:t>
            </a:r>
            <a:r>
              <a:rPr lang="ko-KR" altLang="ko-KR" sz="2000" b="1" kern="0" dirty="0">
                <a:solidFill>
                  <a:sysClr val="windowText" lastClr="000000"/>
                </a:solidFill>
              </a:rPr>
              <a:t> </a:t>
            </a:r>
            <a:br>
              <a:rPr lang="en-US" altLang="ko-KR" sz="2000" b="1" kern="0" dirty="0">
                <a:solidFill>
                  <a:sysClr val="windowText" lastClr="000000"/>
                </a:solidFill>
              </a:rPr>
            </a:br>
            <a:r>
              <a:rPr lang="en-US" altLang="ko-KR" sz="2000" b="1" kern="0" dirty="0">
                <a:solidFill>
                  <a:sysClr val="windowText" lastClr="000000"/>
                </a:solidFill>
              </a:rPr>
              <a:t>(</a:t>
            </a:r>
            <a:r>
              <a:rPr lang="ko-KR" altLang="en-US" sz="2000" b="1" kern="0" dirty="0">
                <a:solidFill>
                  <a:sysClr val="windowText" lastClr="000000"/>
                </a:solidFill>
              </a:rPr>
              <a:t> </a:t>
            </a:r>
            <a:r>
              <a:rPr lang="en-US" altLang="ko-KR" sz="2000" b="1" kern="0" dirty="0">
                <a:solidFill>
                  <a:sysClr val="windowText" lastClr="000000"/>
                </a:solidFill>
              </a:rPr>
              <a:t>7</a:t>
            </a:r>
            <a:r>
              <a:rPr lang="ko-KR" altLang="en-US" sz="2000" b="1" kern="0" dirty="0">
                <a:solidFill>
                  <a:sysClr val="windowText" lastClr="000000"/>
                </a:solidFill>
              </a:rPr>
              <a:t>만원 이상의 주문</a:t>
            </a:r>
            <a:r>
              <a:rPr lang="en-US" altLang="ko-KR" sz="2000" b="1" kern="0" dirty="0">
                <a:solidFill>
                  <a:sysClr val="windowText" lastClr="000000"/>
                </a:solidFill>
              </a:rPr>
              <a:t> </a:t>
            </a:r>
            <a:r>
              <a:rPr lang="ko-KR" altLang="en-US" sz="2000" b="1" kern="0" dirty="0">
                <a:solidFill>
                  <a:sysClr val="windowText" lastClr="000000"/>
                </a:solidFill>
              </a:rPr>
              <a:t>고객이 </a:t>
            </a:r>
            <a:r>
              <a:rPr lang="en-US" altLang="ko-KR" sz="2000" b="1" kern="0" dirty="0">
                <a:solidFill>
                  <a:sysClr val="windowText" lastClr="000000"/>
                </a:solidFill>
              </a:rPr>
              <a:t>20% </a:t>
            </a:r>
            <a:r>
              <a:rPr lang="ko-KR" altLang="en-US" sz="2000" b="1" kern="0" dirty="0">
                <a:solidFill>
                  <a:sysClr val="windowText" lastClr="000000"/>
                </a:solidFill>
              </a:rPr>
              <a:t>이상임</a:t>
            </a:r>
            <a:r>
              <a:rPr lang="en-US" altLang="ko-KR" sz="2000" b="1" kern="0" dirty="0">
                <a:solidFill>
                  <a:sysClr val="windowText" lastClr="000000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7184709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083238" y="453273"/>
            <a:ext cx="9304022" cy="572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4306" tIns="52153" rIns="104306" bIns="52153" rtlCol="0" anchor="ctr"/>
          <a:lstStyle/>
          <a:p>
            <a:r>
              <a:rPr lang="en-US" altLang="ko-KR" sz="3200" spc="-171" dirty="0">
                <a:solidFill>
                  <a:schemeClr val="tx1"/>
                </a:solidFill>
                <a:latin typeface="+mj-lt"/>
                <a:ea typeface="나눔바른고딕 옛한글" pitchFamily="50" charset="-127"/>
                <a:cs typeface="Calibri" pitchFamily="34" charset="0"/>
              </a:rPr>
              <a:t>Base Analysis – </a:t>
            </a:r>
            <a:r>
              <a:rPr lang="en-US" altLang="ko-KR" sz="3700" b="1" spc="-171" dirty="0">
                <a:solidFill>
                  <a:srgbClr val="009999"/>
                </a:solidFill>
                <a:latin typeface="+mj-lt"/>
                <a:ea typeface="나눔바른고딕 옛한글" pitchFamily="50" charset="-127"/>
                <a:cs typeface="Calibri" pitchFamily="34" charset="0"/>
              </a:rPr>
              <a:t>Distribution </a:t>
            </a:r>
            <a:r>
              <a:rPr lang="ko-KR" altLang="en-US" sz="3200" spc="-171" dirty="0">
                <a:solidFill>
                  <a:schemeClr val="tx1"/>
                </a:solidFill>
                <a:latin typeface="+mj-lt"/>
                <a:ea typeface="나눔바른고딕 옛한글" pitchFamily="50" charset="-127"/>
                <a:cs typeface="Calibri" pitchFamily="34" charset="0"/>
              </a:rPr>
              <a:t>분석</a:t>
            </a:r>
          </a:p>
        </p:txBody>
      </p:sp>
      <p:sp>
        <p:nvSpPr>
          <p:cNvPr id="23" name="Text Box 20"/>
          <p:cNvSpPr txBox="1">
            <a:spLocks noChangeArrowheads="1"/>
          </p:cNvSpPr>
          <p:nvPr/>
        </p:nvSpPr>
        <p:spPr bwMode="gray">
          <a:xfrm>
            <a:off x="1872774" y="1280301"/>
            <a:ext cx="8820626" cy="469874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square" lIns="99569" tIns="49785" rIns="99569" bIns="49785">
            <a:spAutoFit/>
          </a:bodyPr>
          <a:lstStyle/>
          <a:p>
            <a:pPr marL="193606" indent="-193606">
              <a:spcBef>
                <a:spcPct val="100000"/>
              </a:spcBef>
              <a:buSzPct val="80000"/>
              <a:defRPr/>
            </a:pPr>
            <a:r>
              <a:rPr lang="en-US" altLang="ko-KR" sz="2400" b="1" dirty="0"/>
              <a:t>Distribution Analysis _ </a:t>
            </a:r>
            <a:r>
              <a:rPr lang="en-US" altLang="ko-KR" sz="2400" b="1" dirty="0">
                <a:solidFill>
                  <a:srgbClr val="FF0000"/>
                </a:solidFill>
              </a:rPr>
              <a:t>Trend </a:t>
            </a:r>
            <a:r>
              <a:rPr lang="ko-KR" altLang="en-US" sz="2400" b="1" dirty="0">
                <a:solidFill>
                  <a:srgbClr val="FF0000"/>
                </a:solidFill>
              </a:rPr>
              <a:t>분석 </a:t>
            </a:r>
            <a:r>
              <a:rPr lang="en-US" altLang="ko-KR" sz="2000" b="1" dirty="0"/>
              <a:t>(One-dimensional</a:t>
            </a:r>
            <a:r>
              <a:rPr lang="en-US" altLang="ko-KR" sz="2400" b="1" dirty="0"/>
              <a:t>)</a:t>
            </a:r>
            <a:endParaRPr lang="ko-KR" altLang="en-US" sz="2400" b="1" dirty="0"/>
          </a:p>
        </p:txBody>
      </p:sp>
      <p:sp>
        <p:nvSpPr>
          <p:cNvPr id="25" name="Text Box 22"/>
          <p:cNvSpPr txBox="1">
            <a:spLocks noChangeArrowheads="1"/>
          </p:cNvSpPr>
          <p:nvPr/>
        </p:nvSpPr>
        <p:spPr bwMode="gray">
          <a:xfrm>
            <a:off x="988982" y="1921528"/>
            <a:ext cx="9429816" cy="716095"/>
          </a:xfrm>
          <a:prstGeom prst="rect">
            <a:avLst/>
          </a:prstGeom>
          <a:noFill/>
          <a:ln w="28575">
            <a:noFill/>
            <a:prstDash val="sysDot"/>
            <a:miter lim="800000"/>
            <a:headEnd/>
            <a:tailEnd/>
          </a:ln>
        </p:spPr>
        <p:txBody>
          <a:bodyPr wrap="square" lIns="99569" tIns="49785" rIns="99569" bIns="49785">
            <a:spAutoFit/>
          </a:bodyPr>
          <a:lstStyle/>
          <a:p>
            <a:pPr marL="885058" indent="-885058" defTabSz="885058" latinLnBrk="0">
              <a:spcBef>
                <a:spcPct val="10000"/>
              </a:spcBef>
              <a:defRPr/>
            </a:pPr>
            <a:r>
              <a:rPr lang="ko-KR" altLang="en-US" sz="2000" b="1" kern="0" dirty="0">
                <a:solidFill>
                  <a:sysClr val="windowText" lastClr="000000"/>
                </a:solidFill>
              </a:rPr>
              <a:t>가설 </a:t>
            </a:r>
            <a:r>
              <a:rPr lang="en-US" altLang="ko-KR" sz="2000" b="1" kern="0" dirty="0">
                <a:solidFill>
                  <a:sysClr val="windowText" lastClr="000000"/>
                </a:solidFill>
              </a:rPr>
              <a:t>: </a:t>
            </a:r>
            <a:r>
              <a:rPr lang="ko-KR" altLang="en-US" sz="2000" b="1" kern="0" dirty="0">
                <a:solidFill>
                  <a:srgbClr val="FF0000"/>
                </a:solidFill>
              </a:rPr>
              <a:t>주문건수</a:t>
            </a:r>
            <a:r>
              <a:rPr lang="ko-KR" altLang="en-US" sz="2000" b="1" kern="0" dirty="0">
                <a:solidFill>
                  <a:sysClr val="windowText" lastClr="000000"/>
                </a:solidFill>
              </a:rPr>
              <a:t>는 휴가철 방송 </a:t>
            </a:r>
            <a:r>
              <a:rPr lang="ko-KR" altLang="en-US" sz="2000" b="1" kern="0" dirty="0"/>
              <a:t>주문 </a:t>
            </a:r>
            <a:r>
              <a:rPr lang="ko-KR" altLang="en-US" sz="2000" b="1" kern="0" dirty="0">
                <a:solidFill>
                  <a:sysClr val="windowText" lastClr="000000"/>
                </a:solidFill>
              </a:rPr>
              <a:t>감소 등의 이유로 감소하는 등 월별</a:t>
            </a:r>
            <a:r>
              <a:rPr lang="en-US" altLang="ko-KR" sz="2000" b="1" kern="0" dirty="0">
                <a:solidFill>
                  <a:sysClr val="windowText" lastClr="000000"/>
                </a:solidFill>
              </a:rPr>
              <a:t> Seasonality</a:t>
            </a:r>
            <a:r>
              <a:rPr lang="ko-KR" altLang="en-US" sz="2000" b="1" kern="0" dirty="0">
                <a:solidFill>
                  <a:sysClr val="windowText" lastClr="000000"/>
                </a:solidFill>
              </a:rPr>
              <a:t>가 존재할 것 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983942" y="36215"/>
            <a:ext cx="46193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Insight from Data </a:t>
            </a:r>
            <a:r>
              <a:rPr lang="en-US" altLang="ko-KR" sz="1400" b="1" dirty="0">
                <a:solidFill>
                  <a:srgbClr val="FF0000"/>
                </a:solidFill>
              </a:rPr>
              <a:t>– Interpretation : Analysis Type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  <p:sp>
        <p:nvSpPr>
          <p:cNvPr id="32" name="Oval 41"/>
          <p:cNvSpPr>
            <a:spLocks noChangeArrowheads="1"/>
          </p:cNvSpPr>
          <p:nvPr/>
        </p:nvSpPr>
        <p:spPr bwMode="auto">
          <a:xfrm>
            <a:off x="988982" y="1280301"/>
            <a:ext cx="692902" cy="571504"/>
          </a:xfrm>
          <a:prstGeom prst="rect">
            <a:avLst/>
          </a:prstGeom>
          <a:solidFill>
            <a:srgbClr val="FFFF00"/>
          </a:solidFill>
          <a:ln w="28575" algn="ctr">
            <a:solidFill>
              <a:srgbClr val="000000"/>
            </a:solidFill>
            <a:round/>
            <a:headEnd/>
            <a:tailEnd/>
          </a:ln>
        </p:spPr>
        <p:txBody>
          <a:bodyPr lIns="99569" tIns="49785" rIns="99569" bIns="49785" anchor="ctr" anchorCtr="1"/>
          <a:lstStyle/>
          <a:p>
            <a:pPr algn="ctr" defTabSz="995690" latinLnBrk="0">
              <a:spcBef>
                <a:spcPct val="50000"/>
              </a:spcBef>
              <a:defRPr/>
            </a:pPr>
            <a:r>
              <a:rPr lang="en-US" altLang="ko-KR" sz="2000" b="1" kern="0" dirty="0">
                <a:solidFill>
                  <a:sysClr val="windowText" lastClr="000000"/>
                </a:solidFill>
              </a:rPr>
              <a:t>A-2</a:t>
            </a:r>
          </a:p>
        </p:txBody>
      </p:sp>
      <p:pic>
        <p:nvPicPr>
          <p:cNvPr id="20173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332194" y="2708802"/>
            <a:ext cx="6729414" cy="44157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14" name="그룹 13"/>
          <p:cNvGrpSpPr/>
          <p:nvPr/>
        </p:nvGrpSpPr>
        <p:grpSpPr>
          <a:xfrm>
            <a:off x="4689516" y="3137430"/>
            <a:ext cx="3929090" cy="1000132"/>
            <a:chOff x="4689516" y="3137430"/>
            <a:chExt cx="3929090" cy="1000132"/>
          </a:xfrm>
        </p:grpSpPr>
        <p:sp>
          <p:nvSpPr>
            <p:cNvPr id="8" name="타원 7"/>
            <p:cNvSpPr/>
            <p:nvPr/>
          </p:nvSpPr>
          <p:spPr>
            <a:xfrm>
              <a:off x="7475598" y="3208868"/>
              <a:ext cx="1143008" cy="785818"/>
            </a:xfrm>
            <a:prstGeom prst="ellipse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/>
            <p:cNvSpPr/>
            <p:nvPr/>
          </p:nvSpPr>
          <p:spPr>
            <a:xfrm>
              <a:off x="4689516" y="3351744"/>
              <a:ext cx="928694" cy="785818"/>
            </a:xfrm>
            <a:prstGeom prst="ellipse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타원 9"/>
            <p:cNvSpPr/>
            <p:nvPr/>
          </p:nvSpPr>
          <p:spPr>
            <a:xfrm>
              <a:off x="5546772" y="3137430"/>
              <a:ext cx="928694" cy="785818"/>
            </a:xfrm>
            <a:prstGeom prst="ellipse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Text Box 20"/>
          <p:cNvSpPr txBox="1">
            <a:spLocks noChangeArrowheads="1"/>
          </p:cNvSpPr>
          <p:nvPr/>
        </p:nvSpPr>
        <p:spPr bwMode="auto">
          <a:xfrm>
            <a:off x="703230" y="3363292"/>
            <a:ext cx="2500330" cy="51099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lIns="78401" tIns="49785" rIns="78401" bIns="49785" anchor="ctr"/>
          <a:lstStyle/>
          <a:p>
            <a:pPr algn="ctr" defTabSz="829742">
              <a:spcBef>
                <a:spcPct val="50000"/>
              </a:spcBef>
              <a:buClr>
                <a:srgbClr val="000000"/>
              </a:buClr>
              <a:buSzPct val="100000"/>
            </a:pPr>
            <a:r>
              <a:rPr lang="en-US" altLang="ko-KR" sz="1600" b="1" dirty="0">
                <a:solidFill>
                  <a:schemeClr val="bg1"/>
                </a:solidFill>
                <a:ea typeface="HY헤드라인M" pitchFamily="18" charset="-127"/>
              </a:rPr>
              <a:t>Continuous Variable</a:t>
            </a:r>
          </a:p>
        </p:txBody>
      </p:sp>
      <p:sp>
        <p:nvSpPr>
          <p:cNvPr id="12" name="Text Box 21"/>
          <p:cNvSpPr txBox="1">
            <a:spLocks noChangeArrowheads="1"/>
          </p:cNvSpPr>
          <p:nvPr/>
        </p:nvSpPr>
        <p:spPr bwMode="auto">
          <a:xfrm>
            <a:off x="703230" y="4226013"/>
            <a:ext cx="2500330" cy="857256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lIns="78401" tIns="49785" rIns="78401" bIns="49785" anchor="ctr"/>
          <a:lstStyle/>
          <a:p>
            <a:pPr algn="ctr" defTabSz="829742">
              <a:spcBef>
                <a:spcPct val="50000"/>
              </a:spcBef>
              <a:buClr>
                <a:srgbClr val="000000"/>
              </a:buClr>
              <a:buSzPct val="100000"/>
            </a:pPr>
            <a:r>
              <a:rPr lang="en-US" altLang="ko-KR" sz="1600" b="1" dirty="0">
                <a:ea typeface="HY헤드라인M" pitchFamily="18" charset="-127"/>
              </a:rPr>
              <a:t>One-dimensional Variable</a:t>
            </a:r>
            <a:br>
              <a:rPr lang="en-US" altLang="ko-KR" sz="1600" b="1" dirty="0">
                <a:ea typeface="HY헤드라인M" pitchFamily="18" charset="-127"/>
              </a:rPr>
            </a:br>
            <a:r>
              <a:rPr lang="en-US" altLang="ko-KR" sz="1600" b="1" dirty="0">
                <a:latin typeface="+mn-ea"/>
              </a:rPr>
              <a:t>(</a:t>
            </a:r>
            <a:r>
              <a:rPr lang="ko-KR" altLang="en-US" sz="1600" b="1" dirty="0">
                <a:latin typeface="+mn-ea"/>
              </a:rPr>
              <a:t>주문건수</a:t>
            </a:r>
            <a:r>
              <a:rPr lang="en-US" altLang="ko-KR" sz="1600" b="1" dirty="0">
                <a:latin typeface="+mn-ea"/>
              </a:rPr>
              <a:t>)</a:t>
            </a:r>
          </a:p>
        </p:txBody>
      </p:sp>
      <p:sp>
        <p:nvSpPr>
          <p:cNvPr id="13" name="Text Box 22"/>
          <p:cNvSpPr txBox="1">
            <a:spLocks noChangeArrowheads="1"/>
          </p:cNvSpPr>
          <p:nvPr/>
        </p:nvSpPr>
        <p:spPr bwMode="auto">
          <a:xfrm>
            <a:off x="703230" y="5434994"/>
            <a:ext cx="2500330" cy="488777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lIns="78401" tIns="49785" rIns="78401" bIns="49785" anchor="ctr"/>
          <a:lstStyle/>
          <a:p>
            <a:pPr algn="ctr" defTabSz="829742">
              <a:spcBef>
                <a:spcPct val="50000"/>
              </a:spcBef>
              <a:buClr>
                <a:srgbClr val="000000"/>
              </a:buClr>
              <a:buSzPct val="100000"/>
            </a:pPr>
            <a:r>
              <a:rPr lang="en-US" altLang="ko-KR" sz="1600" b="1" dirty="0">
                <a:solidFill>
                  <a:srgbClr val="FF0000"/>
                </a:solidFill>
                <a:latin typeface="+mn-ea"/>
              </a:rPr>
              <a:t>(</a:t>
            </a:r>
            <a:r>
              <a:rPr lang="ko-KR" altLang="en-US" sz="1600" b="1" dirty="0">
                <a:solidFill>
                  <a:srgbClr val="FF0000"/>
                </a:solidFill>
                <a:latin typeface="+mn-ea"/>
              </a:rPr>
              <a:t>월</a:t>
            </a:r>
            <a:r>
              <a:rPr lang="en-US" altLang="ko-KR" sz="1600" b="1" dirty="0">
                <a:solidFill>
                  <a:srgbClr val="FF0000"/>
                </a:solidFill>
                <a:latin typeface="+mn-ea"/>
              </a:rPr>
              <a:t> </a:t>
            </a:r>
            <a:r>
              <a:rPr lang="ko-KR" altLang="en-US" sz="1600" b="1" dirty="0">
                <a:solidFill>
                  <a:srgbClr val="FF0000"/>
                </a:solidFill>
                <a:latin typeface="+mn-ea"/>
              </a:rPr>
              <a:t>별</a:t>
            </a:r>
            <a:r>
              <a:rPr lang="en-US" altLang="ko-KR" sz="1600" b="1" dirty="0">
                <a:solidFill>
                  <a:srgbClr val="FF0000"/>
                </a:solidFill>
                <a:latin typeface="+mn-ea"/>
              </a:rPr>
              <a:t>)</a:t>
            </a:r>
            <a:r>
              <a:rPr lang="ko-KR" altLang="en-US" sz="1600" b="1" dirty="0">
                <a:solidFill>
                  <a:srgbClr val="FF0000"/>
                </a:solidFill>
                <a:latin typeface="+mn-ea"/>
              </a:rPr>
              <a:t> </a:t>
            </a:r>
            <a:r>
              <a:rPr lang="ko-KR" altLang="en-US" sz="1600" b="1" dirty="0">
                <a:latin typeface="+mn-ea"/>
              </a:rPr>
              <a:t>분포 파악</a:t>
            </a:r>
            <a:endParaRPr lang="en-US" altLang="ko-KR" sz="16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12913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017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017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3075"/>
          <p:cNvSpPr txBox="1">
            <a:spLocks noChangeArrowheads="1"/>
          </p:cNvSpPr>
          <p:nvPr/>
        </p:nvSpPr>
        <p:spPr bwMode="gray">
          <a:xfrm>
            <a:off x="2034580" y="2811742"/>
            <a:ext cx="4176216" cy="291310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square" anchor="t">
            <a:spAutoFit/>
          </a:bodyPr>
          <a:lstStyle/>
          <a:p>
            <a:pPr marL="450850" indent="-450850">
              <a:lnSpc>
                <a:spcPct val="105000"/>
              </a:lnSpc>
              <a:spcBef>
                <a:spcPts val="30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en-US" altLang="ko-KR" sz="2400" b="1" dirty="0">
                <a:solidFill>
                  <a:schemeClr val="tx2"/>
                </a:solidFill>
                <a:latin typeface="+mj-lt"/>
              </a:rPr>
              <a:t>Data – Cases </a:t>
            </a:r>
          </a:p>
          <a:p>
            <a:pPr marL="450850" indent="-450850">
              <a:lnSpc>
                <a:spcPct val="105000"/>
              </a:lnSpc>
              <a:spcBef>
                <a:spcPts val="30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en-US" altLang="ko-KR" sz="2400" b="1" dirty="0">
                <a:solidFill>
                  <a:schemeClr val="tx2"/>
                </a:solidFill>
                <a:latin typeface="+mj-lt"/>
              </a:rPr>
              <a:t>Interpretation </a:t>
            </a:r>
            <a:endParaRPr lang="en-US" altLang="ko-KR" sz="1600" b="1" dirty="0">
              <a:solidFill>
                <a:schemeClr val="tx2"/>
              </a:solidFill>
              <a:latin typeface="+mj-lt"/>
            </a:endParaRPr>
          </a:p>
          <a:p>
            <a:pPr marL="450850" indent="-450850">
              <a:lnSpc>
                <a:spcPct val="105000"/>
              </a:lnSpc>
              <a:spcBef>
                <a:spcPts val="30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en-US" altLang="ko-KR" sz="2400" b="1" dirty="0">
                <a:solidFill>
                  <a:schemeClr val="tx2"/>
                </a:solidFill>
                <a:latin typeface="+mj-lt"/>
              </a:rPr>
              <a:t>Workshop</a:t>
            </a:r>
          </a:p>
          <a:p>
            <a:pPr marL="450850" indent="-450850">
              <a:lnSpc>
                <a:spcPct val="105000"/>
              </a:lnSpc>
              <a:spcBef>
                <a:spcPts val="30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en-US" altLang="ko-KR" sz="2400" b="1" dirty="0">
                <a:solidFill>
                  <a:schemeClr val="tx2"/>
                </a:solidFill>
                <a:latin typeface="+mj-lt"/>
              </a:rPr>
              <a:t>Share – Q&amp;A </a:t>
            </a:r>
          </a:p>
        </p:txBody>
      </p:sp>
      <p:sp>
        <p:nvSpPr>
          <p:cNvPr id="7" name="Line 10"/>
          <p:cNvSpPr>
            <a:spLocks noChangeShapeType="1"/>
          </p:cNvSpPr>
          <p:nvPr/>
        </p:nvSpPr>
        <p:spPr bwMode="auto">
          <a:xfrm>
            <a:off x="1475024" y="1922958"/>
            <a:ext cx="4320000" cy="0"/>
          </a:xfrm>
          <a:prstGeom prst="line">
            <a:avLst/>
          </a:prstGeom>
          <a:noFill/>
          <a:ln w="57150">
            <a:solidFill>
              <a:schemeClr val="accent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>
              <a:latin typeface="+mj-lt"/>
            </a:endParaRPr>
          </a:p>
        </p:txBody>
      </p:sp>
      <p:sp>
        <p:nvSpPr>
          <p:cNvPr id="10" name="Rectangle 3074"/>
          <p:cNvSpPr txBox="1">
            <a:spLocks noChangeArrowheads="1"/>
          </p:cNvSpPr>
          <p:nvPr/>
        </p:nvSpPr>
        <p:spPr bwMode="gray">
          <a:xfrm>
            <a:off x="1746300" y="1158999"/>
            <a:ext cx="3355668" cy="533400"/>
          </a:xfrm>
          <a:prstGeom prst="rect">
            <a:avLst/>
          </a:prstGeom>
        </p:spPr>
        <p:txBody>
          <a:bodyPr/>
          <a:lstStyle>
            <a:lvl1pPr algn="ctr" defTabSz="1043056" rtl="0" eaLnBrk="1" latinLnBrk="1" hangingPunct="1">
              <a:spcBef>
                <a:spcPct val="0"/>
              </a:spcBef>
              <a:buNone/>
              <a:defRPr sz="5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200" b="1" dirty="0">
                <a:solidFill>
                  <a:schemeClr val="tx2"/>
                </a:solidFill>
              </a:rPr>
              <a:t>AGENDA</a:t>
            </a: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2029" y="0"/>
            <a:ext cx="1781175" cy="7562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2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gray">
          <a:xfrm>
            <a:off x="8483585" y="180231"/>
            <a:ext cx="1275261" cy="5713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3160720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083238" y="453273"/>
            <a:ext cx="9304022" cy="572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4306" tIns="52153" rIns="104306" bIns="52153" rtlCol="0" anchor="ctr"/>
          <a:lstStyle/>
          <a:p>
            <a:r>
              <a:rPr lang="en-US" altLang="ko-KR" sz="3200" spc="-171" dirty="0">
                <a:solidFill>
                  <a:schemeClr val="tx1"/>
                </a:solidFill>
                <a:latin typeface="+mj-lt"/>
                <a:ea typeface="나눔바른고딕 옛한글" pitchFamily="50" charset="-127"/>
                <a:cs typeface="Calibri" pitchFamily="34" charset="0"/>
              </a:rPr>
              <a:t>Base Analysis – </a:t>
            </a:r>
            <a:r>
              <a:rPr lang="en-US" altLang="ko-KR" sz="3700" b="1" spc="-171" dirty="0">
                <a:solidFill>
                  <a:srgbClr val="009999"/>
                </a:solidFill>
                <a:latin typeface="+mj-lt"/>
                <a:ea typeface="나눔바른고딕 옛한글" pitchFamily="50" charset="-127"/>
                <a:cs typeface="Calibri" pitchFamily="34" charset="0"/>
              </a:rPr>
              <a:t>Distribution </a:t>
            </a:r>
            <a:r>
              <a:rPr lang="ko-KR" altLang="en-US" sz="3200" spc="-171" dirty="0">
                <a:solidFill>
                  <a:schemeClr val="tx1"/>
                </a:solidFill>
                <a:latin typeface="+mj-lt"/>
                <a:ea typeface="나눔바른고딕 옛한글" pitchFamily="50" charset="-127"/>
                <a:cs typeface="Calibri" pitchFamily="34" charset="0"/>
              </a:rPr>
              <a:t>분석</a:t>
            </a:r>
          </a:p>
        </p:txBody>
      </p:sp>
      <p:sp>
        <p:nvSpPr>
          <p:cNvPr id="23" name="Text Box 20"/>
          <p:cNvSpPr txBox="1">
            <a:spLocks noChangeArrowheads="1"/>
          </p:cNvSpPr>
          <p:nvPr/>
        </p:nvSpPr>
        <p:spPr bwMode="gray">
          <a:xfrm>
            <a:off x="1872774" y="1351739"/>
            <a:ext cx="8820626" cy="469874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square" lIns="99569" tIns="49785" rIns="99569" bIns="49785">
            <a:spAutoFit/>
          </a:bodyPr>
          <a:lstStyle/>
          <a:p>
            <a:pPr marL="193606" indent="-193606">
              <a:spcBef>
                <a:spcPct val="100000"/>
              </a:spcBef>
              <a:buSzPct val="80000"/>
              <a:defRPr/>
            </a:pPr>
            <a:r>
              <a:rPr lang="en-US" altLang="ko-KR" sz="2400" b="1" dirty="0"/>
              <a:t>Distribution Analysis _ </a:t>
            </a:r>
            <a:r>
              <a:rPr lang="en-US" altLang="ko-KR" sz="2400" b="1" dirty="0">
                <a:solidFill>
                  <a:srgbClr val="FF0000"/>
                </a:solidFill>
              </a:rPr>
              <a:t>Trend</a:t>
            </a:r>
            <a:r>
              <a:rPr lang="en-US" altLang="ko-KR" sz="2400" b="1" dirty="0"/>
              <a:t> </a:t>
            </a:r>
            <a:r>
              <a:rPr lang="ko-KR" altLang="en-US" sz="2400" b="1" dirty="0"/>
              <a:t>분석 </a:t>
            </a:r>
            <a:r>
              <a:rPr lang="en-US" altLang="ko-KR" sz="2000" b="1" dirty="0"/>
              <a:t>(One-dimensional</a:t>
            </a:r>
            <a:r>
              <a:rPr lang="en-US" altLang="ko-KR" sz="2400" b="1" dirty="0"/>
              <a:t>)</a:t>
            </a:r>
            <a:endParaRPr lang="ko-KR" altLang="en-US" sz="2400" b="1" dirty="0"/>
          </a:p>
        </p:txBody>
      </p:sp>
      <p:sp>
        <p:nvSpPr>
          <p:cNvPr id="25" name="Text Box 22"/>
          <p:cNvSpPr txBox="1">
            <a:spLocks noChangeArrowheads="1"/>
          </p:cNvSpPr>
          <p:nvPr/>
        </p:nvSpPr>
        <p:spPr bwMode="gray">
          <a:xfrm>
            <a:off x="846106" y="1994681"/>
            <a:ext cx="9429816" cy="716095"/>
          </a:xfrm>
          <a:prstGeom prst="rect">
            <a:avLst/>
          </a:prstGeom>
          <a:noFill/>
          <a:ln w="28575">
            <a:noFill/>
            <a:prstDash val="sysDot"/>
            <a:miter lim="800000"/>
            <a:headEnd/>
            <a:tailEnd/>
          </a:ln>
        </p:spPr>
        <p:txBody>
          <a:bodyPr wrap="square" lIns="99569" tIns="49785" rIns="99569" bIns="49785">
            <a:spAutoFit/>
          </a:bodyPr>
          <a:lstStyle/>
          <a:p>
            <a:pPr marL="885058" indent="-885058" defTabSz="885058" latinLnBrk="0">
              <a:spcBef>
                <a:spcPct val="10000"/>
              </a:spcBef>
              <a:defRPr/>
            </a:pPr>
            <a:r>
              <a:rPr lang="ko-KR" altLang="en-US" sz="2000" b="1" kern="0" dirty="0">
                <a:solidFill>
                  <a:sysClr val="windowText" lastClr="000000"/>
                </a:solidFill>
              </a:rPr>
              <a:t>가설 </a:t>
            </a:r>
            <a:r>
              <a:rPr lang="en-US" altLang="ko-KR" sz="2000" b="1" kern="0" dirty="0">
                <a:solidFill>
                  <a:sysClr val="windowText" lastClr="000000"/>
                </a:solidFill>
              </a:rPr>
              <a:t>:  </a:t>
            </a:r>
            <a:r>
              <a:rPr lang="ko-KR" altLang="en-US" sz="2000" b="1" kern="0" dirty="0">
                <a:solidFill>
                  <a:sysClr val="windowText" lastClr="000000"/>
                </a:solidFill>
              </a:rPr>
              <a:t>월 </a:t>
            </a:r>
            <a:r>
              <a:rPr lang="ko-KR" altLang="en-US" sz="2000" b="1" kern="0" dirty="0">
                <a:solidFill>
                  <a:srgbClr val="FF0000"/>
                </a:solidFill>
              </a:rPr>
              <a:t>매출 </a:t>
            </a:r>
            <a:r>
              <a:rPr lang="en-US" altLang="ko-KR" sz="2000" b="1" kern="0" dirty="0">
                <a:solidFill>
                  <a:srgbClr val="FF0000"/>
                </a:solidFill>
              </a:rPr>
              <a:t>(</a:t>
            </a:r>
            <a:r>
              <a:rPr lang="ko-KR" altLang="en-US" sz="2000" b="1" kern="0" dirty="0">
                <a:solidFill>
                  <a:srgbClr val="FF0000"/>
                </a:solidFill>
              </a:rPr>
              <a:t>주문금액</a:t>
            </a:r>
            <a:r>
              <a:rPr lang="en-US" altLang="ko-KR" sz="2000" b="1" kern="0" dirty="0">
                <a:solidFill>
                  <a:srgbClr val="FF0000"/>
                </a:solidFill>
              </a:rPr>
              <a:t>)</a:t>
            </a:r>
            <a:r>
              <a:rPr lang="ko-KR" altLang="en-US" sz="2000" b="1" kern="0" dirty="0">
                <a:solidFill>
                  <a:sysClr val="windowText" lastClr="000000"/>
                </a:solidFill>
              </a:rPr>
              <a:t>은 휴가철 방송 주문 감소 등의 이유로 감소하는 등 월별</a:t>
            </a:r>
            <a:r>
              <a:rPr lang="en-US" altLang="ko-KR" sz="2000" b="1" kern="0" dirty="0">
                <a:solidFill>
                  <a:sysClr val="windowText" lastClr="000000"/>
                </a:solidFill>
              </a:rPr>
              <a:t> Seasonality</a:t>
            </a:r>
            <a:r>
              <a:rPr lang="ko-KR" altLang="en-US" sz="2000" b="1" kern="0" dirty="0">
                <a:solidFill>
                  <a:sysClr val="windowText" lastClr="000000"/>
                </a:solidFill>
              </a:rPr>
              <a:t>가 존재할 것 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983942" y="36215"/>
            <a:ext cx="46193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Insight from Data </a:t>
            </a:r>
            <a:r>
              <a:rPr lang="en-US" altLang="ko-KR" sz="1400" b="1" dirty="0">
                <a:solidFill>
                  <a:srgbClr val="FF0000"/>
                </a:solidFill>
              </a:rPr>
              <a:t>– Interpretation : Analysis Type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  <p:sp>
        <p:nvSpPr>
          <p:cNvPr id="32" name="Oval 41"/>
          <p:cNvSpPr>
            <a:spLocks noChangeArrowheads="1"/>
          </p:cNvSpPr>
          <p:nvPr/>
        </p:nvSpPr>
        <p:spPr bwMode="auto">
          <a:xfrm>
            <a:off x="988982" y="1351739"/>
            <a:ext cx="692902" cy="571504"/>
          </a:xfrm>
          <a:prstGeom prst="rect">
            <a:avLst/>
          </a:prstGeom>
          <a:solidFill>
            <a:srgbClr val="FFFF00"/>
          </a:solidFill>
          <a:ln w="28575" algn="ctr">
            <a:solidFill>
              <a:srgbClr val="000000"/>
            </a:solidFill>
            <a:round/>
            <a:headEnd/>
            <a:tailEnd/>
          </a:ln>
        </p:spPr>
        <p:txBody>
          <a:bodyPr lIns="99569" tIns="49785" rIns="99569" bIns="49785" anchor="ctr" anchorCtr="1"/>
          <a:lstStyle/>
          <a:p>
            <a:pPr algn="ctr" defTabSz="995690" latinLnBrk="0">
              <a:spcBef>
                <a:spcPct val="50000"/>
              </a:spcBef>
              <a:defRPr/>
            </a:pPr>
            <a:r>
              <a:rPr lang="en-US" altLang="ko-KR" sz="2000" b="1" kern="0" dirty="0">
                <a:solidFill>
                  <a:sysClr val="windowText" lastClr="000000"/>
                </a:solidFill>
              </a:rPr>
              <a:t>A-2</a:t>
            </a:r>
          </a:p>
        </p:txBody>
      </p:sp>
      <p:sp>
        <p:nvSpPr>
          <p:cNvPr id="11" name="Text Box 20"/>
          <p:cNvSpPr txBox="1">
            <a:spLocks noChangeArrowheads="1"/>
          </p:cNvSpPr>
          <p:nvPr/>
        </p:nvSpPr>
        <p:spPr bwMode="auto">
          <a:xfrm>
            <a:off x="703230" y="3363292"/>
            <a:ext cx="2500330" cy="51099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lIns="78401" tIns="49785" rIns="78401" bIns="49785" anchor="ctr"/>
          <a:lstStyle/>
          <a:p>
            <a:pPr algn="ctr" defTabSz="829742">
              <a:spcBef>
                <a:spcPct val="50000"/>
              </a:spcBef>
              <a:buClr>
                <a:srgbClr val="000000"/>
              </a:buClr>
              <a:buSzPct val="100000"/>
            </a:pPr>
            <a:r>
              <a:rPr lang="en-US" altLang="ko-KR" sz="1600" b="1" dirty="0">
                <a:solidFill>
                  <a:schemeClr val="bg1"/>
                </a:solidFill>
                <a:ea typeface="HY헤드라인M" pitchFamily="18" charset="-127"/>
              </a:rPr>
              <a:t>Continuous Variable</a:t>
            </a:r>
          </a:p>
        </p:txBody>
      </p:sp>
      <p:sp>
        <p:nvSpPr>
          <p:cNvPr id="12" name="Text Box 21"/>
          <p:cNvSpPr txBox="1">
            <a:spLocks noChangeArrowheads="1"/>
          </p:cNvSpPr>
          <p:nvPr/>
        </p:nvSpPr>
        <p:spPr bwMode="auto">
          <a:xfrm>
            <a:off x="703230" y="4226013"/>
            <a:ext cx="2500330" cy="857256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lIns="78401" tIns="49785" rIns="78401" bIns="49785" anchor="ctr"/>
          <a:lstStyle/>
          <a:p>
            <a:pPr algn="ctr" defTabSz="829742">
              <a:spcBef>
                <a:spcPct val="50000"/>
              </a:spcBef>
              <a:buClr>
                <a:srgbClr val="000000"/>
              </a:buClr>
              <a:buSzPct val="100000"/>
            </a:pPr>
            <a:r>
              <a:rPr lang="en-US" altLang="ko-KR" sz="1600" b="1" dirty="0">
                <a:ea typeface="HY헤드라인M" pitchFamily="18" charset="-127"/>
              </a:rPr>
              <a:t>One-dimensional Variable (</a:t>
            </a:r>
            <a:r>
              <a:rPr lang="ko-KR" altLang="en-US" sz="1600" b="1" dirty="0">
                <a:latin typeface="+mn-ea"/>
              </a:rPr>
              <a:t>주문금액</a:t>
            </a:r>
            <a:r>
              <a:rPr lang="en-US" altLang="ko-KR" sz="1600" b="1" dirty="0">
                <a:ea typeface="HY헤드라인M" pitchFamily="18" charset="-127"/>
              </a:rPr>
              <a:t>)</a:t>
            </a:r>
          </a:p>
        </p:txBody>
      </p:sp>
      <p:pic>
        <p:nvPicPr>
          <p:cNvPr id="45057" name="Picture 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667830" y="2851937"/>
            <a:ext cx="6330231" cy="42211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타원 8"/>
          <p:cNvSpPr/>
          <p:nvPr/>
        </p:nvSpPr>
        <p:spPr>
          <a:xfrm>
            <a:off x="6846898" y="3494879"/>
            <a:ext cx="1928826" cy="785818"/>
          </a:xfrm>
          <a:prstGeom prst="ellipse">
            <a:avLst/>
          </a:prstGeom>
          <a:noFill/>
          <a:ln>
            <a:solidFill>
              <a:srgbClr val="2A728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 Box 22"/>
          <p:cNvSpPr txBox="1">
            <a:spLocks noChangeArrowheads="1"/>
          </p:cNvSpPr>
          <p:nvPr/>
        </p:nvSpPr>
        <p:spPr bwMode="auto">
          <a:xfrm>
            <a:off x="703230" y="5434994"/>
            <a:ext cx="2500330" cy="488777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lIns="78401" tIns="49785" rIns="78401" bIns="49785" anchor="ctr"/>
          <a:lstStyle/>
          <a:p>
            <a:pPr algn="ctr" defTabSz="829742">
              <a:spcBef>
                <a:spcPct val="50000"/>
              </a:spcBef>
              <a:buClr>
                <a:srgbClr val="000000"/>
              </a:buClr>
              <a:buSzPct val="100000"/>
            </a:pPr>
            <a:r>
              <a:rPr lang="en-US" altLang="ko-KR" sz="1600" b="1" dirty="0">
                <a:solidFill>
                  <a:srgbClr val="FF0000"/>
                </a:solidFill>
                <a:latin typeface="+mn-ea"/>
              </a:rPr>
              <a:t>(</a:t>
            </a:r>
            <a:r>
              <a:rPr lang="ko-KR" altLang="en-US" sz="1600" b="1" dirty="0">
                <a:solidFill>
                  <a:srgbClr val="FF0000"/>
                </a:solidFill>
                <a:latin typeface="+mn-ea"/>
              </a:rPr>
              <a:t>월 별</a:t>
            </a:r>
            <a:r>
              <a:rPr lang="en-US" altLang="ko-KR" sz="1600" b="1" dirty="0">
                <a:solidFill>
                  <a:srgbClr val="FF0000"/>
                </a:solidFill>
                <a:latin typeface="+mn-ea"/>
              </a:rPr>
              <a:t>) </a:t>
            </a:r>
            <a:r>
              <a:rPr lang="ko-KR" altLang="en-US" sz="1600" b="1" dirty="0">
                <a:latin typeface="+mn-ea"/>
              </a:rPr>
              <a:t>분포 파악</a:t>
            </a:r>
            <a:endParaRPr lang="en-US" altLang="ko-KR" sz="16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129137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083238" y="453273"/>
            <a:ext cx="9304022" cy="572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4306" tIns="52153" rIns="104306" bIns="52153" rtlCol="0" anchor="ctr"/>
          <a:lstStyle/>
          <a:p>
            <a:r>
              <a:rPr lang="en-US" altLang="ko-KR" sz="3200" spc="-171" dirty="0">
                <a:solidFill>
                  <a:schemeClr val="tx1"/>
                </a:solidFill>
                <a:latin typeface="+mj-lt"/>
                <a:ea typeface="나눔바른고딕 옛한글" pitchFamily="50" charset="-127"/>
                <a:cs typeface="Calibri" pitchFamily="34" charset="0"/>
              </a:rPr>
              <a:t>Base Analysis – Group</a:t>
            </a:r>
            <a:r>
              <a:rPr lang="ko-KR" altLang="en-US" sz="3200" spc="-171" dirty="0">
                <a:solidFill>
                  <a:schemeClr val="tx1"/>
                </a:solidFill>
                <a:latin typeface="+mj-lt"/>
                <a:ea typeface="나눔바른고딕 옛한글" pitchFamily="50" charset="-127"/>
                <a:cs typeface="Calibri" pitchFamily="34" charset="0"/>
              </a:rPr>
              <a:t>간 </a:t>
            </a:r>
            <a:r>
              <a:rPr lang="ko-KR" altLang="en-US" sz="4000" b="1" spc="-171" dirty="0">
                <a:solidFill>
                  <a:srgbClr val="2AAEC0"/>
                </a:solidFill>
                <a:latin typeface="+mj-lt"/>
                <a:ea typeface="나눔바른고딕 옛한글" pitchFamily="50" charset="-127"/>
                <a:cs typeface="Calibri" pitchFamily="34" charset="0"/>
              </a:rPr>
              <a:t>비교</a:t>
            </a:r>
            <a:r>
              <a:rPr lang="en-US" altLang="ko-KR" sz="3700" b="1" spc="-171" dirty="0">
                <a:solidFill>
                  <a:srgbClr val="009999"/>
                </a:solidFill>
                <a:latin typeface="+mj-lt"/>
                <a:ea typeface="나눔바른고딕 옛한글" pitchFamily="50" charset="-127"/>
                <a:cs typeface="Calibri" pitchFamily="34" charset="0"/>
              </a:rPr>
              <a:t> </a:t>
            </a:r>
            <a:r>
              <a:rPr lang="ko-KR" altLang="en-US" sz="3200" spc="-171" dirty="0">
                <a:solidFill>
                  <a:schemeClr val="tx1"/>
                </a:solidFill>
                <a:latin typeface="+mj-lt"/>
                <a:ea typeface="나눔바른고딕 옛한글" pitchFamily="50" charset="-127"/>
                <a:cs typeface="Calibri" pitchFamily="34" charset="0"/>
              </a:rPr>
              <a:t>분석</a:t>
            </a:r>
          </a:p>
        </p:txBody>
      </p:sp>
      <p:sp>
        <p:nvSpPr>
          <p:cNvPr id="30" name="Text Box 25"/>
          <p:cNvSpPr txBox="1">
            <a:spLocks noChangeArrowheads="1"/>
          </p:cNvSpPr>
          <p:nvPr/>
        </p:nvSpPr>
        <p:spPr bwMode="gray">
          <a:xfrm>
            <a:off x="1414615" y="1416386"/>
            <a:ext cx="8966814" cy="469874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square" lIns="99569" tIns="49785" rIns="99569" bIns="49785">
            <a:spAutoFit/>
          </a:bodyPr>
          <a:lstStyle/>
          <a:p>
            <a:pPr marL="193606" indent="-193606">
              <a:spcBef>
                <a:spcPct val="100000"/>
              </a:spcBef>
              <a:buSzPct val="80000"/>
            </a:pPr>
            <a:r>
              <a:rPr lang="en-US" altLang="ko-KR" sz="2400" b="1" dirty="0"/>
              <a:t>2 </a:t>
            </a:r>
            <a:r>
              <a:rPr lang="ko-KR" altLang="en-US" sz="2400" b="1" dirty="0"/>
              <a:t>이상의 그룹 간 비교 분석 </a:t>
            </a:r>
            <a:r>
              <a:rPr lang="en-US" altLang="ko-KR" sz="2400" b="1" dirty="0"/>
              <a:t>(Multiple Comparison Analyses)</a:t>
            </a:r>
          </a:p>
        </p:txBody>
      </p:sp>
      <p:graphicFrame>
        <p:nvGraphicFramePr>
          <p:cNvPr id="32" name="Group 2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49762838"/>
              </p:ext>
            </p:extLst>
          </p:nvPr>
        </p:nvGraphicFramePr>
        <p:xfrm>
          <a:off x="1697717" y="2231982"/>
          <a:ext cx="7553927" cy="4524704"/>
        </p:xfrm>
        <a:graphic>
          <a:graphicData uri="http://schemas.openxmlformats.org/drawingml/2006/table">
            <a:tbl>
              <a:tblPr/>
              <a:tblGrid>
                <a:gridCol w="34136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402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6556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분석 방법</a:t>
                      </a:r>
                    </a:p>
                  </a:txBody>
                  <a:tcPr marL="38862" marR="38862" marT="51599" marB="51599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통계적 검증 방법</a:t>
                      </a:r>
                      <a:endParaRPr kumimoji="0" lang="en-US" altLang="ko-KR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8862" marR="38862" marT="51599" marB="51599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1199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Wingdings 2" pitchFamily="18" charset="2"/>
                        </a:rPr>
                        <a:t>1. Frequency </a:t>
                      </a:r>
                      <a:r>
                        <a:rPr kumimoji="0" lang="ko-KR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Wingdings 2" pitchFamily="18" charset="2"/>
                        </a:rPr>
                        <a:t>비교 분석 </a:t>
                      </a:r>
                      <a:r>
                        <a:rPr kumimoji="0" lang="en-US" altLang="ko-KR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Wingdings 2" pitchFamily="18" charset="2"/>
                        </a:rPr>
                        <a:t>(Cross-Table </a:t>
                      </a:r>
                      <a:r>
                        <a:rPr kumimoji="0" lang="ko-KR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Wingdings 2" pitchFamily="18" charset="2"/>
                        </a:rPr>
                        <a:t>분석</a:t>
                      </a:r>
                      <a:r>
                        <a:rPr kumimoji="0" lang="en-US" altLang="ko-KR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Wingdings 2" pitchFamily="18" charset="2"/>
                        </a:rPr>
                        <a:t>)</a:t>
                      </a:r>
                    </a:p>
                  </a:txBody>
                  <a:tcPr marL="97154" marR="97154" marT="51599" marB="51599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Wingdings 2" pitchFamily="18" charset="2"/>
                        </a:rPr>
                        <a:t>C</a:t>
                      </a:r>
                      <a:r>
                        <a:rPr kumimoji="0" lang="en-US" altLang="ko-KR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Wingdings 2" pitchFamily="18" charset="2"/>
                        </a:rPr>
                        <a:t>hi-Square Test</a:t>
                      </a:r>
                    </a:p>
                    <a:p>
                      <a:pPr marL="266700" marR="0" lvl="1" indent="-87313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80000"/>
                        <a:buFont typeface="Wingdings" pitchFamily="2" charset="2"/>
                        <a:buChar char="Ø"/>
                        <a:tabLst/>
                      </a:pPr>
                      <a:r>
                        <a:rPr kumimoji="0" lang="ko-KR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Wingdings 2" pitchFamily="18" charset="2"/>
                        </a:rPr>
                        <a:t>각 집단의 분포가 동일하다는 가설이 일정 유의수준 하에서 기각되는지 여부를 판단</a:t>
                      </a:r>
                    </a:p>
                  </a:txBody>
                  <a:tcPr marL="97154" marR="97154" marT="51599" marB="5159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4714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Wingdings 2" pitchFamily="18" charset="2"/>
                        </a:rPr>
                        <a:t>2. Distribution </a:t>
                      </a:r>
                      <a:r>
                        <a:rPr kumimoji="0" lang="ko-KR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Wingdings 2" pitchFamily="18" charset="2"/>
                        </a:rPr>
                        <a:t>비교 분석</a:t>
                      </a:r>
                    </a:p>
                  </a:txBody>
                  <a:tcPr marL="97154" marR="97154" marT="51599" marB="51599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Wingdings 2" pitchFamily="18" charset="2"/>
                        </a:rPr>
                        <a:t>ANOVA (F-Test)</a:t>
                      </a:r>
                    </a:p>
                    <a:p>
                      <a:pPr marL="266700" marR="0" lvl="1" indent="-87313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80000"/>
                        <a:buFont typeface="Wingdings" pitchFamily="2" charset="2"/>
                        <a:buChar char="Ø"/>
                        <a:tabLst/>
                      </a:pPr>
                      <a:r>
                        <a:rPr kumimoji="0" lang="ko-KR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Wingdings 2" pitchFamily="18" charset="2"/>
                        </a:rPr>
                        <a:t>각 집단의 분포가 동일하다는 가설</a:t>
                      </a:r>
                      <a:r>
                        <a:rPr kumimoji="0" lang="en-US" altLang="ko-KR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Wingdings 2" pitchFamily="18" charset="2"/>
                        </a:rPr>
                        <a:t>(</a:t>
                      </a:r>
                      <a:r>
                        <a:rPr kumimoji="0" lang="ko-KR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Wingdings 2" pitchFamily="18" charset="2"/>
                        </a:rPr>
                        <a:t>평균</a:t>
                      </a:r>
                      <a:r>
                        <a:rPr kumimoji="0" lang="en-US" altLang="ko-KR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Wingdings 2" pitchFamily="18" charset="2"/>
                        </a:rPr>
                        <a:t>, </a:t>
                      </a:r>
                      <a:r>
                        <a:rPr kumimoji="0" lang="ko-KR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Wingdings 2" pitchFamily="18" charset="2"/>
                        </a:rPr>
                        <a:t>분산이 동일</a:t>
                      </a:r>
                      <a:r>
                        <a:rPr kumimoji="0" lang="en-US" altLang="ko-KR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Wingdings 2" pitchFamily="18" charset="2"/>
                        </a:rPr>
                        <a:t>)</a:t>
                      </a:r>
                      <a:r>
                        <a:rPr kumimoji="0" lang="ko-KR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Wingdings 2" pitchFamily="18" charset="2"/>
                        </a:rPr>
                        <a:t>이 일정 유의수준 하에서 기각되는지 여부를 판단</a:t>
                      </a:r>
                      <a:endParaRPr kumimoji="0" lang="en-US" altLang="ko-KR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Wingdings 2" pitchFamily="18" charset="2"/>
                      </a:endParaRPr>
                    </a:p>
                  </a:txBody>
                  <a:tcPr marL="97154" marR="97154" marT="51599" marB="5159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5983942" y="36215"/>
            <a:ext cx="46193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Insight from Data </a:t>
            </a:r>
            <a:r>
              <a:rPr lang="en-US" altLang="ko-KR" sz="1400" b="1" dirty="0">
                <a:solidFill>
                  <a:srgbClr val="FF0000"/>
                </a:solidFill>
              </a:rPr>
              <a:t>– Interpretation : Analysis Type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  <p:sp>
        <p:nvSpPr>
          <p:cNvPr id="8" name="Oval 41"/>
          <p:cNvSpPr>
            <a:spLocks noChangeArrowheads="1"/>
          </p:cNvSpPr>
          <p:nvPr/>
        </p:nvSpPr>
        <p:spPr bwMode="auto">
          <a:xfrm>
            <a:off x="631792" y="1351739"/>
            <a:ext cx="692902" cy="571504"/>
          </a:xfrm>
          <a:prstGeom prst="rect">
            <a:avLst/>
          </a:prstGeom>
          <a:solidFill>
            <a:srgbClr val="FFFF00"/>
          </a:solidFill>
          <a:ln w="28575" algn="ctr">
            <a:solidFill>
              <a:srgbClr val="000000"/>
            </a:solidFill>
            <a:round/>
            <a:headEnd/>
            <a:tailEnd/>
          </a:ln>
        </p:spPr>
        <p:txBody>
          <a:bodyPr lIns="99569" tIns="49785" rIns="99569" bIns="49785" anchor="ctr" anchorCtr="1"/>
          <a:lstStyle/>
          <a:p>
            <a:pPr algn="ctr" defTabSz="995690" latinLnBrk="0">
              <a:spcBef>
                <a:spcPct val="50000"/>
              </a:spcBef>
              <a:defRPr/>
            </a:pPr>
            <a:r>
              <a:rPr lang="en-US" altLang="ko-KR" sz="2400" b="1" kern="0" dirty="0">
                <a:solidFill>
                  <a:sysClr val="windowText" lastClr="000000"/>
                </a:solidFill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17896821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083238" y="453273"/>
            <a:ext cx="9304022" cy="572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4306" tIns="52153" rIns="104306" bIns="52153" rtlCol="0" anchor="ctr"/>
          <a:lstStyle/>
          <a:p>
            <a:r>
              <a:rPr lang="en-US" altLang="ko-KR" sz="3200" spc="-171" dirty="0">
                <a:solidFill>
                  <a:schemeClr val="tx1"/>
                </a:solidFill>
                <a:latin typeface="+mj-lt"/>
                <a:ea typeface="나눔바른고딕 옛한글" pitchFamily="50" charset="-127"/>
                <a:cs typeface="Calibri" pitchFamily="34" charset="0"/>
              </a:rPr>
              <a:t>Base Analysis – Group</a:t>
            </a:r>
            <a:r>
              <a:rPr lang="ko-KR" altLang="en-US" sz="3200" spc="-171" dirty="0">
                <a:solidFill>
                  <a:schemeClr val="tx1"/>
                </a:solidFill>
                <a:latin typeface="+mj-lt"/>
                <a:ea typeface="나눔바른고딕 옛한글" pitchFamily="50" charset="-127"/>
                <a:cs typeface="Calibri" pitchFamily="34" charset="0"/>
              </a:rPr>
              <a:t>간 </a:t>
            </a:r>
            <a:r>
              <a:rPr lang="ko-KR" altLang="en-US" sz="4000" b="1" spc="-171" dirty="0">
                <a:solidFill>
                  <a:srgbClr val="2AAEC0"/>
                </a:solidFill>
                <a:latin typeface="+mj-lt"/>
                <a:ea typeface="나눔바른고딕 옛한글" pitchFamily="50" charset="-127"/>
                <a:cs typeface="Calibri" pitchFamily="34" charset="0"/>
              </a:rPr>
              <a:t>비교</a:t>
            </a:r>
            <a:r>
              <a:rPr lang="en-US" altLang="ko-KR" sz="3700" b="1" spc="-171" dirty="0">
                <a:solidFill>
                  <a:srgbClr val="009999"/>
                </a:solidFill>
                <a:latin typeface="+mj-lt"/>
                <a:ea typeface="나눔바른고딕 옛한글" pitchFamily="50" charset="-127"/>
                <a:cs typeface="Calibri" pitchFamily="34" charset="0"/>
              </a:rPr>
              <a:t> </a:t>
            </a:r>
            <a:r>
              <a:rPr lang="ko-KR" altLang="en-US" sz="3200" spc="-171" dirty="0">
                <a:solidFill>
                  <a:schemeClr val="tx1"/>
                </a:solidFill>
                <a:latin typeface="+mj-lt"/>
                <a:ea typeface="나눔바른고딕 옛한글" pitchFamily="50" charset="-127"/>
                <a:cs typeface="Calibri" pitchFamily="34" charset="0"/>
              </a:rPr>
              <a:t>분석</a:t>
            </a:r>
          </a:p>
        </p:txBody>
      </p:sp>
      <p:sp>
        <p:nvSpPr>
          <p:cNvPr id="17" name="Text Box 22"/>
          <p:cNvSpPr txBox="1">
            <a:spLocks noChangeArrowheads="1"/>
          </p:cNvSpPr>
          <p:nvPr/>
        </p:nvSpPr>
        <p:spPr bwMode="auto">
          <a:xfrm>
            <a:off x="1703362" y="2936580"/>
            <a:ext cx="2928958" cy="48686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lIns="78401" tIns="49785" rIns="78401" bIns="49785" anchor="ctr"/>
          <a:lstStyle/>
          <a:p>
            <a:pPr algn="ctr" defTabSz="829742">
              <a:spcBef>
                <a:spcPct val="50000"/>
              </a:spcBef>
              <a:buClr>
                <a:srgbClr val="000000"/>
              </a:buClr>
              <a:buSzPct val="100000"/>
            </a:pPr>
            <a:r>
              <a:rPr lang="en-US" altLang="ko-KR" sz="1600" b="1" dirty="0">
                <a:solidFill>
                  <a:schemeClr val="bg1"/>
                </a:solidFill>
                <a:ea typeface="HY헤드라인M" pitchFamily="18" charset="-127"/>
              </a:rPr>
              <a:t>Categorical Variable</a:t>
            </a:r>
          </a:p>
        </p:txBody>
      </p:sp>
      <p:sp>
        <p:nvSpPr>
          <p:cNvPr id="19" name="Text Box 24"/>
          <p:cNvSpPr txBox="1">
            <a:spLocks noChangeArrowheads="1"/>
          </p:cNvSpPr>
          <p:nvPr/>
        </p:nvSpPr>
        <p:spPr bwMode="auto">
          <a:xfrm>
            <a:off x="5418138" y="2936580"/>
            <a:ext cx="2998921" cy="465692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lIns="78401" tIns="49785" rIns="78401" bIns="49785" anchor="ctr"/>
          <a:lstStyle/>
          <a:p>
            <a:pPr algn="ctr" defTabSz="829742">
              <a:spcBef>
                <a:spcPct val="50000"/>
              </a:spcBef>
              <a:buClr>
                <a:srgbClr val="000000"/>
              </a:buClr>
              <a:buSzPct val="100000"/>
            </a:pPr>
            <a:r>
              <a:rPr lang="ko-KR" altLang="en-US" sz="1600" b="1" dirty="0">
                <a:latin typeface="+mn-ea"/>
              </a:rPr>
              <a:t>그룹 간 비교 분석</a:t>
            </a:r>
            <a:endParaRPr lang="en-US" altLang="ko-KR" sz="1600" b="1" dirty="0">
              <a:latin typeface="+mn-ea"/>
            </a:endParaRPr>
          </a:p>
        </p:txBody>
      </p:sp>
      <p:sp>
        <p:nvSpPr>
          <p:cNvPr id="20" name="Text Box 25"/>
          <p:cNvSpPr txBox="1">
            <a:spLocks noChangeArrowheads="1"/>
          </p:cNvSpPr>
          <p:nvPr/>
        </p:nvSpPr>
        <p:spPr bwMode="gray">
          <a:xfrm>
            <a:off x="1131858" y="2066119"/>
            <a:ext cx="9308742" cy="654540"/>
          </a:xfrm>
          <a:prstGeom prst="rect">
            <a:avLst/>
          </a:prstGeom>
          <a:noFill/>
          <a:ln w="28575">
            <a:noFill/>
            <a:prstDash val="sysDot"/>
            <a:miter lim="800000"/>
            <a:headEnd/>
            <a:tailEnd/>
          </a:ln>
        </p:spPr>
        <p:txBody>
          <a:bodyPr wrap="square" lIns="99569" tIns="49785" rIns="99569" bIns="49785">
            <a:spAutoFit/>
          </a:bodyPr>
          <a:lstStyle/>
          <a:p>
            <a:pPr marL="885058" indent="-885058" defTabSz="885058" latinLnBrk="0">
              <a:spcBef>
                <a:spcPct val="10000"/>
              </a:spcBef>
              <a:defRPr/>
            </a:pPr>
            <a:r>
              <a:rPr lang="ko-KR" altLang="en-US" sz="1800" b="1" kern="0" dirty="0">
                <a:solidFill>
                  <a:sysClr val="windowText" lastClr="000000"/>
                </a:solidFill>
              </a:rPr>
              <a:t>가설 </a:t>
            </a:r>
            <a:r>
              <a:rPr lang="en-US" altLang="ko-KR" sz="1800" b="1" kern="0" dirty="0">
                <a:solidFill>
                  <a:sysClr val="windowText" lastClr="000000"/>
                </a:solidFill>
              </a:rPr>
              <a:t> :  </a:t>
            </a:r>
            <a:r>
              <a:rPr lang="ko-KR" altLang="en-US" sz="1800" b="1" kern="0" dirty="0">
                <a:solidFill>
                  <a:srgbClr val="FF0000"/>
                </a:solidFill>
              </a:rPr>
              <a:t>상품</a:t>
            </a:r>
            <a:r>
              <a:rPr lang="ko-KR" altLang="en-US" sz="1800" b="1" kern="0" dirty="0">
                <a:solidFill>
                  <a:sysClr val="windowText" lastClr="000000"/>
                </a:solidFill>
              </a:rPr>
              <a:t> 별로 주 구매층의 </a:t>
            </a:r>
            <a:r>
              <a:rPr lang="ko-KR" altLang="en-US" sz="1800" b="1" kern="0" dirty="0">
                <a:solidFill>
                  <a:srgbClr val="FF0000"/>
                </a:solidFill>
              </a:rPr>
              <a:t>연령대</a:t>
            </a:r>
            <a:r>
              <a:rPr lang="ko-KR" altLang="en-US" sz="1800" b="1" kern="0" dirty="0">
                <a:solidFill>
                  <a:sysClr val="windowText" lastClr="000000"/>
                </a:solidFill>
              </a:rPr>
              <a:t>는 차이가 있을 것임</a:t>
            </a:r>
            <a:br>
              <a:rPr lang="en-US" altLang="ko-KR" sz="1800" b="1" kern="0" dirty="0">
                <a:solidFill>
                  <a:sysClr val="windowText" lastClr="000000"/>
                </a:solidFill>
              </a:rPr>
            </a:br>
            <a:r>
              <a:rPr lang="en-US" altLang="ko-KR" sz="1800" b="1" kern="0" dirty="0">
                <a:solidFill>
                  <a:sysClr val="windowText" lastClr="000000"/>
                </a:solidFill>
              </a:rPr>
              <a:t>SO WOOL</a:t>
            </a:r>
            <a:r>
              <a:rPr lang="ko-KR" altLang="en-US" sz="1800" b="1" kern="0" dirty="0">
                <a:solidFill>
                  <a:sysClr val="windowText" lastClr="000000"/>
                </a:solidFill>
              </a:rPr>
              <a:t>은 </a:t>
            </a:r>
            <a:r>
              <a:rPr lang="en-US" altLang="ko-KR" sz="1800" b="1" kern="0" dirty="0">
                <a:solidFill>
                  <a:sysClr val="windowText" lastClr="000000"/>
                </a:solidFill>
              </a:rPr>
              <a:t>4~50</a:t>
            </a:r>
            <a:r>
              <a:rPr lang="ko-KR" altLang="en-US" sz="1800" b="1" kern="0" dirty="0">
                <a:solidFill>
                  <a:sysClr val="windowText" lastClr="000000"/>
                </a:solidFill>
              </a:rPr>
              <a:t>대 유모차는 </a:t>
            </a:r>
            <a:r>
              <a:rPr lang="en-US" altLang="ko-KR" sz="1800" b="1" kern="0" dirty="0">
                <a:solidFill>
                  <a:sysClr val="windowText" lastClr="000000"/>
                </a:solidFill>
              </a:rPr>
              <a:t>30</a:t>
            </a:r>
            <a:r>
              <a:rPr lang="ko-KR" altLang="en-US" sz="1800" b="1" kern="0" dirty="0">
                <a:solidFill>
                  <a:sysClr val="windowText" lastClr="000000"/>
                </a:solidFill>
              </a:rPr>
              <a:t>대 중심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983942" y="36215"/>
            <a:ext cx="46193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Insight from Data </a:t>
            </a:r>
            <a:r>
              <a:rPr lang="en-US" altLang="ko-KR" sz="1400" b="1" dirty="0">
                <a:solidFill>
                  <a:srgbClr val="FF0000"/>
                </a:solidFill>
              </a:rPr>
              <a:t>– Interpretation : Analysis Type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  <p:sp>
        <p:nvSpPr>
          <p:cNvPr id="22" name="Text Box 8"/>
          <p:cNvSpPr txBox="1">
            <a:spLocks noChangeArrowheads="1"/>
          </p:cNvSpPr>
          <p:nvPr/>
        </p:nvSpPr>
        <p:spPr bwMode="gray">
          <a:xfrm>
            <a:off x="1631924" y="1280301"/>
            <a:ext cx="8786874" cy="469874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square" lIns="99569" tIns="49785" rIns="99569" bIns="49785">
            <a:spAutoFit/>
          </a:bodyPr>
          <a:lstStyle/>
          <a:p>
            <a:pPr marL="193606" indent="-193606">
              <a:spcBef>
                <a:spcPct val="100000"/>
              </a:spcBef>
              <a:buSzPct val="80000"/>
              <a:defRPr/>
            </a:pPr>
            <a:r>
              <a:rPr lang="en-US" altLang="ko-KR" sz="2400" b="1" dirty="0"/>
              <a:t>Frequency </a:t>
            </a:r>
            <a:r>
              <a:rPr lang="ko-KR" altLang="en-US" sz="2400" b="1" dirty="0"/>
              <a:t>비교 분석</a:t>
            </a:r>
            <a:r>
              <a:rPr lang="en-US" altLang="ko-KR" sz="2400" b="1" dirty="0"/>
              <a:t> : Cross-Table Analysis</a:t>
            </a:r>
            <a:endParaRPr lang="ko-KR" altLang="en-US" sz="2400" b="1" dirty="0"/>
          </a:p>
        </p:txBody>
      </p:sp>
      <p:sp>
        <p:nvSpPr>
          <p:cNvPr id="23" name="Oval 41"/>
          <p:cNvSpPr>
            <a:spLocks noChangeArrowheads="1"/>
          </p:cNvSpPr>
          <p:nvPr/>
        </p:nvSpPr>
        <p:spPr bwMode="auto">
          <a:xfrm>
            <a:off x="846106" y="1249641"/>
            <a:ext cx="692902" cy="571504"/>
          </a:xfrm>
          <a:prstGeom prst="rect">
            <a:avLst/>
          </a:prstGeom>
          <a:solidFill>
            <a:srgbClr val="FFFF00"/>
          </a:solidFill>
          <a:ln w="28575" algn="ctr">
            <a:solidFill>
              <a:srgbClr val="000000"/>
            </a:solidFill>
            <a:round/>
            <a:headEnd/>
            <a:tailEnd/>
          </a:ln>
        </p:spPr>
        <p:txBody>
          <a:bodyPr lIns="99569" tIns="49785" rIns="99569" bIns="49785" anchor="ctr" anchorCtr="1"/>
          <a:lstStyle/>
          <a:p>
            <a:pPr algn="ctr" defTabSz="995690" latinLnBrk="0">
              <a:spcBef>
                <a:spcPct val="50000"/>
              </a:spcBef>
              <a:defRPr/>
            </a:pPr>
            <a:r>
              <a:rPr lang="en-US" altLang="ko-KR" sz="2000" b="1" kern="0" dirty="0">
                <a:solidFill>
                  <a:sysClr val="windowText" lastClr="000000"/>
                </a:solidFill>
              </a:rPr>
              <a:t>B-1</a:t>
            </a:r>
          </a:p>
        </p:txBody>
      </p:sp>
      <p:pic>
        <p:nvPicPr>
          <p:cNvPr id="40961" name="Picture 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703494" y="3709193"/>
            <a:ext cx="5449791" cy="34290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932919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09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09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083238" y="453273"/>
            <a:ext cx="9304022" cy="572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4306" tIns="52153" rIns="104306" bIns="52153" rtlCol="0" anchor="ctr"/>
          <a:lstStyle/>
          <a:p>
            <a:r>
              <a:rPr lang="en-US" altLang="ko-KR" sz="3200" spc="-171" dirty="0">
                <a:solidFill>
                  <a:schemeClr val="tx1"/>
                </a:solidFill>
                <a:latin typeface="+mj-lt"/>
                <a:ea typeface="나눔바른고딕 옛한글" pitchFamily="50" charset="-127"/>
                <a:cs typeface="Calibri" pitchFamily="34" charset="0"/>
              </a:rPr>
              <a:t>Base Analysis – </a:t>
            </a:r>
            <a:r>
              <a:rPr lang="en-US" altLang="ko-KR" sz="3200" spc="-171" dirty="0">
                <a:solidFill>
                  <a:schemeClr val="tx1"/>
                </a:solidFill>
                <a:ea typeface="나눔바른고딕 옛한글" pitchFamily="50" charset="-127"/>
                <a:cs typeface="Calibri" pitchFamily="34" charset="0"/>
              </a:rPr>
              <a:t>Group</a:t>
            </a:r>
            <a:r>
              <a:rPr lang="ko-KR" altLang="en-US" sz="3200" spc="-171" dirty="0">
                <a:solidFill>
                  <a:schemeClr val="tx1"/>
                </a:solidFill>
                <a:ea typeface="나눔바른고딕 옛한글" pitchFamily="50" charset="-127"/>
                <a:cs typeface="Calibri" pitchFamily="34" charset="0"/>
              </a:rPr>
              <a:t>간 </a:t>
            </a:r>
            <a:r>
              <a:rPr lang="ko-KR" altLang="en-US" sz="4000" b="1" spc="-171" dirty="0">
                <a:solidFill>
                  <a:srgbClr val="2AAEC0"/>
                </a:solidFill>
                <a:ea typeface="나눔바른고딕 옛한글" pitchFamily="50" charset="-127"/>
                <a:cs typeface="Calibri" pitchFamily="34" charset="0"/>
              </a:rPr>
              <a:t>비교</a:t>
            </a:r>
            <a:r>
              <a:rPr lang="en-US" altLang="ko-KR" sz="3200" b="1" spc="-171" dirty="0">
                <a:solidFill>
                  <a:srgbClr val="009999"/>
                </a:solidFill>
                <a:ea typeface="나눔바른고딕 옛한글" pitchFamily="50" charset="-127"/>
                <a:cs typeface="Calibri" pitchFamily="34" charset="0"/>
              </a:rPr>
              <a:t> </a:t>
            </a:r>
            <a:r>
              <a:rPr lang="ko-KR" altLang="en-US" sz="3200" spc="-171" dirty="0">
                <a:solidFill>
                  <a:schemeClr val="tx1"/>
                </a:solidFill>
                <a:ea typeface="나눔바른고딕 옛한글" pitchFamily="50" charset="-127"/>
                <a:cs typeface="Calibri" pitchFamily="34" charset="0"/>
              </a:rPr>
              <a:t>분석</a:t>
            </a:r>
          </a:p>
        </p:txBody>
      </p:sp>
      <p:sp>
        <p:nvSpPr>
          <p:cNvPr id="23" name="Text Box 20"/>
          <p:cNvSpPr txBox="1">
            <a:spLocks noChangeArrowheads="1"/>
          </p:cNvSpPr>
          <p:nvPr/>
        </p:nvSpPr>
        <p:spPr bwMode="gray">
          <a:xfrm>
            <a:off x="1872774" y="1351739"/>
            <a:ext cx="8820626" cy="469874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square" lIns="99569" tIns="49785" rIns="99569" bIns="49785">
            <a:spAutoFit/>
          </a:bodyPr>
          <a:lstStyle/>
          <a:p>
            <a:pPr marL="193606" indent="-193606">
              <a:spcBef>
                <a:spcPct val="100000"/>
              </a:spcBef>
              <a:buSzPct val="80000"/>
              <a:defRPr/>
            </a:pPr>
            <a:r>
              <a:rPr lang="en-US" altLang="ko-KR" sz="2400" b="1" dirty="0"/>
              <a:t>Distribution Analysis (Two-dimensional) Comparison</a:t>
            </a:r>
            <a:endParaRPr lang="ko-KR" altLang="en-US" sz="2400" b="1" dirty="0"/>
          </a:p>
        </p:txBody>
      </p:sp>
      <p:sp>
        <p:nvSpPr>
          <p:cNvPr id="25" name="Text Box 22"/>
          <p:cNvSpPr txBox="1">
            <a:spLocks noChangeArrowheads="1"/>
          </p:cNvSpPr>
          <p:nvPr/>
        </p:nvSpPr>
        <p:spPr bwMode="gray">
          <a:xfrm>
            <a:off x="1060420" y="1923243"/>
            <a:ext cx="9429816" cy="408319"/>
          </a:xfrm>
          <a:prstGeom prst="rect">
            <a:avLst/>
          </a:prstGeom>
          <a:noFill/>
          <a:ln w="28575">
            <a:noFill/>
            <a:prstDash val="sysDot"/>
            <a:miter lim="800000"/>
            <a:headEnd/>
            <a:tailEnd/>
          </a:ln>
        </p:spPr>
        <p:txBody>
          <a:bodyPr wrap="square" lIns="99569" tIns="49785" rIns="99569" bIns="49785">
            <a:spAutoFit/>
          </a:bodyPr>
          <a:lstStyle/>
          <a:p>
            <a:pPr marL="885058" indent="-885058" defTabSz="885058" latinLnBrk="0">
              <a:spcBef>
                <a:spcPct val="10000"/>
              </a:spcBef>
              <a:defRPr/>
            </a:pPr>
            <a:r>
              <a:rPr lang="ko-KR" altLang="en-US" sz="2000" b="1" kern="0" dirty="0">
                <a:solidFill>
                  <a:sysClr val="windowText" lastClr="000000"/>
                </a:solidFill>
              </a:rPr>
              <a:t>가설 </a:t>
            </a:r>
            <a:r>
              <a:rPr lang="en-US" altLang="ko-KR" sz="2000" b="1" kern="0" dirty="0">
                <a:solidFill>
                  <a:sysClr val="windowText" lastClr="000000"/>
                </a:solidFill>
              </a:rPr>
              <a:t>: </a:t>
            </a:r>
            <a:r>
              <a:rPr lang="ko-KR" altLang="en-US" sz="2000" b="1" kern="0" dirty="0">
                <a:solidFill>
                  <a:sysClr val="windowText" lastClr="000000"/>
                </a:solidFill>
              </a:rPr>
              <a:t>월별</a:t>
            </a:r>
            <a:r>
              <a:rPr lang="en-US" altLang="ko-KR" sz="2000" b="1" kern="0" dirty="0">
                <a:solidFill>
                  <a:sysClr val="windowText" lastClr="000000"/>
                </a:solidFill>
              </a:rPr>
              <a:t> </a:t>
            </a:r>
            <a:r>
              <a:rPr lang="ko-KR" altLang="en-US" sz="2000" b="1" kern="0" dirty="0">
                <a:solidFill>
                  <a:srgbClr val="FF0000"/>
                </a:solidFill>
              </a:rPr>
              <a:t>주문건수</a:t>
            </a:r>
            <a:r>
              <a:rPr lang="ko-KR" altLang="en-US" sz="2000" b="1" kern="0" dirty="0">
                <a:solidFill>
                  <a:sysClr val="windowText" lastClr="000000"/>
                </a:solidFill>
              </a:rPr>
              <a:t>의 </a:t>
            </a:r>
            <a:r>
              <a:rPr lang="en-US" altLang="ko-KR" sz="2000" b="1" kern="0" dirty="0">
                <a:solidFill>
                  <a:sysClr val="windowText" lastClr="000000"/>
                </a:solidFill>
              </a:rPr>
              <a:t>Seasonality</a:t>
            </a:r>
            <a:r>
              <a:rPr lang="ko-KR" altLang="en-US" sz="2000" b="1" kern="0" dirty="0">
                <a:solidFill>
                  <a:sysClr val="windowText" lastClr="000000"/>
                </a:solidFill>
              </a:rPr>
              <a:t>는</a:t>
            </a:r>
            <a:r>
              <a:rPr lang="en-US" altLang="ko-KR" sz="2000" b="1" kern="0" dirty="0">
                <a:solidFill>
                  <a:sysClr val="windowText" lastClr="000000"/>
                </a:solidFill>
              </a:rPr>
              <a:t> </a:t>
            </a:r>
            <a:r>
              <a:rPr lang="ko-KR" altLang="en-US" sz="2000" b="1" kern="0" dirty="0">
                <a:solidFill>
                  <a:srgbClr val="FF0000"/>
                </a:solidFill>
              </a:rPr>
              <a:t>연령대</a:t>
            </a:r>
            <a:r>
              <a:rPr lang="ko-KR" altLang="en-US" sz="2000" b="1" kern="0" dirty="0">
                <a:solidFill>
                  <a:sysClr val="windowText" lastClr="000000"/>
                </a:solidFill>
              </a:rPr>
              <a:t> 별로 차이가 날 것임 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983942" y="36215"/>
            <a:ext cx="46193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Insight from Data </a:t>
            </a:r>
            <a:r>
              <a:rPr lang="en-US" altLang="ko-KR" sz="1400" b="1" dirty="0">
                <a:solidFill>
                  <a:srgbClr val="FF0000"/>
                </a:solidFill>
              </a:rPr>
              <a:t>– Interpretation : Analysis Type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  <p:sp>
        <p:nvSpPr>
          <p:cNvPr id="32" name="Oval 41"/>
          <p:cNvSpPr>
            <a:spLocks noChangeArrowheads="1"/>
          </p:cNvSpPr>
          <p:nvPr/>
        </p:nvSpPr>
        <p:spPr bwMode="auto">
          <a:xfrm>
            <a:off x="939022" y="1351739"/>
            <a:ext cx="692902" cy="571504"/>
          </a:xfrm>
          <a:prstGeom prst="rect">
            <a:avLst/>
          </a:prstGeom>
          <a:solidFill>
            <a:srgbClr val="FFFF00"/>
          </a:solidFill>
          <a:ln w="28575" algn="ctr">
            <a:solidFill>
              <a:srgbClr val="000000"/>
            </a:solidFill>
            <a:round/>
            <a:headEnd/>
            <a:tailEnd/>
          </a:ln>
        </p:spPr>
        <p:txBody>
          <a:bodyPr lIns="99569" tIns="49785" rIns="99569" bIns="49785" anchor="ctr" anchorCtr="1"/>
          <a:lstStyle/>
          <a:p>
            <a:pPr algn="ctr" defTabSz="995690" latinLnBrk="0">
              <a:spcBef>
                <a:spcPct val="50000"/>
              </a:spcBef>
              <a:defRPr/>
            </a:pPr>
            <a:r>
              <a:rPr lang="en-US" altLang="ko-KR" sz="2000" b="1" kern="0" dirty="0">
                <a:solidFill>
                  <a:sysClr val="windowText" lastClr="000000"/>
                </a:solidFill>
              </a:rPr>
              <a:t>B-2</a:t>
            </a:r>
          </a:p>
        </p:txBody>
      </p:sp>
      <p:pic>
        <p:nvPicPr>
          <p:cNvPr id="20377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46502" y="2423309"/>
            <a:ext cx="6297607" cy="45537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Text Box 22"/>
          <p:cNvSpPr txBox="1">
            <a:spLocks noChangeArrowheads="1"/>
          </p:cNvSpPr>
          <p:nvPr/>
        </p:nvSpPr>
        <p:spPr bwMode="auto">
          <a:xfrm>
            <a:off x="1060420" y="3137689"/>
            <a:ext cx="2428892" cy="64294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lIns="78401" tIns="49785" rIns="78401" bIns="49785" anchor="ctr"/>
          <a:lstStyle/>
          <a:p>
            <a:pPr algn="ctr" defTabSz="829742">
              <a:spcBef>
                <a:spcPct val="50000"/>
              </a:spcBef>
              <a:buClr>
                <a:srgbClr val="000000"/>
              </a:buClr>
              <a:buSzPct val="100000"/>
            </a:pPr>
            <a:r>
              <a:rPr lang="en-US" altLang="ko-KR" sz="1600" b="1" dirty="0">
                <a:solidFill>
                  <a:schemeClr val="bg1"/>
                </a:solidFill>
                <a:ea typeface="HY헤드라인M" pitchFamily="18" charset="-127"/>
              </a:rPr>
              <a:t>Continuous Variable</a:t>
            </a:r>
          </a:p>
        </p:txBody>
      </p:sp>
      <p:sp>
        <p:nvSpPr>
          <p:cNvPr id="10" name="Text Box 24"/>
          <p:cNvSpPr txBox="1">
            <a:spLocks noChangeArrowheads="1"/>
          </p:cNvSpPr>
          <p:nvPr/>
        </p:nvSpPr>
        <p:spPr bwMode="auto">
          <a:xfrm>
            <a:off x="1060420" y="4280697"/>
            <a:ext cx="2428892" cy="637889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lIns="78401" tIns="49785" rIns="78401" bIns="49785" anchor="ctr"/>
          <a:lstStyle/>
          <a:p>
            <a:pPr algn="ctr" defTabSz="829742">
              <a:spcBef>
                <a:spcPct val="50000"/>
              </a:spcBef>
              <a:buClr>
                <a:srgbClr val="000000"/>
              </a:buClr>
              <a:buSzPct val="100000"/>
            </a:pPr>
            <a:r>
              <a:rPr lang="ko-KR" altLang="en-US" sz="1600" b="1" dirty="0">
                <a:latin typeface="+mn-ea"/>
              </a:rPr>
              <a:t>그룹 간 비교 분석</a:t>
            </a:r>
            <a:endParaRPr lang="en-US" altLang="ko-KR" sz="16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129137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083238" y="453273"/>
            <a:ext cx="9304022" cy="572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4306" tIns="52153" rIns="104306" bIns="52153" rtlCol="0" anchor="ctr"/>
          <a:lstStyle/>
          <a:p>
            <a:r>
              <a:rPr lang="en-US" altLang="ko-KR" sz="3200" spc="-171" dirty="0">
                <a:solidFill>
                  <a:schemeClr val="tx1"/>
                </a:solidFill>
                <a:ea typeface="나눔바른고딕 옛한글" pitchFamily="50" charset="-127"/>
                <a:cs typeface="Calibri" pitchFamily="34" charset="0"/>
              </a:rPr>
              <a:t>Base Analysis – Group</a:t>
            </a:r>
            <a:r>
              <a:rPr lang="ko-KR" altLang="en-US" sz="3200" spc="-171" dirty="0">
                <a:solidFill>
                  <a:schemeClr val="tx1"/>
                </a:solidFill>
                <a:ea typeface="나눔바른고딕 옛한글" pitchFamily="50" charset="-127"/>
                <a:cs typeface="Calibri" pitchFamily="34" charset="0"/>
              </a:rPr>
              <a:t>간 </a:t>
            </a:r>
            <a:r>
              <a:rPr lang="ko-KR" altLang="en-US" sz="4000" b="1" spc="-171" dirty="0">
                <a:solidFill>
                  <a:srgbClr val="2AAEC0"/>
                </a:solidFill>
                <a:ea typeface="나눔바른고딕 옛한글" pitchFamily="50" charset="-127"/>
                <a:cs typeface="Calibri" pitchFamily="34" charset="0"/>
              </a:rPr>
              <a:t>비교</a:t>
            </a:r>
            <a:r>
              <a:rPr lang="en-US" altLang="ko-KR" sz="3200" b="1" spc="-171" dirty="0">
                <a:solidFill>
                  <a:srgbClr val="009999"/>
                </a:solidFill>
                <a:ea typeface="나눔바른고딕 옛한글" pitchFamily="50" charset="-127"/>
                <a:cs typeface="Calibri" pitchFamily="34" charset="0"/>
              </a:rPr>
              <a:t> </a:t>
            </a:r>
            <a:r>
              <a:rPr lang="ko-KR" altLang="en-US" sz="3200" spc="-171" dirty="0">
                <a:solidFill>
                  <a:schemeClr val="tx1"/>
                </a:solidFill>
                <a:ea typeface="나눔바른고딕 옛한글" pitchFamily="50" charset="-127"/>
                <a:cs typeface="Calibri" pitchFamily="34" charset="0"/>
              </a:rPr>
              <a:t>분석</a:t>
            </a:r>
          </a:p>
        </p:txBody>
      </p:sp>
      <p:sp>
        <p:nvSpPr>
          <p:cNvPr id="25" name="Text Box 22"/>
          <p:cNvSpPr txBox="1">
            <a:spLocks noChangeArrowheads="1"/>
          </p:cNvSpPr>
          <p:nvPr/>
        </p:nvSpPr>
        <p:spPr bwMode="gray">
          <a:xfrm>
            <a:off x="988982" y="1923243"/>
            <a:ext cx="9429816" cy="408319"/>
          </a:xfrm>
          <a:prstGeom prst="rect">
            <a:avLst/>
          </a:prstGeom>
          <a:noFill/>
          <a:ln w="28575">
            <a:noFill/>
            <a:prstDash val="sysDot"/>
            <a:miter lim="800000"/>
            <a:headEnd/>
            <a:tailEnd/>
          </a:ln>
        </p:spPr>
        <p:txBody>
          <a:bodyPr wrap="square" lIns="99569" tIns="49785" rIns="99569" bIns="49785">
            <a:spAutoFit/>
          </a:bodyPr>
          <a:lstStyle/>
          <a:p>
            <a:pPr marL="885058" indent="-885058" defTabSz="885058" latinLnBrk="0">
              <a:spcBef>
                <a:spcPct val="10000"/>
              </a:spcBef>
              <a:defRPr/>
            </a:pPr>
            <a:r>
              <a:rPr lang="ko-KR" altLang="en-US" sz="2000" b="1" kern="0" dirty="0">
                <a:solidFill>
                  <a:sysClr val="windowText" lastClr="000000"/>
                </a:solidFill>
              </a:rPr>
              <a:t>가설 </a:t>
            </a:r>
            <a:r>
              <a:rPr lang="en-US" altLang="ko-KR" sz="2000" b="1" kern="0" dirty="0">
                <a:solidFill>
                  <a:sysClr val="windowText" lastClr="000000"/>
                </a:solidFill>
              </a:rPr>
              <a:t>: </a:t>
            </a:r>
            <a:r>
              <a:rPr lang="ko-KR" altLang="en-US" sz="2000" b="1" kern="0" dirty="0">
                <a:solidFill>
                  <a:sysClr val="windowText" lastClr="000000"/>
                </a:solidFill>
              </a:rPr>
              <a:t>월별</a:t>
            </a:r>
            <a:r>
              <a:rPr lang="en-US" altLang="ko-KR" sz="2000" b="1" kern="0" dirty="0">
                <a:solidFill>
                  <a:sysClr val="windowText" lastClr="000000"/>
                </a:solidFill>
              </a:rPr>
              <a:t> </a:t>
            </a:r>
            <a:r>
              <a:rPr lang="ko-KR" altLang="en-US" sz="2000" b="1" kern="0" dirty="0">
                <a:solidFill>
                  <a:srgbClr val="FF0000"/>
                </a:solidFill>
              </a:rPr>
              <a:t>주문금액</a:t>
            </a:r>
            <a:r>
              <a:rPr lang="ko-KR" altLang="en-US" sz="2000" b="1" kern="0" dirty="0">
                <a:solidFill>
                  <a:sysClr val="windowText" lastClr="000000"/>
                </a:solidFill>
              </a:rPr>
              <a:t>의 변동은</a:t>
            </a:r>
            <a:r>
              <a:rPr lang="en-US" altLang="ko-KR" sz="2000" b="1" kern="0" dirty="0">
                <a:solidFill>
                  <a:sysClr val="windowText" lastClr="000000"/>
                </a:solidFill>
              </a:rPr>
              <a:t> </a:t>
            </a:r>
            <a:r>
              <a:rPr lang="ko-KR" altLang="en-US" sz="2000" b="1" kern="0" dirty="0">
                <a:solidFill>
                  <a:srgbClr val="FF0000"/>
                </a:solidFill>
              </a:rPr>
              <a:t>연령대</a:t>
            </a:r>
            <a:r>
              <a:rPr lang="ko-KR" altLang="en-US" sz="2000" b="1" kern="0" dirty="0">
                <a:solidFill>
                  <a:sysClr val="windowText" lastClr="000000"/>
                </a:solidFill>
              </a:rPr>
              <a:t> 별로 차이가 날 것임 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983942" y="36215"/>
            <a:ext cx="46193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Insight from Data </a:t>
            </a:r>
            <a:r>
              <a:rPr lang="en-US" altLang="ko-KR" sz="1400" b="1" dirty="0">
                <a:solidFill>
                  <a:srgbClr val="FF0000"/>
                </a:solidFill>
              </a:rPr>
              <a:t>– Interpretation : Analysis Type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  <p:pic>
        <p:nvPicPr>
          <p:cNvPr id="20480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775064" y="2351871"/>
            <a:ext cx="6317636" cy="4637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Text Box 20"/>
          <p:cNvSpPr txBox="1">
            <a:spLocks noChangeArrowheads="1"/>
          </p:cNvSpPr>
          <p:nvPr/>
        </p:nvSpPr>
        <p:spPr bwMode="gray">
          <a:xfrm>
            <a:off x="1872774" y="1351739"/>
            <a:ext cx="8820626" cy="469874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square" lIns="99569" tIns="49785" rIns="99569" bIns="49785">
            <a:spAutoFit/>
          </a:bodyPr>
          <a:lstStyle/>
          <a:p>
            <a:pPr marL="193606" indent="-193606">
              <a:spcBef>
                <a:spcPct val="100000"/>
              </a:spcBef>
              <a:buSzPct val="80000"/>
              <a:defRPr/>
            </a:pPr>
            <a:r>
              <a:rPr lang="en-US" altLang="ko-KR" sz="2400" b="1" dirty="0"/>
              <a:t>Distribution Analysis (Two-dimensional) Comparison</a:t>
            </a:r>
            <a:endParaRPr lang="ko-KR" altLang="en-US" sz="2400" b="1" dirty="0"/>
          </a:p>
        </p:txBody>
      </p:sp>
      <p:sp>
        <p:nvSpPr>
          <p:cNvPr id="9" name="Oval 41"/>
          <p:cNvSpPr>
            <a:spLocks noChangeArrowheads="1"/>
          </p:cNvSpPr>
          <p:nvPr/>
        </p:nvSpPr>
        <p:spPr bwMode="auto">
          <a:xfrm>
            <a:off x="988982" y="1351739"/>
            <a:ext cx="692902" cy="571504"/>
          </a:xfrm>
          <a:prstGeom prst="rect">
            <a:avLst/>
          </a:prstGeom>
          <a:solidFill>
            <a:srgbClr val="FFFF00"/>
          </a:solidFill>
          <a:ln w="28575" algn="ctr">
            <a:solidFill>
              <a:srgbClr val="000000"/>
            </a:solidFill>
            <a:round/>
            <a:headEnd/>
            <a:tailEnd/>
          </a:ln>
        </p:spPr>
        <p:txBody>
          <a:bodyPr lIns="99569" tIns="49785" rIns="99569" bIns="49785" anchor="ctr" anchorCtr="1"/>
          <a:lstStyle/>
          <a:p>
            <a:pPr algn="ctr" defTabSz="995690" latinLnBrk="0">
              <a:spcBef>
                <a:spcPct val="50000"/>
              </a:spcBef>
              <a:defRPr/>
            </a:pPr>
            <a:r>
              <a:rPr lang="en-US" altLang="ko-KR" sz="2000" b="1" kern="0" dirty="0">
                <a:solidFill>
                  <a:sysClr val="windowText" lastClr="000000"/>
                </a:solidFill>
              </a:rPr>
              <a:t>B-2</a:t>
            </a:r>
          </a:p>
        </p:txBody>
      </p:sp>
      <p:sp>
        <p:nvSpPr>
          <p:cNvPr id="15" name="Text Box 22"/>
          <p:cNvSpPr txBox="1">
            <a:spLocks noChangeArrowheads="1"/>
          </p:cNvSpPr>
          <p:nvPr/>
        </p:nvSpPr>
        <p:spPr bwMode="auto">
          <a:xfrm>
            <a:off x="1060420" y="3137689"/>
            <a:ext cx="2428892" cy="64294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lIns="78401" tIns="49785" rIns="78401" bIns="49785" anchor="ctr"/>
          <a:lstStyle/>
          <a:p>
            <a:pPr algn="ctr" defTabSz="829742">
              <a:spcBef>
                <a:spcPct val="50000"/>
              </a:spcBef>
              <a:buClr>
                <a:srgbClr val="000000"/>
              </a:buClr>
              <a:buSzPct val="100000"/>
            </a:pPr>
            <a:r>
              <a:rPr lang="en-US" altLang="ko-KR" sz="1600" b="1" dirty="0">
                <a:solidFill>
                  <a:schemeClr val="bg1"/>
                </a:solidFill>
                <a:ea typeface="HY헤드라인M" pitchFamily="18" charset="-127"/>
              </a:rPr>
              <a:t>Continuous Variable</a:t>
            </a:r>
          </a:p>
        </p:txBody>
      </p:sp>
      <p:sp>
        <p:nvSpPr>
          <p:cNvPr id="16" name="Text Box 24"/>
          <p:cNvSpPr txBox="1">
            <a:spLocks noChangeArrowheads="1"/>
          </p:cNvSpPr>
          <p:nvPr/>
        </p:nvSpPr>
        <p:spPr bwMode="auto">
          <a:xfrm>
            <a:off x="1060420" y="4280697"/>
            <a:ext cx="2428892" cy="637889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lIns="78401" tIns="49785" rIns="78401" bIns="49785" anchor="ctr"/>
          <a:lstStyle/>
          <a:p>
            <a:pPr algn="ctr" defTabSz="829742">
              <a:spcBef>
                <a:spcPct val="50000"/>
              </a:spcBef>
              <a:buClr>
                <a:srgbClr val="000000"/>
              </a:buClr>
              <a:buSzPct val="100000"/>
            </a:pPr>
            <a:r>
              <a:rPr lang="ko-KR" altLang="en-US" sz="1600" b="1" dirty="0">
                <a:latin typeface="+mn-ea"/>
              </a:rPr>
              <a:t>그룹 간 비교 분석</a:t>
            </a:r>
            <a:endParaRPr lang="en-US" altLang="ko-KR" sz="16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12913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48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48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083238" y="453273"/>
            <a:ext cx="9304022" cy="572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4306" tIns="52153" rIns="104306" bIns="52153" rtlCol="0" anchor="ctr"/>
          <a:lstStyle/>
          <a:p>
            <a:r>
              <a:rPr lang="en-US" altLang="ko-KR" sz="3200" spc="-171" dirty="0">
                <a:solidFill>
                  <a:schemeClr val="tx1"/>
                </a:solidFill>
                <a:ea typeface="나눔바른고딕 옛한글" pitchFamily="50" charset="-127"/>
                <a:cs typeface="Calibri" pitchFamily="34" charset="0"/>
              </a:rPr>
              <a:t>Base Analysis – </a:t>
            </a:r>
            <a:r>
              <a:rPr lang="ko-KR" altLang="en-US" sz="3200" spc="-171" dirty="0">
                <a:solidFill>
                  <a:schemeClr val="tx1"/>
                </a:solidFill>
                <a:ea typeface="나눔바른고딕 옛한글" pitchFamily="50" charset="-127"/>
                <a:cs typeface="Calibri" pitchFamily="34" charset="0"/>
              </a:rPr>
              <a:t>요인</a:t>
            </a:r>
            <a:r>
              <a:rPr lang="en-US" altLang="ko-KR" sz="3200" spc="-171" dirty="0">
                <a:solidFill>
                  <a:schemeClr val="tx1"/>
                </a:solidFill>
                <a:ea typeface="나눔바른고딕 옛한글" pitchFamily="50" charset="-127"/>
                <a:cs typeface="Calibri" pitchFamily="34" charset="0"/>
              </a:rPr>
              <a:t>(</a:t>
            </a:r>
            <a:r>
              <a:rPr lang="ko-KR" altLang="en-US" sz="3200" spc="-171" dirty="0">
                <a:solidFill>
                  <a:schemeClr val="tx1"/>
                </a:solidFill>
                <a:ea typeface="나눔바른고딕 옛한글" pitchFamily="50" charset="-127"/>
                <a:cs typeface="Calibri" pitchFamily="34" charset="0"/>
              </a:rPr>
              <a:t>변수</a:t>
            </a:r>
            <a:r>
              <a:rPr lang="en-US" altLang="ko-KR" sz="3200" spc="-171" dirty="0">
                <a:solidFill>
                  <a:schemeClr val="tx1"/>
                </a:solidFill>
                <a:ea typeface="나눔바른고딕 옛한글" pitchFamily="50" charset="-127"/>
                <a:cs typeface="Calibri" pitchFamily="34" charset="0"/>
              </a:rPr>
              <a:t>) </a:t>
            </a:r>
            <a:r>
              <a:rPr lang="ko-KR" altLang="en-US" sz="3200" spc="-171" dirty="0">
                <a:solidFill>
                  <a:schemeClr val="tx1"/>
                </a:solidFill>
                <a:ea typeface="나눔바른고딕 옛한글" pitchFamily="50" charset="-127"/>
                <a:cs typeface="Calibri" pitchFamily="34" charset="0"/>
              </a:rPr>
              <a:t>간 </a:t>
            </a:r>
            <a:r>
              <a:rPr lang="ko-KR" altLang="en-US" sz="4000" b="1" spc="-171" dirty="0">
                <a:solidFill>
                  <a:srgbClr val="2AAEC0"/>
                </a:solidFill>
                <a:ea typeface="나눔바른고딕 옛한글" pitchFamily="50" charset="-127"/>
                <a:cs typeface="Calibri" pitchFamily="34" charset="0"/>
              </a:rPr>
              <a:t>관계 </a:t>
            </a:r>
            <a:r>
              <a:rPr lang="ko-KR" altLang="en-US" sz="3200" spc="-171" dirty="0">
                <a:solidFill>
                  <a:schemeClr val="tx1"/>
                </a:solidFill>
                <a:ea typeface="나눔바른고딕 옛한글" pitchFamily="50" charset="-127"/>
                <a:cs typeface="Calibri" pitchFamily="34" charset="0"/>
              </a:rPr>
              <a:t>분석</a:t>
            </a:r>
          </a:p>
        </p:txBody>
      </p:sp>
      <p:sp>
        <p:nvSpPr>
          <p:cNvPr id="13" name="Text Box 40"/>
          <p:cNvSpPr txBox="1">
            <a:spLocks noChangeArrowheads="1"/>
          </p:cNvSpPr>
          <p:nvPr/>
        </p:nvSpPr>
        <p:spPr bwMode="gray">
          <a:xfrm>
            <a:off x="2131990" y="1566053"/>
            <a:ext cx="7087805" cy="469874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square" lIns="99569" tIns="49785" rIns="99569" bIns="49785">
            <a:spAutoFit/>
          </a:bodyPr>
          <a:lstStyle/>
          <a:p>
            <a:pPr marL="193606" indent="-193606">
              <a:spcBef>
                <a:spcPct val="100000"/>
              </a:spcBef>
              <a:buSzPct val="80000"/>
              <a:defRPr/>
            </a:pPr>
            <a:r>
              <a:rPr lang="en-US" altLang="ko-KR" sz="2400" b="1" dirty="0"/>
              <a:t>Relationship Analysis between Variables</a:t>
            </a:r>
          </a:p>
        </p:txBody>
      </p:sp>
      <p:sp>
        <p:nvSpPr>
          <p:cNvPr id="14" name="Oval 41"/>
          <p:cNvSpPr>
            <a:spLocks noChangeArrowheads="1"/>
          </p:cNvSpPr>
          <p:nvPr/>
        </p:nvSpPr>
        <p:spPr bwMode="auto">
          <a:xfrm>
            <a:off x="1367650" y="1566053"/>
            <a:ext cx="692902" cy="504534"/>
          </a:xfrm>
          <a:prstGeom prst="rect">
            <a:avLst/>
          </a:prstGeom>
          <a:solidFill>
            <a:srgbClr val="FFFF00"/>
          </a:solidFill>
          <a:ln w="28575" algn="ctr">
            <a:solidFill>
              <a:srgbClr val="000000"/>
            </a:solidFill>
            <a:round/>
            <a:headEnd/>
            <a:tailEnd/>
          </a:ln>
        </p:spPr>
        <p:txBody>
          <a:bodyPr lIns="99569" tIns="49785" rIns="99569" bIns="49785" anchor="ctr" anchorCtr="1"/>
          <a:lstStyle/>
          <a:p>
            <a:pPr algn="ctr" defTabSz="995690" latinLnBrk="0">
              <a:spcBef>
                <a:spcPct val="50000"/>
              </a:spcBef>
              <a:defRPr/>
            </a:pPr>
            <a:r>
              <a:rPr lang="en-US" altLang="ko-KR" sz="2000" b="1" kern="0" dirty="0">
                <a:solidFill>
                  <a:sysClr val="windowText" lastClr="000000"/>
                </a:solidFill>
              </a:rPr>
              <a:t>C</a:t>
            </a:r>
          </a:p>
        </p:txBody>
      </p:sp>
      <p:graphicFrame>
        <p:nvGraphicFramePr>
          <p:cNvPr id="15" name="Group 20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1862557"/>
              </p:ext>
            </p:extLst>
          </p:nvPr>
        </p:nvGraphicFramePr>
        <p:xfrm>
          <a:off x="2774932" y="2351872"/>
          <a:ext cx="5500726" cy="4357718"/>
        </p:xfrm>
        <a:graphic>
          <a:graphicData uri="http://schemas.openxmlformats.org/drawingml/2006/table">
            <a:tbl>
              <a:tblPr/>
              <a:tblGrid>
                <a:gridCol w="55007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34074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분석 방법</a:t>
                      </a:r>
                    </a:p>
                  </a:txBody>
                  <a:tcPr marL="38862" marR="38862" marT="51599" marB="51599" anchor="ctr" anchorCtr="1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37562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Wingdings 2" pitchFamily="18" charset="2"/>
                        </a:rPr>
                        <a:t>1. </a:t>
                      </a:r>
                      <a:r>
                        <a:rPr kumimoji="0" lang="ko-KR" altLang="en-US" sz="2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Wingdings 2" pitchFamily="18" charset="2"/>
                        </a:rPr>
                        <a:t>산점도</a:t>
                      </a:r>
                      <a:r>
                        <a:rPr kumimoji="0" lang="ko-KR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Wingdings 2" pitchFamily="18" charset="2"/>
                        </a:rPr>
                        <a:t> </a:t>
                      </a:r>
                      <a:r>
                        <a:rPr kumimoji="0" lang="en-US" altLang="ko-KR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Wingdings 2" pitchFamily="18" charset="2"/>
                        </a:rPr>
                        <a:t>(Scatter Plot)</a:t>
                      </a:r>
                    </a:p>
                  </a:txBody>
                  <a:tcPr marL="1584000" marR="36000" marT="51599" marB="51599" anchor="ctr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28694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Wingdings 2" pitchFamily="18" charset="2"/>
                        </a:rPr>
                        <a:t>2. </a:t>
                      </a:r>
                      <a:r>
                        <a:rPr kumimoji="0" lang="ko-KR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Wingdings 2" pitchFamily="18" charset="2"/>
                        </a:rPr>
                        <a:t>상관 계수 </a:t>
                      </a:r>
                      <a:endParaRPr kumimoji="0" lang="en-US" altLang="ko-KR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Wingdings 2" pitchFamily="18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Wingdings 2" pitchFamily="18" charset="2"/>
                        </a:rPr>
                        <a:t> Correlation Coefficient (r)</a:t>
                      </a:r>
                      <a:endParaRPr kumimoji="0" lang="ko-KR" alt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Wingdings 2" pitchFamily="18" charset="2"/>
                      </a:endParaRPr>
                    </a:p>
                  </a:txBody>
                  <a:tcPr marL="1584000" marR="36000" marT="51599" marB="51599" anchor="ctr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28694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Wingdings 2" pitchFamily="18" charset="2"/>
                        </a:rPr>
                        <a:t>3. </a:t>
                      </a:r>
                      <a:r>
                        <a:rPr kumimoji="0" lang="ko-KR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Wingdings 2" pitchFamily="18" charset="2"/>
                        </a:rPr>
                        <a:t>단순 회귀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Wingdings 2" pitchFamily="18" charset="2"/>
                        </a:rPr>
                        <a:t>(Simple Regression)</a:t>
                      </a:r>
                    </a:p>
                  </a:txBody>
                  <a:tcPr marL="1584000" marR="36000" marT="51599" marB="51599" anchor="ctr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28694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Wingdings 2" pitchFamily="18" charset="2"/>
                        </a:rPr>
                        <a:t>4. </a:t>
                      </a:r>
                      <a:r>
                        <a:rPr kumimoji="0" lang="ko-KR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Wingdings 2" pitchFamily="18" charset="2"/>
                        </a:rPr>
                        <a:t>다중 회귀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Wingdings 2" pitchFamily="18" charset="2"/>
                        </a:rPr>
                        <a:t>(Multiple Regression)</a:t>
                      </a:r>
                      <a:endParaRPr kumimoji="0" lang="ko-KR" alt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Wingdings 2" pitchFamily="18" charset="2"/>
                      </a:endParaRPr>
                    </a:p>
                  </a:txBody>
                  <a:tcPr marL="1584000" marR="36000" marT="51599" marB="51599" anchor="ctr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5983942" y="36215"/>
            <a:ext cx="46193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Insight from Data </a:t>
            </a:r>
            <a:r>
              <a:rPr lang="en-US" altLang="ko-KR" sz="1400" b="1" dirty="0">
                <a:solidFill>
                  <a:srgbClr val="FF0000"/>
                </a:solidFill>
              </a:rPr>
              <a:t>– Interpretation : Analysis Type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00704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083238" y="453273"/>
            <a:ext cx="9304022" cy="572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4306" tIns="52153" rIns="104306" bIns="52153" rtlCol="0" anchor="ctr"/>
          <a:lstStyle/>
          <a:p>
            <a:r>
              <a:rPr lang="en-US" altLang="ko-KR" sz="3200" spc="-171" dirty="0">
                <a:solidFill>
                  <a:schemeClr val="tx1"/>
                </a:solidFill>
                <a:ea typeface="나눔바른고딕 옛한글" pitchFamily="50" charset="-127"/>
                <a:cs typeface="Calibri" pitchFamily="34" charset="0"/>
              </a:rPr>
              <a:t>Base Analysis – </a:t>
            </a:r>
            <a:r>
              <a:rPr lang="ko-KR" altLang="en-US" sz="3200" spc="-171" dirty="0">
                <a:solidFill>
                  <a:schemeClr val="tx1"/>
                </a:solidFill>
                <a:ea typeface="나눔바른고딕 옛한글" pitchFamily="50" charset="-127"/>
                <a:cs typeface="Calibri" pitchFamily="34" charset="0"/>
              </a:rPr>
              <a:t>요인</a:t>
            </a:r>
            <a:r>
              <a:rPr lang="en-US" altLang="ko-KR" sz="3200" spc="-171" dirty="0">
                <a:solidFill>
                  <a:schemeClr val="tx1"/>
                </a:solidFill>
                <a:ea typeface="나눔바른고딕 옛한글" pitchFamily="50" charset="-127"/>
                <a:cs typeface="Calibri" pitchFamily="34" charset="0"/>
              </a:rPr>
              <a:t>(</a:t>
            </a:r>
            <a:r>
              <a:rPr lang="ko-KR" altLang="en-US" sz="3200" spc="-171" dirty="0">
                <a:solidFill>
                  <a:schemeClr val="tx1"/>
                </a:solidFill>
                <a:ea typeface="나눔바른고딕 옛한글" pitchFamily="50" charset="-127"/>
                <a:cs typeface="Calibri" pitchFamily="34" charset="0"/>
              </a:rPr>
              <a:t>변수</a:t>
            </a:r>
            <a:r>
              <a:rPr lang="en-US" altLang="ko-KR" sz="3200" spc="-171" dirty="0">
                <a:solidFill>
                  <a:schemeClr val="tx1"/>
                </a:solidFill>
                <a:ea typeface="나눔바른고딕 옛한글" pitchFamily="50" charset="-127"/>
                <a:cs typeface="Calibri" pitchFamily="34" charset="0"/>
              </a:rPr>
              <a:t>) </a:t>
            </a:r>
            <a:r>
              <a:rPr lang="ko-KR" altLang="en-US" sz="3200" spc="-171" dirty="0">
                <a:solidFill>
                  <a:schemeClr val="tx1"/>
                </a:solidFill>
                <a:ea typeface="나눔바른고딕 옛한글" pitchFamily="50" charset="-127"/>
                <a:cs typeface="Calibri" pitchFamily="34" charset="0"/>
              </a:rPr>
              <a:t>간 </a:t>
            </a:r>
            <a:r>
              <a:rPr lang="ko-KR" altLang="en-US" sz="4000" b="1" spc="-171" dirty="0">
                <a:solidFill>
                  <a:srgbClr val="2AAEC0"/>
                </a:solidFill>
                <a:ea typeface="나눔바른고딕 옛한글" pitchFamily="50" charset="-127"/>
                <a:cs typeface="Calibri" pitchFamily="34" charset="0"/>
              </a:rPr>
              <a:t>관계 </a:t>
            </a:r>
            <a:r>
              <a:rPr lang="ko-KR" altLang="en-US" sz="3200" spc="-171" dirty="0">
                <a:solidFill>
                  <a:schemeClr val="tx1"/>
                </a:solidFill>
                <a:ea typeface="나눔바른고딕 옛한글" pitchFamily="50" charset="-127"/>
                <a:cs typeface="Calibri" pitchFamily="34" charset="0"/>
              </a:rPr>
              <a:t>분석</a:t>
            </a:r>
          </a:p>
        </p:txBody>
      </p:sp>
      <p:graphicFrame>
        <p:nvGraphicFramePr>
          <p:cNvPr id="8" name="Group 1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0332725"/>
              </p:ext>
            </p:extLst>
          </p:nvPr>
        </p:nvGraphicFramePr>
        <p:xfrm>
          <a:off x="4918072" y="1784149"/>
          <a:ext cx="5072098" cy="5304176"/>
        </p:xfrm>
        <a:graphic>
          <a:graphicData uri="http://schemas.openxmlformats.org/drawingml/2006/table">
            <a:tbl>
              <a:tblPr/>
              <a:tblGrid>
                <a:gridCol w="17820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135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764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0326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매출 </a:t>
                      </a:r>
                      <a:r>
                        <a:rPr kumimoji="0" lang="en-US" altLang="ko-KR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(Revenue) </a:t>
                      </a:r>
                      <a:br>
                        <a:rPr kumimoji="0" lang="en-US" altLang="ko-KR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</a:br>
                      <a:r>
                        <a:rPr kumimoji="0" lang="en-US" altLang="ko-KR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kumimoji="0" lang="ko-KR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단위</a:t>
                      </a:r>
                      <a:r>
                        <a:rPr kumimoji="0" lang="en-US" altLang="ko-KR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: </a:t>
                      </a:r>
                      <a:r>
                        <a:rPr kumimoji="0" lang="ko-KR" altLang="en-US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백만원</a:t>
                      </a:r>
                      <a:r>
                        <a:rPr kumimoji="0" lang="en-US" altLang="ko-KR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</a:p>
                  </a:txBody>
                  <a:tcPr marL="97154" marR="97154" marT="51599" marB="51599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광고회수</a:t>
                      </a:r>
                      <a:r>
                        <a:rPr kumimoji="0" lang="en-US" altLang="ko-KR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(# of Advertising Exposure) </a:t>
                      </a:r>
                    </a:p>
                  </a:txBody>
                  <a:tcPr marL="97154" marR="97154" marT="51599" marB="51599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고객 만족도</a:t>
                      </a:r>
                      <a:r>
                        <a:rPr kumimoji="0" lang="en-US" altLang="ko-KR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(Customer Satisfaction)</a:t>
                      </a:r>
                    </a:p>
                  </a:txBody>
                  <a:tcPr marL="97154" marR="97154" marT="51599" marB="51599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753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굴림체" pitchFamily="49" charset="-127"/>
                        </a:rPr>
                        <a:t>45.31</a:t>
                      </a:r>
                    </a:p>
                  </a:txBody>
                  <a:tcPr marL="97154" marR="97154" marT="51599" marB="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굴림체" pitchFamily="49" charset="-127"/>
                        </a:rPr>
                        <a:t>20</a:t>
                      </a:r>
                    </a:p>
                  </a:txBody>
                  <a:tcPr marL="97154" marR="97154" marT="51599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굴림체" pitchFamily="49" charset="-127"/>
                        </a:rPr>
                        <a:t>0.40</a:t>
                      </a:r>
                    </a:p>
                  </a:txBody>
                  <a:tcPr marL="97154" marR="97154" marT="51599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870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굴림체" pitchFamily="49" charset="-127"/>
                        </a:rPr>
                        <a:t>54.30</a:t>
                      </a:r>
                    </a:p>
                  </a:txBody>
                  <a:tcPr marL="97154" marR="97154" marT="0" marB="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굴림체" pitchFamily="49" charset="-127"/>
                        </a:rPr>
                        <a:t>23</a:t>
                      </a:r>
                    </a:p>
                  </a:txBody>
                  <a:tcPr marL="97154" marR="97154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굴림체" pitchFamily="49" charset="-127"/>
                        </a:rPr>
                        <a:t>0.73</a:t>
                      </a:r>
                    </a:p>
                  </a:txBody>
                  <a:tcPr marL="97154" marR="97154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870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굴림체" pitchFamily="49" charset="-127"/>
                        </a:rPr>
                        <a:t>59.57</a:t>
                      </a:r>
                    </a:p>
                  </a:txBody>
                  <a:tcPr marL="97154" marR="97154" marT="0" marB="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굴림체" pitchFamily="49" charset="-127"/>
                        </a:rPr>
                        <a:t>24</a:t>
                      </a:r>
                    </a:p>
                  </a:txBody>
                  <a:tcPr marL="97154" marR="97154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굴림체" pitchFamily="49" charset="-127"/>
                        </a:rPr>
                        <a:t>0.78</a:t>
                      </a:r>
                    </a:p>
                  </a:txBody>
                  <a:tcPr marL="97154" marR="97154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870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굴림체" pitchFamily="49" charset="-127"/>
                        </a:rPr>
                        <a:t>49.87</a:t>
                      </a:r>
                    </a:p>
                  </a:txBody>
                  <a:tcPr marL="97154" marR="97154" marT="0" marB="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굴림체" pitchFamily="49" charset="-127"/>
                        </a:rPr>
                        <a:t>22</a:t>
                      </a:r>
                    </a:p>
                  </a:txBody>
                  <a:tcPr marL="97154" marR="97154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굴림체" pitchFamily="49" charset="-127"/>
                        </a:rPr>
                        <a:t>0.41</a:t>
                      </a:r>
                    </a:p>
                  </a:txBody>
                  <a:tcPr marL="97154" marR="97154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870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굴림체" pitchFamily="49" charset="-127"/>
                        </a:rPr>
                        <a:t>44.81</a:t>
                      </a:r>
                    </a:p>
                  </a:txBody>
                  <a:tcPr marL="97154" marR="97154" marT="0" marB="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굴림체" pitchFamily="49" charset="-127"/>
                        </a:rPr>
                        <a:t>17</a:t>
                      </a:r>
                    </a:p>
                  </a:txBody>
                  <a:tcPr marL="97154" marR="97154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굴림체" pitchFamily="49" charset="-127"/>
                        </a:rPr>
                        <a:t>0.44</a:t>
                      </a:r>
                    </a:p>
                  </a:txBody>
                  <a:tcPr marL="97154" marR="97154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870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굴림체" pitchFamily="49" charset="-127"/>
                        </a:rPr>
                        <a:t>45.68</a:t>
                      </a:r>
                    </a:p>
                  </a:txBody>
                  <a:tcPr marL="97154" marR="97154" marT="0" marB="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굴림체" pitchFamily="49" charset="-127"/>
                        </a:rPr>
                        <a:t>17</a:t>
                      </a:r>
                    </a:p>
                  </a:txBody>
                  <a:tcPr marL="97154" marR="97154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굴림체" pitchFamily="49" charset="-127"/>
                        </a:rPr>
                        <a:t>0.44</a:t>
                      </a:r>
                    </a:p>
                  </a:txBody>
                  <a:tcPr marL="97154" marR="97154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228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굴림체" pitchFamily="49" charset="-127"/>
                        </a:rPr>
                        <a:t>49.09</a:t>
                      </a:r>
                    </a:p>
                  </a:txBody>
                  <a:tcPr marL="97154" marR="97154" marT="0" marB="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굴림체" pitchFamily="49" charset="-127"/>
                        </a:rPr>
                        <a:t>18</a:t>
                      </a:r>
                    </a:p>
                  </a:txBody>
                  <a:tcPr marL="97154" marR="97154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굴림체" pitchFamily="49" charset="-127"/>
                        </a:rPr>
                        <a:t>0.55</a:t>
                      </a:r>
                    </a:p>
                  </a:txBody>
                  <a:tcPr marL="97154" marR="97154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870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굴림체" pitchFamily="49" charset="-127"/>
                        </a:rPr>
                        <a:t>39.44</a:t>
                      </a:r>
                    </a:p>
                  </a:txBody>
                  <a:tcPr marL="97154" marR="97154" marT="0" marB="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굴림체" pitchFamily="49" charset="-127"/>
                        </a:rPr>
                        <a:t>15</a:t>
                      </a:r>
                    </a:p>
                  </a:txBody>
                  <a:tcPr marL="97154" marR="97154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굴림체" pitchFamily="49" charset="-127"/>
                        </a:rPr>
                        <a:t>0.57</a:t>
                      </a:r>
                    </a:p>
                  </a:txBody>
                  <a:tcPr marL="97154" marR="97154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6870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굴림체" pitchFamily="49" charset="-127"/>
                        </a:rPr>
                        <a:t>60.06</a:t>
                      </a:r>
                    </a:p>
                  </a:txBody>
                  <a:tcPr marL="97154" marR="97154" marT="0" marB="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굴림체" pitchFamily="49" charset="-127"/>
                        </a:rPr>
                        <a:t>23</a:t>
                      </a:r>
                    </a:p>
                  </a:txBody>
                  <a:tcPr marL="97154" marR="97154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굴림체" pitchFamily="49" charset="-127"/>
                        </a:rPr>
                        <a:t>0.83</a:t>
                      </a:r>
                    </a:p>
                  </a:txBody>
                  <a:tcPr marL="97154" marR="97154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6870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굴림체" pitchFamily="49" charset="-127"/>
                        </a:rPr>
                        <a:t>50.54</a:t>
                      </a:r>
                    </a:p>
                  </a:txBody>
                  <a:tcPr marL="97154" marR="97154" marT="0" marB="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굴림체" pitchFamily="49" charset="-127"/>
                        </a:rPr>
                        <a:t>20</a:t>
                      </a:r>
                    </a:p>
                  </a:txBody>
                  <a:tcPr marL="97154" marR="97154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굴림체" pitchFamily="49" charset="-127"/>
                        </a:rPr>
                        <a:t>0.55</a:t>
                      </a:r>
                    </a:p>
                  </a:txBody>
                  <a:tcPr marL="97154" marR="97154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6870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굴림체" pitchFamily="49" charset="-127"/>
                        </a:rPr>
                        <a:t>44.75</a:t>
                      </a:r>
                    </a:p>
                  </a:txBody>
                  <a:tcPr marL="97154" marR="97154" marT="0" marB="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굴림체" pitchFamily="49" charset="-127"/>
                        </a:rPr>
                        <a:t>18</a:t>
                      </a:r>
                    </a:p>
                  </a:txBody>
                  <a:tcPr marL="97154" marR="97154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굴림체" pitchFamily="49" charset="-127"/>
                        </a:rPr>
                        <a:t>0.44</a:t>
                      </a:r>
                    </a:p>
                  </a:txBody>
                  <a:tcPr marL="97154" marR="97154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6870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굴림체" pitchFamily="49" charset="-127"/>
                        </a:rPr>
                        <a:t>47.27</a:t>
                      </a:r>
                    </a:p>
                  </a:txBody>
                  <a:tcPr marL="97154" marR="97154" marT="0" marB="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굴림체" pitchFamily="49" charset="-127"/>
                        </a:rPr>
                        <a:t>19</a:t>
                      </a:r>
                    </a:p>
                  </a:txBody>
                  <a:tcPr marL="97154" marR="97154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굴림체" pitchFamily="49" charset="-127"/>
                        </a:rPr>
                        <a:t>0.54</a:t>
                      </a:r>
                    </a:p>
                  </a:txBody>
                  <a:tcPr marL="97154" marR="97154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6870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굴림체" pitchFamily="49" charset="-127"/>
                        </a:rPr>
                        <a:t>51.86</a:t>
                      </a:r>
                    </a:p>
                  </a:txBody>
                  <a:tcPr marL="97154" marR="97154" marT="0" marB="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굴림체" pitchFamily="49" charset="-127"/>
                        </a:rPr>
                        <a:t>19</a:t>
                      </a:r>
                    </a:p>
                  </a:txBody>
                  <a:tcPr marL="97154" marR="97154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굴림체" pitchFamily="49" charset="-127"/>
                        </a:rPr>
                        <a:t>0.58</a:t>
                      </a:r>
                    </a:p>
                  </a:txBody>
                  <a:tcPr marL="97154" marR="97154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6870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굴림체" pitchFamily="49" charset="-127"/>
                        </a:rPr>
                        <a:t>40.84</a:t>
                      </a:r>
                    </a:p>
                  </a:txBody>
                  <a:tcPr marL="97154" marR="97154" marT="0" marB="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굴림체" pitchFamily="49" charset="-127"/>
                        </a:rPr>
                        <a:t>18</a:t>
                      </a:r>
                    </a:p>
                  </a:txBody>
                  <a:tcPr marL="97154" marR="97154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굴림체" pitchFamily="49" charset="-127"/>
                        </a:rPr>
                        <a:t>0.55</a:t>
                      </a:r>
                    </a:p>
                  </a:txBody>
                  <a:tcPr marL="97154" marR="97154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6870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굴림체" pitchFamily="49" charset="-127"/>
                        </a:rPr>
                        <a:t>46.67</a:t>
                      </a:r>
                    </a:p>
                  </a:txBody>
                  <a:tcPr marL="97154" marR="97154" marT="0" marB="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굴림체" pitchFamily="49" charset="-127"/>
                        </a:rPr>
                        <a:t>20</a:t>
                      </a:r>
                    </a:p>
                  </a:txBody>
                  <a:tcPr marL="97154" marR="97154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굴림체" pitchFamily="49" charset="-127"/>
                        </a:rPr>
                        <a:t>0.52</a:t>
                      </a:r>
                    </a:p>
                  </a:txBody>
                  <a:tcPr marL="97154" marR="97154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6870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굴림체" pitchFamily="49" charset="-127"/>
                        </a:rPr>
                        <a:t>50.39</a:t>
                      </a:r>
                    </a:p>
                  </a:txBody>
                  <a:tcPr marL="97154" marR="97154" marT="0" marB="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굴림체" pitchFamily="49" charset="-127"/>
                        </a:rPr>
                        <a:t>20</a:t>
                      </a:r>
                    </a:p>
                  </a:txBody>
                  <a:tcPr marL="97154" marR="97154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굴림체" pitchFamily="49" charset="-127"/>
                        </a:rPr>
                        <a:t>0.55</a:t>
                      </a:r>
                    </a:p>
                  </a:txBody>
                  <a:tcPr marL="97154" marR="97154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6870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굴림체" pitchFamily="49" charset="-127"/>
                        </a:rPr>
                        <a:t>39.41</a:t>
                      </a:r>
                    </a:p>
                  </a:txBody>
                  <a:tcPr marL="97154" marR="97154" marT="0" marB="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굴림체" pitchFamily="49" charset="-127"/>
                        </a:rPr>
                        <a:t>16</a:t>
                      </a:r>
                    </a:p>
                  </a:txBody>
                  <a:tcPr marL="97154" marR="97154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굴림체" pitchFamily="49" charset="-127"/>
                        </a:rPr>
                        <a:t>0.53</a:t>
                      </a:r>
                    </a:p>
                  </a:txBody>
                  <a:tcPr marL="97154" marR="97154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6870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굴림체" pitchFamily="49" charset="-127"/>
                        </a:rPr>
                        <a:t>46.08</a:t>
                      </a:r>
                    </a:p>
                  </a:txBody>
                  <a:tcPr marL="97154" marR="97154" marT="0" marB="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굴림체" pitchFamily="49" charset="-127"/>
                        </a:rPr>
                        <a:t>18</a:t>
                      </a:r>
                    </a:p>
                  </a:txBody>
                  <a:tcPr marL="97154" marR="97154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굴림체" pitchFamily="49" charset="-127"/>
                        </a:rPr>
                        <a:t>0.53</a:t>
                      </a:r>
                    </a:p>
                  </a:txBody>
                  <a:tcPr marL="97154" marR="97154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6870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굴림체" pitchFamily="49" charset="-127"/>
                        </a:rPr>
                        <a:t>45.44</a:t>
                      </a:r>
                    </a:p>
                  </a:txBody>
                  <a:tcPr marL="97154" marR="97154" marT="0" marB="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굴림체" pitchFamily="49" charset="-127"/>
                        </a:rPr>
                        <a:t>21</a:t>
                      </a:r>
                    </a:p>
                  </a:txBody>
                  <a:tcPr marL="97154" marR="97154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굴림체" pitchFamily="49" charset="-127"/>
                        </a:rPr>
                        <a:t>0.61</a:t>
                      </a:r>
                    </a:p>
                  </a:txBody>
                  <a:tcPr marL="97154" marR="97154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6870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굴림체" pitchFamily="49" charset="-127"/>
                        </a:rPr>
                        <a:t>54.63</a:t>
                      </a:r>
                    </a:p>
                  </a:txBody>
                  <a:tcPr marL="97154" marR="97154" marT="0" marB="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굴림체" pitchFamily="49" charset="-127"/>
                        </a:rPr>
                        <a:t>22</a:t>
                      </a:r>
                    </a:p>
                  </a:txBody>
                  <a:tcPr marL="97154" marR="97154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굴림체" pitchFamily="49" charset="-127"/>
                        </a:rPr>
                        <a:t>0.88</a:t>
                      </a:r>
                    </a:p>
                  </a:txBody>
                  <a:tcPr marL="97154" marR="97154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16870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굴림체" pitchFamily="49" charset="-127"/>
                        </a:rPr>
                        <a:t>45.12</a:t>
                      </a:r>
                    </a:p>
                  </a:txBody>
                  <a:tcPr marL="97154" marR="97154" marT="0" marB="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굴림체" pitchFamily="49" charset="-127"/>
                        </a:rPr>
                        <a:t>18</a:t>
                      </a:r>
                    </a:p>
                  </a:txBody>
                  <a:tcPr marL="97154" marR="97154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굴림체" pitchFamily="49" charset="-127"/>
                        </a:rPr>
                        <a:t>0.50</a:t>
                      </a:r>
                    </a:p>
                  </a:txBody>
                  <a:tcPr marL="97154" marR="97154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16870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굴림체" pitchFamily="49" charset="-127"/>
                        </a:rPr>
                        <a:t>39.20</a:t>
                      </a:r>
                    </a:p>
                  </a:txBody>
                  <a:tcPr marL="97154" marR="97154" marT="0" marB="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굴림체" pitchFamily="49" charset="-127"/>
                        </a:rPr>
                        <a:t>16</a:t>
                      </a:r>
                    </a:p>
                  </a:txBody>
                  <a:tcPr marL="97154" marR="97154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굴림체" pitchFamily="49" charset="-127"/>
                        </a:rPr>
                        <a:t>0.55</a:t>
                      </a:r>
                    </a:p>
                  </a:txBody>
                  <a:tcPr marL="97154" marR="97154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16870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굴림체" pitchFamily="49" charset="-127"/>
                        </a:rPr>
                        <a:t>50.55</a:t>
                      </a:r>
                    </a:p>
                  </a:txBody>
                  <a:tcPr marL="97154" marR="97154" marT="0" marB="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굴림체" pitchFamily="49" charset="-127"/>
                        </a:rPr>
                        <a:t>20</a:t>
                      </a:r>
                    </a:p>
                  </a:txBody>
                  <a:tcPr marL="97154" marR="97154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굴림체" pitchFamily="49" charset="-127"/>
                        </a:rPr>
                        <a:t>0.85</a:t>
                      </a:r>
                    </a:p>
                  </a:txBody>
                  <a:tcPr marL="97154" marR="97154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16870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굴림체" pitchFamily="49" charset="-127"/>
                        </a:rPr>
                        <a:t>47.92</a:t>
                      </a:r>
                    </a:p>
                  </a:txBody>
                  <a:tcPr marL="97154" marR="97154" marT="0" marB="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굴림체" pitchFamily="49" charset="-127"/>
                        </a:rPr>
                        <a:t>17</a:t>
                      </a:r>
                    </a:p>
                  </a:txBody>
                  <a:tcPr marL="97154" marR="97154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굴림체" pitchFamily="49" charset="-127"/>
                        </a:rPr>
                        <a:t>0.53</a:t>
                      </a:r>
                    </a:p>
                  </a:txBody>
                  <a:tcPr marL="97154" marR="97154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  <a:tr h="21753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굴림체" pitchFamily="49" charset="-127"/>
                        </a:rPr>
                        <a:t>47.47</a:t>
                      </a:r>
                    </a:p>
                  </a:txBody>
                  <a:tcPr marL="97154" marR="97154" marT="0" marB="51599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굴림체" pitchFamily="49" charset="-127"/>
                        </a:rPr>
                        <a:t>19</a:t>
                      </a:r>
                    </a:p>
                  </a:txBody>
                  <a:tcPr marL="97154" marR="97154" marT="0" marB="51599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굴림체" pitchFamily="49" charset="-127"/>
                        </a:rPr>
                        <a:t>0.55</a:t>
                      </a:r>
                    </a:p>
                  </a:txBody>
                  <a:tcPr marL="97154" marR="97154" marT="0" marB="51599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5"/>
                  </a:ext>
                </a:extLst>
              </a:tr>
            </a:tbl>
          </a:graphicData>
        </a:graphic>
      </p:graphicFrame>
      <p:sp>
        <p:nvSpPr>
          <p:cNvPr id="11" name="Text Box 120"/>
          <p:cNvSpPr txBox="1">
            <a:spLocks noChangeArrowheads="1"/>
          </p:cNvSpPr>
          <p:nvPr/>
        </p:nvSpPr>
        <p:spPr bwMode="gray">
          <a:xfrm>
            <a:off x="846106" y="2423309"/>
            <a:ext cx="3643338" cy="3214710"/>
          </a:xfrm>
          <a:prstGeom prst="rect">
            <a:avLst/>
          </a:prstGeom>
          <a:noFill/>
          <a:ln w="28575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wrap="square" lIns="99569" tIns="49785" rIns="99569" bIns="49785" anchor="ctr" anchorCtr="0">
            <a:noAutofit/>
          </a:bodyPr>
          <a:lstStyle/>
          <a:p>
            <a:pPr marL="177800" defTabSz="885058" latinLnBrk="0">
              <a:spcBef>
                <a:spcPts val="1800"/>
              </a:spcBef>
            </a:pPr>
            <a:r>
              <a:rPr lang="en-US" altLang="ko-KR" sz="2000" b="1" dirty="0"/>
              <a:t>Hypothesis :</a:t>
            </a:r>
            <a:br>
              <a:rPr lang="en-US" altLang="ko-KR" sz="2000" b="1" dirty="0"/>
            </a:br>
            <a:endParaRPr lang="en-US" altLang="ko-KR" sz="2000" b="1" dirty="0"/>
          </a:p>
          <a:p>
            <a:pPr marL="635000" indent="-457200" defTabSz="885058" latinLnBrk="0">
              <a:spcBef>
                <a:spcPts val="1800"/>
              </a:spcBef>
              <a:buAutoNum type="arabicPeriod"/>
            </a:pPr>
            <a:r>
              <a:rPr lang="ko-KR" altLang="en-US" sz="2000" b="1" dirty="0"/>
              <a:t>광고 노출 회수가 많아질수록</a:t>
            </a:r>
            <a:r>
              <a:rPr lang="en-US" altLang="ko-KR" sz="2000" b="1" dirty="0"/>
              <a:t> </a:t>
            </a:r>
            <a:r>
              <a:rPr lang="ko-KR" altLang="en-US" sz="2000" b="1" dirty="0"/>
              <a:t>매출은 증대된다</a:t>
            </a:r>
            <a:r>
              <a:rPr lang="en-US" altLang="ko-KR" sz="2000" b="1" dirty="0"/>
              <a:t>.</a:t>
            </a:r>
          </a:p>
          <a:p>
            <a:pPr marL="635000" indent="-457200" defTabSz="885058" latinLnBrk="0">
              <a:spcBef>
                <a:spcPts val="1800"/>
              </a:spcBef>
              <a:buAutoNum type="arabicPeriod"/>
            </a:pPr>
            <a:r>
              <a:rPr lang="ko-KR" altLang="en-US" sz="2000" b="1" dirty="0"/>
              <a:t>고객 만족도가 높아질 수록 매출은 증대된다</a:t>
            </a:r>
            <a:r>
              <a:rPr lang="en-US" altLang="ko-KR" sz="2000" b="1" dirty="0"/>
              <a:t>.</a:t>
            </a:r>
            <a:endParaRPr lang="ko-KR" altLang="en-US" sz="20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5983942" y="36215"/>
            <a:ext cx="46193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Insight from Data </a:t>
            </a:r>
            <a:r>
              <a:rPr lang="en-US" altLang="ko-KR" sz="1400" b="1" dirty="0">
                <a:solidFill>
                  <a:srgbClr val="FF0000"/>
                </a:solidFill>
              </a:rPr>
              <a:t>– Interpretation : Analysis Type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  <p:sp>
        <p:nvSpPr>
          <p:cNvPr id="12" name="Text Box 40"/>
          <p:cNvSpPr txBox="1">
            <a:spLocks noChangeArrowheads="1"/>
          </p:cNvSpPr>
          <p:nvPr/>
        </p:nvSpPr>
        <p:spPr bwMode="gray">
          <a:xfrm>
            <a:off x="1517747" y="1280301"/>
            <a:ext cx="7087805" cy="469874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square" lIns="99569" tIns="49785" rIns="99569" bIns="49785">
            <a:spAutoFit/>
          </a:bodyPr>
          <a:lstStyle/>
          <a:p>
            <a:pPr marL="193606" indent="-193606">
              <a:spcBef>
                <a:spcPct val="100000"/>
              </a:spcBef>
              <a:buSzPct val="80000"/>
              <a:defRPr/>
            </a:pPr>
            <a:r>
              <a:rPr lang="en-US" altLang="ko-KR" sz="2400" b="1" dirty="0"/>
              <a:t>Relationship Analysis – Scatter Plot</a:t>
            </a:r>
          </a:p>
        </p:txBody>
      </p:sp>
      <p:sp>
        <p:nvSpPr>
          <p:cNvPr id="14" name="Oval 41"/>
          <p:cNvSpPr>
            <a:spLocks noChangeArrowheads="1"/>
          </p:cNvSpPr>
          <p:nvPr/>
        </p:nvSpPr>
        <p:spPr bwMode="auto">
          <a:xfrm>
            <a:off x="780703" y="1280301"/>
            <a:ext cx="692902" cy="504534"/>
          </a:xfrm>
          <a:prstGeom prst="rect">
            <a:avLst/>
          </a:prstGeom>
          <a:solidFill>
            <a:srgbClr val="FFFF00"/>
          </a:solidFill>
          <a:ln w="28575" algn="ctr">
            <a:solidFill>
              <a:srgbClr val="000000"/>
            </a:solidFill>
            <a:round/>
            <a:headEnd/>
            <a:tailEnd/>
          </a:ln>
        </p:spPr>
        <p:txBody>
          <a:bodyPr lIns="99569" tIns="49785" rIns="99569" bIns="49785" anchor="ctr" anchorCtr="1"/>
          <a:lstStyle/>
          <a:p>
            <a:pPr algn="ctr" defTabSz="995690" latinLnBrk="0">
              <a:spcBef>
                <a:spcPct val="50000"/>
              </a:spcBef>
              <a:defRPr/>
            </a:pPr>
            <a:r>
              <a:rPr lang="en-US" altLang="ko-KR" sz="2000" b="1" kern="0" dirty="0">
                <a:solidFill>
                  <a:sysClr val="windowText" lastClr="000000"/>
                </a:solidFill>
              </a:rPr>
              <a:t>C-1</a:t>
            </a:r>
          </a:p>
        </p:txBody>
      </p:sp>
    </p:spTree>
    <p:extLst>
      <p:ext uri="{BB962C8B-B14F-4D97-AF65-F5344CB8AC3E}">
        <p14:creationId xmlns:p14="http://schemas.microsoft.com/office/powerpoint/2010/main" val="38609332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그룹 21"/>
          <p:cNvGrpSpPr/>
          <p:nvPr/>
        </p:nvGrpSpPr>
        <p:grpSpPr>
          <a:xfrm>
            <a:off x="1792204" y="2566185"/>
            <a:ext cx="5626198" cy="4500594"/>
            <a:chOff x="1792204" y="2566185"/>
            <a:chExt cx="5626198" cy="4500594"/>
          </a:xfrm>
        </p:grpSpPr>
        <p:pic>
          <p:nvPicPr>
            <p:cNvPr id="13" name="Picture 2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2470824" y="3094125"/>
              <a:ext cx="4565259" cy="3906653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</p:spPr>
        </p:pic>
        <p:sp>
          <p:nvSpPr>
            <p:cNvPr id="14" name="Text Box 5"/>
            <p:cNvSpPr txBox="1">
              <a:spLocks noChangeArrowheads="1"/>
            </p:cNvSpPr>
            <p:nvPr/>
          </p:nvSpPr>
          <p:spPr bwMode="gray">
            <a:xfrm>
              <a:off x="3404226" y="3008461"/>
              <a:ext cx="3286148" cy="346764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</p:spPr>
          <p:txBody>
            <a:bodyPr wrap="square" lIns="99569" tIns="49785" rIns="99569" bIns="49785">
              <a:spAutoFit/>
            </a:bodyPr>
            <a:lstStyle/>
            <a:p>
              <a:pPr algn="ctr" defTabSz="995690" latinLnBrk="0">
                <a:spcBef>
                  <a:spcPct val="20000"/>
                </a:spcBef>
                <a:defRPr/>
              </a:pPr>
              <a:r>
                <a:rPr lang="ko-KR" altLang="en-US" sz="1600" b="1" u="sng" kern="0" dirty="0">
                  <a:solidFill>
                    <a:sysClr val="windowText" lastClr="000000"/>
                  </a:solidFill>
                </a:rPr>
                <a:t>광고노출회수 </a:t>
              </a:r>
              <a:r>
                <a:rPr lang="en-US" altLang="ko-KR" sz="1600" b="1" u="sng" kern="0" dirty="0">
                  <a:solidFill>
                    <a:sysClr val="windowText" lastClr="000000"/>
                  </a:solidFill>
                </a:rPr>
                <a:t>vs. </a:t>
              </a:r>
              <a:r>
                <a:rPr lang="ko-KR" altLang="en-US" sz="1600" b="1" u="sng" kern="0" dirty="0">
                  <a:solidFill>
                    <a:sysClr val="windowText" lastClr="000000"/>
                  </a:solidFill>
                </a:rPr>
                <a:t>매출 </a:t>
              </a:r>
              <a:r>
                <a:rPr lang="ko-KR" altLang="en-US" sz="1600" b="1" u="sng" kern="0" dirty="0" err="1">
                  <a:solidFill>
                    <a:sysClr val="windowText" lastClr="000000"/>
                  </a:solidFill>
                </a:rPr>
                <a:t>산점도</a:t>
              </a:r>
              <a:endParaRPr lang="ko-KR" altLang="en-US" sz="1600" b="1" u="sng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0" name="Text Box 12"/>
            <p:cNvSpPr txBox="1">
              <a:spLocks noChangeArrowheads="1"/>
            </p:cNvSpPr>
            <p:nvPr/>
          </p:nvSpPr>
          <p:spPr bwMode="auto">
            <a:xfrm>
              <a:off x="5658279" y="6755737"/>
              <a:ext cx="1384658" cy="302801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</p:spPr>
          <p:txBody>
            <a:bodyPr lIns="99569" tIns="49785" rIns="99569" bIns="49785">
              <a:spAutoFit/>
            </a:bodyPr>
            <a:lstStyle/>
            <a:p>
              <a:pPr algn="ctr" defTabSz="995690" latinLnBrk="0">
                <a:spcBef>
                  <a:spcPct val="50000"/>
                </a:spcBef>
                <a:defRPr/>
              </a:pPr>
              <a:r>
                <a:rPr lang="ko-KR" altLang="en-US" sz="1300" b="1" kern="0" dirty="0">
                  <a:solidFill>
                    <a:sysClr val="windowText" lastClr="000000"/>
                  </a:solidFill>
                </a:rPr>
                <a:t>광고노출회수</a:t>
              </a:r>
            </a:p>
          </p:txBody>
        </p:sp>
        <p:sp>
          <p:nvSpPr>
            <p:cNvPr id="21" name="Text Box 13"/>
            <p:cNvSpPr txBox="1">
              <a:spLocks noChangeArrowheads="1"/>
            </p:cNvSpPr>
            <p:nvPr/>
          </p:nvSpPr>
          <p:spPr bwMode="auto">
            <a:xfrm>
              <a:off x="1792204" y="2709061"/>
              <a:ext cx="1466915" cy="504084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</p:spPr>
          <p:txBody>
            <a:bodyPr lIns="99569" tIns="49785" rIns="99569" bIns="49785">
              <a:spAutoFit/>
            </a:bodyPr>
            <a:lstStyle/>
            <a:p>
              <a:pPr algn="r" defTabSz="995690" latinLnBrk="0">
                <a:spcBef>
                  <a:spcPct val="50000"/>
                </a:spcBef>
                <a:defRPr/>
              </a:pPr>
              <a:r>
                <a:rPr lang="ko-KR" altLang="en-US" sz="1300" b="1" kern="0" dirty="0">
                  <a:solidFill>
                    <a:sysClr val="windowText" lastClr="000000"/>
                  </a:solidFill>
                </a:rPr>
                <a:t>매출 </a:t>
              </a:r>
              <a:br>
                <a:rPr lang="ko-KR" altLang="en-US" sz="1300" b="1" kern="0" dirty="0">
                  <a:solidFill>
                    <a:sysClr val="windowText" lastClr="000000"/>
                  </a:solidFill>
                </a:rPr>
              </a:br>
              <a:r>
                <a:rPr lang="en-US" altLang="ko-KR" sz="1300" b="1" kern="0" dirty="0">
                  <a:solidFill>
                    <a:sysClr val="windowText" lastClr="000000"/>
                  </a:solidFill>
                </a:rPr>
                <a:t>(</a:t>
              </a:r>
              <a:r>
                <a:rPr lang="ko-KR" altLang="en-US" sz="1300" b="1" kern="0" dirty="0">
                  <a:solidFill>
                    <a:sysClr val="windowText" lastClr="000000"/>
                  </a:solidFill>
                </a:rPr>
                <a:t>단위</a:t>
              </a:r>
              <a:r>
                <a:rPr lang="en-US" altLang="ko-KR" sz="1300" b="1" kern="0" dirty="0">
                  <a:solidFill>
                    <a:sysClr val="windowText" lastClr="000000"/>
                  </a:solidFill>
                </a:rPr>
                <a:t>: </a:t>
              </a:r>
              <a:r>
                <a:rPr lang="ko-KR" altLang="en-US" sz="1300" b="1" kern="0" dirty="0" err="1">
                  <a:solidFill>
                    <a:sysClr val="windowText" lastClr="000000"/>
                  </a:solidFill>
                </a:rPr>
                <a:t>백만원</a:t>
              </a:r>
              <a:r>
                <a:rPr lang="en-US" altLang="ko-KR" sz="1300" b="1" kern="0" dirty="0">
                  <a:solidFill>
                    <a:sysClr val="windowText" lastClr="000000"/>
                  </a:solidFill>
                </a:rPr>
                <a:t>)</a:t>
              </a:r>
            </a:p>
          </p:txBody>
        </p:sp>
        <p:sp>
          <p:nvSpPr>
            <p:cNvPr id="27" name="모서리가 둥근 직사각형 26"/>
            <p:cNvSpPr/>
            <p:nvPr/>
          </p:nvSpPr>
          <p:spPr>
            <a:xfrm>
              <a:off x="1989114" y="2566185"/>
              <a:ext cx="5429288" cy="4500594"/>
            </a:xfrm>
            <a:prstGeom prst="roundRect">
              <a:avLst>
                <a:gd name="adj" fmla="val 4234"/>
              </a:avLst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직사각형 4"/>
          <p:cNvSpPr/>
          <p:nvPr/>
        </p:nvSpPr>
        <p:spPr>
          <a:xfrm>
            <a:off x="1083238" y="453273"/>
            <a:ext cx="9304022" cy="572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4306" tIns="52153" rIns="104306" bIns="52153" rtlCol="0" anchor="ctr"/>
          <a:lstStyle/>
          <a:p>
            <a:r>
              <a:rPr lang="en-US" altLang="ko-KR" sz="3200" spc="-171" dirty="0">
                <a:solidFill>
                  <a:schemeClr val="tx1"/>
                </a:solidFill>
                <a:ea typeface="나눔바른고딕 옛한글" pitchFamily="50" charset="-127"/>
                <a:cs typeface="Calibri" pitchFamily="34" charset="0"/>
              </a:rPr>
              <a:t>Base Analysis – </a:t>
            </a:r>
            <a:r>
              <a:rPr lang="ko-KR" altLang="en-US" sz="3200" spc="-171" dirty="0">
                <a:solidFill>
                  <a:schemeClr val="tx1"/>
                </a:solidFill>
                <a:ea typeface="나눔바른고딕 옛한글" pitchFamily="50" charset="-127"/>
                <a:cs typeface="Calibri" pitchFamily="34" charset="0"/>
              </a:rPr>
              <a:t>요인</a:t>
            </a:r>
            <a:r>
              <a:rPr lang="en-US" altLang="ko-KR" sz="3200" spc="-171" dirty="0">
                <a:solidFill>
                  <a:schemeClr val="tx1"/>
                </a:solidFill>
                <a:ea typeface="나눔바른고딕 옛한글" pitchFamily="50" charset="-127"/>
                <a:cs typeface="Calibri" pitchFamily="34" charset="0"/>
              </a:rPr>
              <a:t>(</a:t>
            </a:r>
            <a:r>
              <a:rPr lang="ko-KR" altLang="en-US" sz="3200" spc="-171" dirty="0">
                <a:solidFill>
                  <a:schemeClr val="tx1"/>
                </a:solidFill>
                <a:ea typeface="나눔바른고딕 옛한글" pitchFamily="50" charset="-127"/>
                <a:cs typeface="Calibri" pitchFamily="34" charset="0"/>
              </a:rPr>
              <a:t>변수</a:t>
            </a:r>
            <a:r>
              <a:rPr lang="en-US" altLang="ko-KR" sz="3200" spc="-171" dirty="0">
                <a:solidFill>
                  <a:schemeClr val="tx1"/>
                </a:solidFill>
                <a:ea typeface="나눔바른고딕 옛한글" pitchFamily="50" charset="-127"/>
                <a:cs typeface="Calibri" pitchFamily="34" charset="0"/>
              </a:rPr>
              <a:t>) </a:t>
            </a:r>
            <a:r>
              <a:rPr lang="ko-KR" altLang="en-US" sz="3200" spc="-171" dirty="0">
                <a:solidFill>
                  <a:schemeClr val="tx1"/>
                </a:solidFill>
                <a:ea typeface="나눔바른고딕 옛한글" pitchFamily="50" charset="-127"/>
                <a:cs typeface="Calibri" pitchFamily="34" charset="0"/>
              </a:rPr>
              <a:t>간 </a:t>
            </a:r>
            <a:r>
              <a:rPr lang="ko-KR" altLang="en-US" sz="4000" b="1" spc="-171" dirty="0">
                <a:solidFill>
                  <a:srgbClr val="2AAEC0"/>
                </a:solidFill>
                <a:ea typeface="나눔바른고딕 옛한글" pitchFamily="50" charset="-127"/>
                <a:cs typeface="Calibri" pitchFamily="34" charset="0"/>
              </a:rPr>
              <a:t>관계 </a:t>
            </a:r>
            <a:r>
              <a:rPr lang="ko-KR" altLang="en-US" sz="3200" spc="-171" dirty="0">
                <a:solidFill>
                  <a:schemeClr val="tx1"/>
                </a:solidFill>
                <a:ea typeface="나눔바른고딕 옛한글" pitchFamily="50" charset="-127"/>
                <a:cs typeface="Calibri" pitchFamily="34" charset="0"/>
              </a:rPr>
              <a:t>분석</a:t>
            </a:r>
          </a:p>
        </p:txBody>
      </p:sp>
      <p:sp>
        <p:nvSpPr>
          <p:cNvPr id="15" name="Rectangle 6"/>
          <p:cNvSpPr>
            <a:spLocks noChangeArrowheads="1"/>
          </p:cNvSpPr>
          <p:nvPr/>
        </p:nvSpPr>
        <p:spPr bwMode="auto">
          <a:xfrm>
            <a:off x="846106" y="2566185"/>
            <a:ext cx="1062526" cy="4500594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 lIns="99569" tIns="49785" rIns="99569" bIns="49785" anchor="ctr"/>
          <a:lstStyle/>
          <a:p>
            <a:pPr algn="ctr" defTabSz="995690" latinLnBrk="0">
              <a:spcBef>
                <a:spcPct val="50000"/>
              </a:spcBef>
              <a:defRPr/>
            </a:pPr>
            <a:r>
              <a:rPr lang="ko-KR" altLang="en-US" sz="1800" b="1" kern="0" dirty="0" err="1">
                <a:solidFill>
                  <a:sysClr val="windowText" lastClr="000000"/>
                </a:solidFill>
                <a:sym typeface="Wingdings 2" pitchFamily="18" charset="2"/>
              </a:rPr>
              <a:t>산점도</a:t>
            </a:r>
            <a:br>
              <a:rPr lang="en-US" altLang="ko-KR" sz="1800" b="1" kern="0" dirty="0">
                <a:solidFill>
                  <a:sysClr val="windowText" lastClr="000000"/>
                </a:solidFill>
                <a:sym typeface="Wingdings 2" pitchFamily="18" charset="2"/>
              </a:rPr>
            </a:br>
            <a:r>
              <a:rPr lang="ko-KR" altLang="en-US" sz="1800" b="1" kern="0" dirty="0">
                <a:solidFill>
                  <a:sysClr val="windowText" lastClr="000000"/>
                </a:solidFill>
              </a:rPr>
              <a:t> </a:t>
            </a:r>
            <a:r>
              <a:rPr lang="en-US" altLang="ko-KR" sz="1800" b="1" kern="0" dirty="0">
                <a:solidFill>
                  <a:sysClr val="windowText" lastClr="000000"/>
                </a:solidFill>
              </a:rPr>
              <a:t>(Scatter Plot)</a:t>
            </a:r>
          </a:p>
        </p:txBody>
      </p:sp>
      <p:sp>
        <p:nvSpPr>
          <p:cNvPr id="16" name="Line 7"/>
          <p:cNvSpPr>
            <a:spLocks noChangeShapeType="1"/>
          </p:cNvSpPr>
          <p:nvPr/>
        </p:nvSpPr>
        <p:spPr bwMode="auto">
          <a:xfrm flipV="1">
            <a:off x="3792076" y="4032282"/>
            <a:ext cx="2452284" cy="190957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</p:spPr>
        <p:txBody>
          <a:bodyPr lIns="99569" tIns="49785" rIns="99569" bIns="49785">
            <a:spAutoFit/>
          </a:bodyPr>
          <a:lstStyle/>
          <a:p>
            <a:pPr algn="ctr">
              <a:spcBef>
                <a:spcPct val="50000"/>
              </a:spcBef>
              <a:buClr>
                <a:srgbClr val="000000"/>
              </a:buClr>
              <a:buSzPct val="100000"/>
              <a:buFont typeface="Wingdings" pitchFamily="2" charset="2"/>
              <a:buNone/>
            </a:pPr>
            <a:endParaRPr lang="ko-KR" altLang="en-US" sz="1500" b="1" dirty="0">
              <a:ea typeface="HY헤드라인M" pitchFamily="18" charset="-127"/>
            </a:endParaRPr>
          </a:p>
        </p:txBody>
      </p:sp>
      <p:sp>
        <p:nvSpPr>
          <p:cNvPr id="17" name="AutoShape 8"/>
          <p:cNvSpPr>
            <a:spLocks noChangeArrowheads="1"/>
          </p:cNvSpPr>
          <p:nvPr/>
        </p:nvSpPr>
        <p:spPr bwMode="gray">
          <a:xfrm rot="5400000" flipH="1">
            <a:off x="6539334" y="4373946"/>
            <a:ext cx="2472514" cy="571504"/>
          </a:xfrm>
          <a:prstGeom prst="triangle">
            <a:avLst>
              <a:gd name="adj" fmla="val 50000"/>
            </a:avLst>
          </a:prstGeom>
          <a:gradFill rotWithShape="1">
            <a:gsLst>
              <a:gs pos="0">
                <a:srgbClr val="3333CC"/>
              </a:gs>
              <a:gs pos="100000">
                <a:srgbClr val="E3E3F8"/>
              </a:gs>
            </a:gsLst>
            <a:lin ang="5400000" scaled="1"/>
          </a:gradFill>
          <a:ln w="12700">
            <a:noFill/>
            <a:miter lim="800000"/>
            <a:headEnd/>
            <a:tailEnd/>
          </a:ln>
        </p:spPr>
        <p:txBody>
          <a:bodyPr wrap="none" lIns="99569" tIns="49785" rIns="99569" bIns="49785" anchor="ctr"/>
          <a:lstStyle/>
          <a:p>
            <a:pPr algn="ctr">
              <a:spcBef>
                <a:spcPct val="50000"/>
              </a:spcBef>
              <a:buClr>
                <a:srgbClr val="000000"/>
              </a:buClr>
              <a:buSzPct val="100000"/>
              <a:buFont typeface="Wingdings" pitchFamily="2" charset="2"/>
              <a:buNone/>
            </a:pPr>
            <a:endParaRPr lang="ko-KR" altLang="en-US" sz="1500" b="1" dirty="0">
              <a:ea typeface="HY헤드라인M" pitchFamily="18" charset="-127"/>
            </a:endParaRPr>
          </a:p>
        </p:txBody>
      </p:sp>
      <p:sp>
        <p:nvSpPr>
          <p:cNvPr id="18" name="Rectangle 9"/>
          <p:cNvSpPr>
            <a:spLocks noChangeArrowheads="1"/>
          </p:cNvSpPr>
          <p:nvPr/>
        </p:nvSpPr>
        <p:spPr bwMode="gray">
          <a:xfrm>
            <a:off x="8061344" y="2851937"/>
            <a:ext cx="2162195" cy="3643338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lIns="99569" tIns="49785" rIns="99569" bIns="49785" anchor="ctr"/>
          <a:lstStyle/>
          <a:p>
            <a:pPr marL="207435" indent="-207435" defTabSz="995690" latinLnBrk="0">
              <a:spcBef>
                <a:spcPct val="40000"/>
              </a:spcBef>
              <a:buFont typeface="Wingdings" pitchFamily="2" charset="2"/>
              <a:buChar char="§"/>
              <a:defRPr/>
            </a:pPr>
            <a:r>
              <a:rPr lang="ko-KR" altLang="en-US" sz="1800" b="1" kern="0" dirty="0">
                <a:solidFill>
                  <a:sysClr val="windowText" lastClr="000000"/>
                </a:solidFill>
              </a:rPr>
              <a:t>광고회수와 매출간에 선형 관계가 존재</a:t>
            </a:r>
            <a:br>
              <a:rPr lang="en-US" altLang="ko-KR" sz="1800" b="1" kern="0" dirty="0">
                <a:solidFill>
                  <a:sysClr val="windowText" lastClr="000000"/>
                </a:solidFill>
              </a:rPr>
            </a:br>
            <a:endParaRPr lang="ko-KR" altLang="en-US" sz="1800" b="1" kern="0" dirty="0">
              <a:solidFill>
                <a:sysClr val="windowText" lastClr="000000"/>
              </a:solidFill>
            </a:endParaRPr>
          </a:p>
          <a:p>
            <a:pPr marL="207435" indent="-207435" defTabSz="995690" latinLnBrk="0">
              <a:spcBef>
                <a:spcPct val="40000"/>
              </a:spcBef>
              <a:buFont typeface="Wingdings" pitchFamily="2" charset="2"/>
              <a:buChar char="§"/>
              <a:defRPr/>
            </a:pPr>
            <a:r>
              <a:rPr lang="ko-KR" altLang="en-US" sz="1800" b="1" kern="0" dirty="0">
                <a:solidFill>
                  <a:sysClr val="windowText" lastClr="000000"/>
                </a:solidFill>
              </a:rPr>
              <a:t>광고회수가 증가하면 매출도 증가하는 양의 상관관계가 존재함</a:t>
            </a:r>
            <a:br>
              <a:rPr lang="ko-KR" altLang="en-US" sz="1800" b="1" kern="0" dirty="0">
                <a:solidFill>
                  <a:sysClr val="windowText" lastClr="000000"/>
                </a:solidFill>
              </a:rPr>
            </a:br>
            <a:endParaRPr lang="en-US" altLang="ko-KR" sz="1800" b="1" kern="0" dirty="0">
              <a:solidFill>
                <a:sysClr val="windowText" lastClr="000000"/>
              </a:solidFill>
            </a:endParaRPr>
          </a:p>
        </p:txBody>
      </p:sp>
      <p:sp>
        <p:nvSpPr>
          <p:cNvPr id="19" name="Text Box 11"/>
          <p:cNvSpPr txBox="1">
            <a:spLocks noChangeArrowheads="1"/>
          </p:cNvSpPr>
          <p:nvPr/>
        </p:nvSpPr>
        <p:spPr bwMode="gray">
          <a:xfrm>
            <a:off x="1060420" y="1994681"/>
            <a:ext cx="8554720" cy="408319"/>
          </a:xfrm>
          <a:prstGeom prst="rect">
            <a:avLst/>
          </a:prstGeom>
          <a:noFill/>
          <a:ln w="19050">
            <a:noFill/>
            <a:prstDash val="dash"/>
            <a:miter lim="800000"/>
            <a:headEnd/>
            <a:tailEnd/>
          </a:ln>
        </p:spPr>
        <p:txBody>
          <a:bodyPr lIns="99569" tIns="49785" rIns="99569" bIns="49785">
            <a:spAutoFit/>
          </a:bodyPr>
          <a:lstStyle/>
          <a:p>
            <a:pPr defTabSz="995690" latinLnBrk="0">
              <a:spcBef>
                <a:spcPct val="100000"/>
              </a:spcBef>
              <a:defRPr/>
            </a:pPr>
            <a:r>
              <a:rPr lang="en-US" altLang="ko-KR" sz="2000" b="1" kern="0" dirty="0">
                <a:solidFill>
                  <a:sysClr val="windowText" lastClr="000000"/>
                </a:solidFill>
              </a:rPr>
              <a:t>Hypothesis 1 : </a:t>
            </a:r>
            <a:r>
              <a:rPr lang="ko-KR" altLang="en-US" sz="2000" b="1" kern="0" dirty="0">
                <a:solidFill>
                  <a:srgbClr val="FF0000"/>
                </a:solidFill>
              </a:rPr>
              <a:t>광고 노출 회수 </a:t>
            </a:r>
            <a:r>
              <a:rPr lang="ko-KR" altLang="en-US" sz="2000" b="1" kern="0" dirty="0">
                <a:solidFill>
                  <a:sysClr val="windowText" lastClr="000000"/>
                </a:solidFill>
              </a:rPr>
              <a:t>가 많아질수록</a:t>
            </a:r>
            <a:r>
              <a:rPr lang="en-US" altLang="ko-KR" sz="2000" b="1" kern="0" dirty="0">
                <a:solidFill>
                  <a:sysClr val="windowText" lastClr="000000"/>
                </a:solidFill>
              </a:rPr>
              <a:t>, </a:t>
            </a:r>
            <a:r>
              <a:rPr lang="ko-KR" altLang="en-US" sz="2000" b="1" kern="0" dirty="0">
                <a:solidFill>
                  <a:srgbClr val="FF0000"/>
                </a:solidFill>
              </a:rPr>
              <a:t>매출</a:t>
            </a:r>
            <a:r>
              <a:rPr lang="ko-KR" altLang="en-US" sz="2000" b="1" kern="0" dirty="0">
                <a:solidFill>
                  <a:sysClr val="windowText" lastClr="000000"/>
                </a:solidFill>
              </a:rPr>
              <a:t> 은 증대된다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983942" y="36215"/>
            <a:ext cx="46193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Insight from Data </a:t>
            </a:r>
            <a:r>
              <a:rPr lang="en-US" altLang="ko-KR" sz="1400" b="1" dirty="0">
                <a:solidFill>
                  <a:srgbClr val="FF0000"/>
                </a:solidFill>
              </a:rPr>
              <a:t>– Interpretation : Analysis Type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  <p:sp>
        <p:nvSpPr>
          <p:cNvPr id="25" name="Text Box 40"/>
          <p:cNvSpPr txBox="1">
            <a:spLocks noChangeArrowheads="1"/>
          </p:cNvSpPr>
          <p:nvPr/>
        </p:nvSpPr>
        <p:spPr bwMode="gray">
          <a:xfrm>
            <a:off x="1517747" y="1280301"/>
            <a:ext cx="7087805" cy="469874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square" lIns="99569" tIns="49785" rIns="99569" bIns="49785">
            <a:spAutoFit/>
          </a:bodyPr>
          <a:lstStyle/>
          <a:p>
            <a:pPr marL="193606" indent="-193606">
              <a:spcBef>
                <a:spcPct val="100000"/>
              </a:spcBef>
              <a:buSzPct val="80000"/>
              <a:defRPr/>
            </a:pPr>
            <a:r>
              <a:rPr lang="en-US" altLang="ko-KR" sz="2400" b="1" dirty="0"/>
              <a:t>Relationship Analysis – Scatter Plot</a:t>
            </a:r>
          </a:p>
        </p:txBody>
      </p:sp>
      <p:sp>
        <p:nvSpPr>
          <p:cNvPr id="26" name="Oval 41"/>
          <p:cNvSpPr>
            <a:spLocks noChangeArrowheads="1"/>
          </p:cNvSpPr>
          <p:nvPr/>
        </p:nvSpPr>
        <p:spPr bwMode="auto">
          <a:xfrm>
            <a:off x="780703" y="1280301"/>
            <a:ext cx="692902" cy="504534"/>
          </a:xfrm>
          <a:prstGeom prst="rect">
            <a:avLst/>
          </a:prstGeom>
          <a:solidFill>
            <a:srgbClr val="FFFF00"/>
          </a:solidFill>
          <a:ln w="28575" algn="ctr">
            <a:solidFill>
              <a:srgbClr val="000000"/>
            </a:solidFill>
            <a:round/>
            <a:headEnd/>
            <a:tailEnd/>
          </a:ln>
        </p:spPr>
        <p:txBody>
          <a:bodyPr lIns="99569" tIns="49785" rIns="99569" bIns="49785" anchor="ctr" anchorCtr="1"/>
          <a:lstStyle/>
          <a:p>
            <a:pPr algn="ctr" defTabSz="995690" latinLnBrk="0">
              <a:spcBef>
                <a:spcPct val="50000"/>
              </a:spcBef>
              <a:defRPr/>
            </a:pPr>
            <a:r>
              <a:rPr lang="en-US" altLang="ko-KR" sz="2000" b="1" kern="0" dirty="0">
                <a:solidFill>
                  <a:sysClr val="windowText" lastClr="000000"/>
                </a:solidFill>
              </a:rPr>
              <a:t>C-1</a:t>
            </a:r>
          </a:p>
        </p:txBody>
      </p:sp>
    </p:spTree>
    <p:extLst>
      <p:ext uri="{BB962C8B-B14F-4D97-AF65-F5344CB8AC3E}">
        <p14:creationId xmlns:p14="http://schemas.microsoft.com/office/powerpoint/2010/main" val="2107364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083238" y="453273"/>
            <a:ext cx="9304022" cy="572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4306" tIns="52153" rIns="104306" bIns="52153" rtlCol="0" anchor="ctr"/>
          <a:lstStyle/>
          <a:p>
            <a:r>
              <a:rPr lang="en-US" altLang="ko-KR" sz="3200" spc="-171" dirty="0">
                <a:solidFill>
                  <a:schemeClr val="tx1"/>
                </a:solidFill>
                <a:ea typeface="나눔바른고딕 옛한글" pitchFamily="50" charset="-127"/>
                <a:cs typeface="Calibri" pitchFamily="34" charset="0"/>
              </a:rPr>
              <a:t>Base Analysis – </a:t>
            </a:r>
            <a:r>
              <a:rPr lang="ko-KR" altLang="en-US" sz="3200" spc="-171" dirty="0">
                <a:solidFill>
                  <a:schemeClr val="tx1"/>
                </a:solidFill>
                <a:ea typeface="나눔바른고딕 옛한글" pitchFamily="50" charset="-127"/>
                <a:cs typeface="Calibri" pitchFamily="34" charset="0"/>
              </a:rPr>
              <a:t>요인</a:t>
            </a:r>
            <a:r>
              <a:rPr lang="en-US" altLang="ko-KR" sz="3200" spc="-171" dirty="0">
                <a:solidFill>
                  <a:schemeClr val="tx1"/>
                </a:solidFill>
                <a:ea typeface="나눔바른고딕 옛한글" pitchFamily="50" charset="-127"/>
                <a:cs typeface="Calibri" pitchFamily="34" charset="0"/>
              </a:rPr>
              <a:t>(</a:t>
            </a:r>
            <a:r>
              <a:rPr lang="ko-KR" altLang="en-US" sz="3200" spc="-171" dirty="0">
                <a:solidFill>
                  <a:schemeClr val="tx1"/>
                </a:solidFill>
                <a:ea typeface="나눔바른고딕 옛한글" pitchFamily="50" charset="-127"/>
                <a:cs typeface="Calibri" pitchFamily="34" charset="0"/>
              </a:rPr>
              <a:t>변수</a:t>
            </a:r>
            <a:r>
              <a:rPr lang="en-US" altLang="ko-KR" sz="3200" spc="-171" dirty="0">
                <a:solidFill>
                  <a:schemeClr val="tx1"/>
                </a:solidFill>
                <a:ea typeface="나눔바른고딕 옛한글" pitchFamily="50" charset="-127"/>
                <a:cs typeface="Calibri" pitchFamily="34" charset="0"/>
              </a:rPr>
              <a:t>) </a:t>
            </a:r>
            <a:r>
              <a:rPr lang="ko-KR" altLang="en-US" sz="3200" spc="-171" dirty="0">
                <a:solidFill>
                  <a:schemeClr val="tx1"/>
                </a:solidFill>
                <a:ea typeface="나눔바른고딕 옛한글" pitchFamily="50" charset="-127"/>
                <a:cs typeface="Calibri" pitchFamily="34" charset="0"/>
              </a:rPr>
              <a:t>간 </a:t>
            </a:r>
            <a:r>
              <a:rPr lang="ko-KR" altLang="en-US" sz="4000" b="1" spc="-171" dirty="0">
                <a:solidFill>
                  <a:srgbClr val="2AAEC0"/>
                </a:solidFill>
                <a:ea typeface="나눔바른고딕 옛한글" pitchFamily="50" charset="-127"/>
                <a:cs typeface="Calibri" pitchFamily="34" charset="0"/>
              </a:rPr>
              <a:t>관계 </a:t>
            </a:r>
            <a:r>
              <a:rPr lang="ko-KR" altLang="en-US" sz="3200" spc="-171" dirty="0">
                <a:solidFill>
                  <a:schemeClr val="tx1"/>
                </a:solidFill>
                <a:ea typeface="나눔바른고딕 옛한글" pitchFamily="50" charset="-127"/>
                <a:cs typeface="Calibri" pitchFamily="34" charset="0"/>
              </a:rPr>
              <a:t>분석</a:t>
            </a:r>
          </a:p>
        </p:txBody>
      </p:sp>
      <p:sp>
        <p:nvSpPr>
          <p:cNvPr id="15" name="Rectangle 6"/>
          <p:cNvSpPr>
            <a:spLocks noChangeArrowheads="1"/>
          </p:cNvSpPr>
          <p:nvPr/>
        </p:nvSpPr>
        <p:spPr bwMode="auto">
          <a:xfrm>
            <a:off x="846106" y="2566185"/>
            <a:ext cx="1062526" cy="4500594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 lIns="99569" tIns="49785" rIns="99569" bIns="49785" anchor="ctr"/>
          <a:lstStyle/>
          <a:p>
            <a:pPr algn="ctr" defTabSz="995690" latinLnBrk="0">
              <a:spcBef>
                <a:spcPct val="50000"/>
              </a:spcBef>
              <a:defRPr/>
            </a:pPr>
            <a:r>
              <a:rPr lang="ko-KR" altLang="en-US" sz="1800" b="1" kern="0" dirty="0" err="1">
                <a:solidFill>
                  <a:sysClr val="windowText" lastClr="000000"/>
                </a:solidFill>
                <a:sym typeface="Wingdings 2" pitchFamily="18" charset="2"/>
              </a:rPr>
              <a:t>산점도</a:t>
            </a:r>
            <a:br>
              <a:rPr lang="en-US" altLang="ko-KR" sz="1800" b="1" kern="0" dirty="0">
                <a:solidFill>
                  <a:sysClr val="windowText" lastClr="000000"/>
                </a:solidFill>
                <a:sym typeface="Wingdings 2" pitchFamily="18" charset="2"/>
              </a:rPr>
            </a:br>
            <a:r>
              <a:rPr lang="ko-KR" altLang="en-US" sz="1800" b="1" kern="0" dirty="0">
                <a:solidFill>
                  <a:sysClr val="windowText" lastClr="000000"/>
                </a:solidFill>
              </a:rPr>
              <a:t> </a:t>
            </a:r>
            <a:r>
              <a:rPr lang="en-US" altLang="ko-KR" sz="1800" b="1" kern="0" dirty="0">
                <a:solidFill>
                  <a:sysClr val="windowText" lastClr="000000"/>
                </a:solidFill>
              </a:rPr>
              <a:t>(Scatter Plot)</a:t>
            </a:r>
          </a:p>
        </p:txBody>
      </p:sp>
      <p:sp>
        <p:nvSpPr>
          <p:cNvPr id="17" name="AutoShape 8"/>
          <p:cNvSpPr>
            <a:spLocks noChangeArrowheads="1"/>
          </p:cNvSpPr>
          <p:nvPr/>
        </p:nvSpPr>
        <p:spPr bwMode="gray">
          <a:xfrm rot="5400000" flipH="1">
            <a:off x="6539334" y="4373946"/>
            <a:ext cx="2472514" cy="571504"/>
          </a:xfrm>
          <a:prstGeom prst="triangle">
            <a:avLst>
              <a:gd name="adj" fmla="val 50000"/>
            </a:avLst>
          </a:prstGeom>
          <a:gradFill rotWithShape="1">
            <a:gsLst>
              <a:gs pos="0">
                <a:srgbClr val="3333CC"/>
              </a:gs>
              <a:gs pos="100000">
                <a:srgbClr val="E3E3F8"/>
              </a:gs>
            </a:gsLst>
            <a:lin ang="5400000" scaled="1"/>
          </a:gradFill>
          <a:ln w="12700">
            <a:noFill/>
            <a:miter lim="800000"/>
            <a:headEnd/>
            <a:tailEnd/>
          </a:ln>
        </p:spPr>
        <p:txBody>
          <a:bodyPr wrap="none" lIns="99569" tIns="49785" rIns="99569" bIns="49785" anchor="ctr"/>
          <a:lstStyle/>
          <a:p>
            <a:pPr algn="ctr">
              <a:spcBef>
                <a:spcPct val="50000"/>
              </a:spcBef>
              <a:buClr>
                <a:srgbClr val="000000"/>
              </a:buClr>
              <a:buSzPct val="100000"/>
              <a:buFont typeface="Wingdings" pitchFamily="2" charset="2"/>
              <a:buNone/>
            </a:pPr>
            <a:endParaRPr lang="ko-KR" altLang="en-US" sz="1500" b="1" dirty="0">
              <a:ea typeface="HY헤드라인M" pitchFamily="18" charset="-127"/>
            </a:endParaRPr>
          </a:p>
        </p:txBody>
      </p:sp>
      <p:sp>
        <p:nvSpPr>
          <p:cNvPr id="18" name="Rectangle 9"/>
          <p:cNvSpPr>
            <a:spLocks noChangeArrowheads="1"/>
          </p:cNvSpPr>
          <p:nvPr/>
        </p:nvSpPr>
        <p:spPr bwMode="gray">
          <a:xfrm>
            <a:off x="8061344" y="2780499"/>
            <a:ext cx="2162195" cy="3643338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lIns="99569" tIns="49785" rIns="99569" bIns="49785" anchor="ctr"/>
          <a:lstStyle/>
          <a:p>
            <a:pPr marL="207435" indent="-207435" defTabSz="995690" latinLnBrk="0">
              <a:spcBef>
                <a:spcPts val="1800"/>
              </a:spcBef>
              <a:buFont typeface="Wingdings" pitchFamily="2" charset="2"/>
              <a:buChar char="§"/>
              <a:defRPr/>
            </a:pPr>
            <a:r>
              <a:rPr lang="ko-KR" altLang="en-US" sz="1600" b="1" kern="0" dirty="0">
                <a:solidFill>
                  <a:sysClr val="windowText" lastClr="000000"/>
                </a:solidFill>
              </a:rPr>
              <a:t>고객 만족도와 매출간에 선형 관계가 존재하지만 퍼져있는 정도가 광고회수 대비 큰 편임</a:t>
            </a:r>
          </a:p>
          <a:p>
            <a:pPr marL="207435" indent="-207435" defTabSz="995690" latinLnBrk="0">
              <a:spcBef>
                <a:spcPts val="1800"/>
              </a:spcBef>
              <a:buFont typeface="Wingdings" pitchFamily="2" charset="2"/>
              <a:buChar char="§"/>
              <a:defRPr/>
            </a:pPr>
            <a:r>
              <a:rPr lang="ko-KR" altLang="en-US" sz="1600" b="1" kern="0" dirty="0">
                <a:solidFill>
                  <a:sysClr val="windowText" lastClr="000000"/>
                </a:solidFill>
              </a:rPr>
              <a:t>고객 만족도가 증가하면 매출도 증가하는 양의 상관관계가 존재</a:t>
            </a:r>
          </a:p>
        </p:txBody>
      </p:sp>
      <p:sp>
        <p:nvSpPr>
          <p:cNvPr id="19" name="Text Box 11"/>
          <p:cNvSpPr txBox="1">
            <a:spLocks noChangeArrowheads="1"/>
          </p:cNvSpPr>
          <p:nvPr/>
        </p:nvSpPr>
        <p:spPr bwMode="gray">
          <a:xfrm>
            <a:off x="1060420" y="1994681"/>
            <a:ext cx="8554720" cy="408319"/>
          </a:xfrm>
          <a:prstGeom prst="rect">
            <a:avLst/>
          </a:prstGeom>
          <a:noFill/>
          <a:ln w="19050">
            <a:noFill/>
            <a:prstDash val="dash"/>
            <a:miter lim="800000"/>
            <a:headEnd/>
            <a:tailEnd/>
          </a:ln>
        </p:spPr>
        <p:txBody>
          <a:bodyPr lIns="99569" tIns="49785" rIns="99569" bIns="49785">
            <a:spAutoFit/>
          </a:bodyPr>
          <a:lstStyle/>
          <a:p>
            <a:pPr defTabSz="995690" latinLnBrk="0">
              <a:spcBef>
                <a:spcPct val="100000"/>
              </a:spcBef>
              <a:defRPr/>
            </a:pPr>
            <a:r>
              <a:rPr lang="en-US" altLang="ko-KR" sz="2000" b="1" kern="0" dirty="0">
                <a:solidFill>
                  <a:sysClr val="windowText" lastClr="000000"/>
                </a:solidFill>
              </a:rPr>
              <a:t>Hypothesis 2 : </a:t>
            </a:r>
            <a:r>
              <a:rPr lang="ko-KR" altLang="en-US" sz="2000" b="1" kern="0" dirty="0">
                <a:solidFill>
                  <a:srgbClr val="FF0000"/>
                </a:solidFill>
              </a:rPr>
              <a:t>고객 만족도 </a:t>
            </a:r>
            <a:r>
              <a:rPr lang="ko-KR" altLang="en-US" sz="2000" b="1" kern="0" dirty="0">
                <a:solidFill>
                  <a:sysClr val="windowText" lastClr="000000"/>
                </a:solidFill>
              </a:rPr>
              <a:t>가 높아질수록</a:t>
            </a:r>
            <a:r>
              <a:rPr lang="en-US" altLang="ko-KR" sz="2000" b="1" kern="0" dirty="0">
                <a:solidFill>
                  <a:sysClr val="windowText" lastClr="000000"/>
                </a:solidFill>
              </a:rPr>
              <a:t>,</a:t>
            </a:r>
            <a:r>
              <a:rPr lang="en-US" altLang="ko-KR" sz="2000" b="1" kern="0" dirty="0">
                <a:solidFill>
                  <a:srgbClr val="FF0000"/>
                </a:solidFill>
              </a:rPr>
              <a:t> </a:t>
            </a:r>
            <a:r>
              <a:rPr lang="ko-KR" altLang="en-US" sz="2000" b="1" kern="0" dirty="0">
                <a:solidFill>
                  <a:srgbClr val="FF0000"/>
                </a:solidFill>
              </a:rPr>
              <a:t>매출 </a:t>
            </a:r>
            <a:r>
              <a:rPr lang="ko-KR" altLang="en-US" sz="2000" b="1" kern="0" dirty="0">
                <a:solidFill>
                  <a:sysClr val="windowText" lastClr="000000"/>
                </a:solidFill>
              </a:rPr>
              <a:t>은 증대된다</a:t>
            </a:r>
          </a:p>
        </p:txBody>
      </p:sp>
      <p:sp>
        <p:nvSpPr>
          <p:cNvPr id="21" name="Text Box 13"/>
          <p:cNvSpPr txBox="1">
            <a:spLocks noChangeArrowheads="1"/>
          </p:cNvSpPr>
          <p:nvPr/>
        </p:nvSpPr>
        <p:spPr bwMode="auto">
          <a:xfrm>
            <a:off x="1792204" y="2709061"/>
            <a:ext cx="1466915" cy="504084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lIns="99569" tIns="49785" rIns="99569" bIns="49785">
            <a:spAutoFit/>
          </a:bodyPr>
          <a:lstStyle/>
          <a:p>
            <a:pPr algn="r" defTabSz="995690" latinLnBrk="0">
              <a:spcBef>
                <a:spcPct val="50000"/>
              </a:spcBef>
              <a:defRPr/>
            </a:pPr>
            <a:r>
              <a:rPr lang="ko-KR" altLang="en-US" sz="1300" b="1" kern="0" dirty="0">
                <a:solidFill>
                  <a:sysClr val="windowText" lastClr="000000"/>
                </a:solidFill>
              </a:rPr>
              <a:t>매출 </a:t>
            </a:r>
            <a:br>
              <a:rPr lang="ko-KR" altLang="en-US" sz="1300" b="1" kern="0" dirty="0">
                <a:solidFill>
                  <a:sysClr val="windowText" lastClr="000000"/>
                </a:solidFill>
              </a:rPr>
            </a:br>
            <a:r>
              <a:rPr lang="en-US" altLang="ko-KR" sz="1300" b="1" kern="0" dirty="0">
                <a:solidFill>
                  <a:sysClr val="windowText" lastClr="000000"/>
                </a:solidFill>
              </a:rPr>
              <a:t>(</a:t>
            </a:r>
            <a:r>
              <a:rPr lang="ko-KR" altLang="en-US" sz="1300" b="1" kern="0" dirty="0">
                <a:solidFill>
                  <a:sysClr val="windowText" lastClr="000000"/>
                </a:solidFill>
              </a:rPr>
              <a:t>단위</a:t>
            </a:r>
            <a:r>
              <a:rPr lang="en-US" altLang="ko-KR" sz="1300" b="1" kern="0" dirty="0">
                <a:solidFill>
                  <a:sysClr val="windowText" lastClr="000000"/>
                </a:solidFill>
              </a:rPr>
              <a:t>: </a:t>
            </a:r>
            <a:r>
              <a:rPr lang="ko-KR" altLang="en-US" sz="1300" b="1" kern="0" dirty="0" err="1">
                <a:solidFill>
                  <a:sysClr val="windowText" lastClr="000000"/>
                </a:solidFill>
              </a:rPr>
              <a:t>백만원</a:t>
            </a:r>
            <a:r>
              <a:rPr lang="en-US" altLang="ko-KR" sz="1300" b="1" kern="0" dirty="0">
                <a:solidFill>
                  <a:sysClr val="windowText" lastClr="000000"/>
                </a:solidFill>
              </a:rPr>
              <a:t>)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983942" y="36215"/>
            <a:ext cx="46193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Insight from Data </a:t>
            </a:r>
            <a:r>
              <a:rPr lang="en-US" altLang="ko-KR" sz="1400" b="1" dirty="0">
                <a:solidFill>
                  <a:srgbClr val="FF0000"/>
                </a:solidFill>
              </a:rPr>
              <a:t>– Interpretation : Analysis Type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  <p:sp>
        <p:nvSpPr>
          <p:cNvPr id="25" name="Text Box 40"/>
          <p:cNvSpPr txBox="1">
            <a:spLocks noChangeArrowheads="1"/>
          </p:cNvSpPr>
          <p:nvPr/>
        </p:nvSpPr>
        <p:spPr bwMode="gray">
          <a:xfrm>
            <a:off x="1517747" y="1280301"/>
            <a:ext cx="7087805" cy="469874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square" lIns="99569" tIns="49785" rIns="99569" bIns="49785">
            <a:spAutoFit/>
          </a:bodyPr>
          <a:lstStyle/>
          <a:p>
            <a:pPr marL="193606" indent="-193606">
              <a:spcBef>
                <a:spcPct val="100000"/>
              </a:spcBef>
              <a:buSzPct val="80000"/>
              <a:defRPr/>
            </a:pPr>
            <a:r>
              <a:rPr lang="en-US" altLang="ko-KR" sz="2400" b="1" dirty="0"/>
              <a:t>Relationship Analysis – Scatter Plot</a:t>
            </a:r>
          </a:p>
        </p:txBody>
      </p:sp>
      <p:sp>
        <p:nvSpPr>
          <p:cNvPr id="26" name="Oval 41"/>
          <p:cNvSpPr>
            <a:spLocks noChangeArrowheads="1"/>
          </p:cNvSpPr>
          <p:nvPr/>
        </p:nvSpPr>
        <p:spPr bwMode="auto">
          <a:xfrm>
            <a:off x="780703" y="1280301"/>
            <a:ext cx="692902" cy="504534"/>
          </a:xfrm>
          <a:prstGeom prst="rect">
            <a:avLst/>
          </a:prstGeom>
          <a:solidFill>
            <a:srgbClr val="FFFF00"/>
          </a:solidFill>
          <a:ln w="28575" algn="ctr">
            <a:solidFill>
              <a:srgbClr val="000000"/>
            </a:solidFill>
            <a:round/>
            <a:headEnd/>
            <a:tailEnd/>
          </a:ln>
        </p:spPr>
        <p:txBody>
          <a:bodyPr lIns="99569" tIns="49785" rIns="99569" bIns="49785" anchor="ctr" anchorCtr="1"/>
          <a:lstStyle/>
          <a:p>
            <a:pPr algn="ctr" defTabSz="995690" latinLnBrk="0">
              <a:spcBef>
                <a:spcPct val="50000"/>
              </a:spcBef>
              <a:defRPr/>
            </a:pPr>
            <a:r>
              <a:rPr lang="en-US" altLang="ko-KR" sz="2000" b="1" kern="0" dirty="0">
                <a:solidFill>
                  <a:sysClr val="windowText" lastClr="000000"/>
                </a:solidFill>
              </a:rPr>
              <a:t>C-1</a:t>
            </a:r>
          </a:p>
        </p:txBody>
      </p:sp>
      <p:sp>
        <p:nvSpPr>
          <p:cNvPr id="27" name="모서리가 둥근 직사각형 26"/>
          <p:cNvSpPr/>
          <p:nvPr/>
        </p:nvSpPr>
        <p:spPr>
          <a:xfrm>
            <a:off x="1989114" y="2566185"/>
            <a:ext cx="5429288" cy="4500594"/>
          </a:xfrm>
          <a:prstGeom prst="roundRect">
            <a:avLst>
              <a:gd name="adj" fmla="val 4234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632056" y="3066251"/>
            <a:ext cx="4575541" cy="3917154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</p:pic>
      <p:sp>
        <p:nvSpPr>
          <p:cNvPr id="20" name="Text Box 12"/>
          <p:cNvSpPr txBox="1">
            <a:spLocks noChangeArrowheads="1"/>
          </p:cNvSpPr>
          <p:nvPr/>
        </p:nvSpPr>
        <p:spPr bwMode="auto">
          <a:xfrm>
            <a:off x="4489444" y="6709589"/>
            <a:ext cx="1384658" cy="302801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lIns="99569" tIns="49785" rIns="99569" bIns="49785">
            <a:spAutoFit/>
          </a:bodyPr>
          <a:lstStyle/>
          <a:p>
            <a:pPr algn="ctr" defTabSz="995690" latinLnBrk="0">
              <a:spcBef>
                <a:spcPct val="50000"/>
              </a:spcBef>
              <a:defRPr/>
            </a:pPr>
            <a:r>
              <a:rPr lang="ko-KR" altLang="en-US" sz="1300" b="1" kern="0" dirty="0">
                <a:solidFill>
                  <a:sysClr val="windowText" lastClr="000000"/>
                </a:solidFill>
              </a:rPr>
              <a:t>고객 만족도</a:t>
            </a:r>
          </a:p>
        </p:txBody>
      </p:sp>
      <p:sp>
        <p:nvSpPr>
          <p:cNvPr id="28" name="Line 4"/>
          <p:cNvSpPr>
            <a:spLocks noChangeShapeType="1"/>
          </p:cNvSpPr>
          <p:nvPr/>
        </p:nvSpPr>
        <p:spPr bwMode="auto">
          <a:xfrm flipV="1">
            <a:off x="3929895" y="3852069"/>
            <a:ext cx="2274061" cy="1951577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</p:spPr>
        <p:txBody>
          <a:bodyPr lIns="99569" tIns="49785" rIns="99569" bIns="49785">
            <a:spAutoFit/>
          </a:bodyPr>
          <a:lstStyle/>
          <a:p>
            <a:pPr algn="ctr">
              <a:spcBef>
                <a:spcPct val="50000"/>
              </a:spcBef>
              <a:buClr>
                <a:srgbClr val="000000"/>
              </a:buClr>
              <a:buSzPct val="100000"/>
              <a:buFont typeface="Wingdings" pitchFamily="2" charset="2"/>
              <a:buNone/>
            </a:pPr>
            <a:endParaRPr lang="ko-KR" altLang="en-US" sz="1500" b="1" dirty="0">
              <a:ea typeface="HY헤드라인M" pitchFamily="18" charset="-127"/>
            </a:endParaRPr>
          </a:p>
        </p:txBody>
      </p:sp>
      <p:sp>
        <p:nvSpPr>
          <p:cNvPr id="29" name="Oval 6"/>
          <p:cNvSpPr>
            <a:spLocks noChangeArrowheads="1"/>
          </p:cNvSpPr>
          <p:nvPr/>
        </p:nvSpPr>
        <p:spPr bwMode="auto">
          <a:xfrm>
            <a:off x="3931608" y="4601193"/>
            <a:ext cx="282850" cy="465976"/>
          </a:xfrm>
          <a:prstGeom prst="ellipse">
            <a:avLst/>
          </a:prstGeom>
          <a:noFill/>
          <a:ln w="12700" algn="ctr">
            <a:solidFill>
              <a:srgbClr val="000000"/>
            </a:solidFill>
            <a:prstDash val="dash"/>
            <a:round/>
            <a:headEnd/>
            <a:tailEnd/>
          </a:ln>
        </p:spPr>
        <p:txBody>
          <a:bodyPr wrap="none" lIns="99569" tIns="49785" rIns="99569" bIns="49785" anchor="ctr">
            <a:spAutoFit/>
          </a:bodyPr>
          <a:lstStyle/>
          <a:p>
            <a:pPr algn="ctr" defTabSz="995690" latinLnBrk="0">
              <a:spcBef>
                <a:spcPct val="50000"/>
              </a:spcBef>
              <a:buClr>
                <a:srgbClr val="000000"/>
              </a:buClr>
              <a:buSzPct val="100000"/>
              <a:defRPr/>
            </a:pPr>
            <a:endParaRPr lang="ko-KR" altLang="en-US" sz="1500" b="1" kern="0" dirty="0">
              <a:solidFill>
                <a:sysClr val="windowText" lastClr="000000"/>
              </a:solidFill>
              <a:ea typeface="HY헤드라인M" pitchFamily="18" charset="-127"/>
            </a:endParaRPr>
          </a:p>
        </p:txBody>
      </p:sp>
      <p:sp>
        <p:nvSpPr>
          <p:cNvPr id="14" name="Text Box 5"/>
          <p:cNvSpPr txBox="1">
            <a:spLocks noChangeArrowheads="1"/>
          </p:cNvSpPr>
          <p:nvPr/>
        </p:nvSpPr>
        <p:spPr bwMode="gray">
          <a:xfrm>
            <a:off x="3560750" y="2923375"/>
            <a:ext cx="3286148" cy="377541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square" lIns="99569" tIns="49785" rIns="99569" bIns="49785">
            <a:spAutoFit/>
          </a:bodyPr>
          <a:lstStyle/>
          <a:p>
            <a:pPr algn="ctr" defTabSz="995690" latinLnBrk="0">
              <a:spcBef>
                <a:spcPct val="20000"/>
              </a:spcBef>
              <a:defRPr/>
            </a:pPr>
            <a:r>
              <a:rPr lang="ko-KR" altLang="en-US" sz="1800" b="1" u="sng" kern="0" dirty="0">
                <a:solidFill>
                  <a:sysClr val="windowText" lastClr="000000"/>
                </a:solidFill>
              </a:rPr>
              <a:t>고객 만족도 </a:t>
            </a:r>
            <a:r>
              <a:rPr lang="en-US" altLang="ko-KR" sz="1800" b="1" u="sng" kern="0" dirty="0">
                <a:solidFill>
                  <a:sysClr val="windowText" lastClr="000000"/>
                </a:solidFill>
              </a:rPr>
              <a:t>vs. </a:t>
            </a:r>
            <a:r>
              <a:rPr lang="ko-KR" altLang="en-US" sz="1800" b="1" u="sng" kern="0" dirty="0">
                <a:solidFill>
                  <a:sysClr val="windowText" lastClr="000000"/>
                </a:solidFill>
              </a:rPr>
              <a:t>매출 </a:t>
            </a:r>
            <a:r>
              <a:rPr lang="ko-KR" altLang="en-US" sz="1800" b="1" u="sng" kern="0" dirty="0" err="1">
                <a:solidFill>
                  <a:sysClr val="windowText" lastClr="000000"/>
                </a:solidFill>
              </a:rPr>
              <a:t>산점도</a:t>
            </a:r>
            <a:endParaRPr lang="ko-KR" altLang="en-US" sz="1800" b="1" u="sng" kern="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73645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083238" y="453273"/>
            <a:ext cx="9304022" cy="572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4306" tIns="52153" rIns="104306" bIns="52153" rtlCol="0" anchor="ctr"/>
          <a:lstStyle/>
          <a:p>
            <a:r>
              <a:rPr lang="en-US" altLang="ko-KR" sz="3200" spc="-171" dirty="0">
                <a:solidFill>
                  <a:schemeClr val="tx1"/>
                </a:solidFill>
                <a:ea typeface="나눔바른고딕 옛한글" pitchFamily="50" charset="-127"/>
                <a:cs typeface="Calibri" pitchFamily="34" charset="0"/>
              </a:rPr>
              <a:t>Base Analysis – </a:t>
            </a:r>
            <a:r>
              <a:rPr lang="ko-KR" altLang="en-US" sz="3200" spc="-171" dirty="0">
                <a:solidFill>
                  <a:schemeClr val="tx1"/>
                </a:solidFill>
                <a:ea typeface="나눔바른고딕 옛한글" pitchFamily="50" charset="-127"/>
                <a:cs typeface="Calibri" pitchFamily="34" charset="0"/>
              </a:rPr>
              <a:t>요인</a:t>
            </a:r>
            <a:r>
              <a:rPr lang="en-US" altLang="ko-KR" sz="3200" spc="-171" dirty="0">
                <a:solidFill>
                  <a:schemeClr val="tx1"/>
                </a:solidFill>
                <a:ea typeface="나눔바른고딕 옛한글" pitchFamily="50" charset="-127"/>
                <a:cs typeface="Calibri" pitchFamily="34" charset="0"/>
              </a:rPr>
              <a:t>(</a:t>
            </a:r>
            <a:r>
              <a:rPr lang="ko-KR" altLang="en-US" sz="3200" spc="-171" dirty="0">
                <a:solidFill>
                  <a:schemeClr val="tx1"/>
                </a:solidFill>
                <a:ea typeface="나눔바른고딕 옛한글" pitchFamily="50" charset="-127"/>
                <a:cs typeface="Calibri" pitchFamily="34" charset="0"/>
              </a:rPr>
              <a:t>변수</a:t>
            </a:r>
            <a:r>
              <a:rPr lang="en-US" altLang="ko-KR" sz="3200" spc="-171" dirty="0">
                <a:solidFill>
                  <a:schemeClr val="tx1"/>
                </a:solidFill>
                <a:ea typeface="나눔바른고딕 옛한글" pitchFamily="50" charset="-127"/>
                <a:cs typeface="Calibri" pitchFamily="34" charset="0"/>
              </a:rPr>
              <a:t>) </a:t>
            </a:r>
            <a:r>
              <a:rPr lang="ko-KR" altLang="en-US" sz="3200" spc="-171" dirty="0">
                <a:solidFill>
                  <a:schemeClr val="tx1"/>
                </a:solidFill>
                <a:ea typeface="나눔바른고딕 옛한글" pitchFamily="50" charset="-127"/>
                <a:cs typeface="Calibri" pitchFamily="34" charset="0"/>
              </a:rPr>
              <a:t>간 </a:t>
            </a:r>
            <a:r>
              <a:rPr lang="ko-KR" altLang="en-US" sz="4000" b="1" spc="-171" dirty="0">
                <a:solidFill>
                  <a:srgbClr val="2AAEC0"/>
                </a:solidFill>
                <a:ea typeface="나눔바른고딕 옛한글" pitchFamily="50" charset="-127"/>
                <a:cs typeface="Calibri" pitchFamily="34" charset="0"/>
              </a:rPr>
              <a:t>관계 </a:t>
            </a:r>
            <a:r>
              <a:rPr lang="ko-KR" altLang="en-US" sz="3200" spc="-171" dirty="0">
                <a:solidFill>
                  <a:schemeClr val="tx1"/>
                </a:solidFill>
                <a:ea typeface="나눔바른고딕 옛한글" pitchFamily="50" charset="-127"/>
                <a:cs typeface="Calibri" pitchFamily="34" charset="0"/>
              </a:rPr>
              <a:t>분석</a:t>
            </a:r>
          </a:p>
        </p:txBody>
      </p:sp>
      <p:sp>
        <p:nvSpPr>
          <p:cNvPr id="24" name="Rectangle 3"/>
          <p:cNvSpPr>
            <a:spLocks noChangeArrowheads="1"/>
          </p:cNvSpPr>
          <p:nvPr/>
        </p:nvSpPr>
        <p:spPr bwMode="auto">
          <a:xfrm>
            <a:off x="1060420" y="1994681"/>
            <a:ext cx="2000264" cy="285752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  <a:shade val="30000"/>
                  <a:satMod val="115000"/>
                </a:schemeClr>
              </a:gs>
              <a:gs pos="50000">
                <a:schemeClr val="bg1">
                  <a:lumMod val="95000"/>
                  <a:shade val="67500"/>
                  <a:satMod val="115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rgbClr val="000000"/>
            </a:solidFill>
            <a:miter lim="800000"/>
            <a:headEnd/>
            <a:tailEnd/>
          </a:ln>
        </p:spPr>
        <p:txBody>
          <a:bodyPr lIns="99569" tIns="49785" rIns="99569" bIns="49785" anchor="ctr"/>
          <a:lstStyle/>
          <a:p>
            <a:pPr algn="ctr" defTabSz="995690" latinLnBrk="0">
              <a:spcBef>
                <a:spcPct val="50000"/>
              </a:spcBef>
              <a:defRPr/>
            </a:pPr>
            <a:r>
              <a:rPr lang="ko-KR" altLang="en-US" sz="2000" b="1" kern="0" dirty="0">
                <a:sym typeface="Wingdings 2" pitchFamily="18" charset="2"/>
              </a:rPr>
              <a:t>상관계수 </a:t>
            </a:r>
            <a:r>
              <a:rPr lang="en-US" altLang="ko-KR" sz="2000" b="1" kern="0" dirty="0">
                <a:sym typeface="Wingdings 2" pitchFamily="18" charset="2"/>
              </a:rPr>
              <a:t>(r) </a:t>
            </a:r>
            <a:br>
              <a:rPr lang="en-US" altLang="ko-KR" sz="2000" b="1" kern="0" dirty="0">
                <a:sym typeface="Wingdings 2" pitchFamily="18" charset="2"/>
              </a:rPr>
            </a:br>
            <a:r>
              <a:rPr lang="ko-KR" altLang="en-US" sz="2000" b="1" kern="0" dirty="0"/>
              <a:t> </a:t>
            </a:r>
            <a:r>
              <a:rPr lang="en-US" altLang="ko-KR" sz="2000" b="1" kern="0" dirty="0"/>
              <a:t>Correlation Coefficient</a:t>
            </a:r>
          </a:p>
        </p:txBody>
      </p:sp>
      <p:sp>
        <p:nvSpPr>
          <p:cNvPr id="29" name="Text Box 11"/>
          <p:cNvSpPr txBox="1">
            <a:spLocks noChangeArrowheads="1"/>
          </p:cNvSpPr>
          <p:nvPr/>
        </p:nvSpPr>
        <p:spPr bwMode="auto">
          <a:xfrm>
            <a:off x="1060420" y="5137953"/>
            <a:ext cx="2857520" cy="839206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square" lIns="99569" tIns="49785" rIns="99569" bIns="49785">
            <a:spAutoFit/>
          </a:bodyPr>
          <a:lstStyle/>
          <a:p>
            <a:pPr marL="450850" indent="-450850" defTabSz="995690" latinLnBrk="0">
              <a:spcBef>
                <a:spcPct val="50000"/>
              </a:spcBef>
              <a:defRPr/>
            </a:pPr>
            <a:r>
              <a:rPr lang="en-US" altLang="ko-KR" sz="1600" b="1" kern="0" dirty="0">
                <a:solidFill>
                  <a:sysClr val="windowText" lastClr="000000"/>
                </a:solidFill>
              </a:rPr>
              <a:t>Tip : </a:t>
            </a:r>
            <a:r>
              <a:rPr lang="ko-KR" altLang="en-US" sz="1600" b="1" kern="0" dirty="0">
                <a:solidFill>
                  <a:sysClr val="windowText" lastClr="000000"/>
                </a:solidFill>
              </a:rPr>
              <a:t>특별한 통계 </a:t>
            </a:r>
            <a:r>
              <a:rPr lang="en-US" altLang="ko-KR" sz="1600" b="1" kern="0" dirty="0">
                <a:solidFill>
                  <a:sysClr val="windowText" lastClr="000000"/>
                </a:solidFill>
              </a:rPr>
              <a:t>Tool</a:t>
            </a:r>
            <a:r>
              <a:rPr lang="ko-KR" altLang="en-US" sz="1600" b="1" kern="0" dirty="0">
                <a:solidFill>
                  <a:sysClr val="windowText" lastClr="000000"/>
                </a:solidFill>
              </a:rPr>
              <a:t>이 없어도 </a:t>
            </a:r>
            <a:r>
              <a:rPr lang="en-US" altLang="ko-KR" sz="1600" b="1" kern="0" dirty="0">
                <a:solidFill>
                  <a:sysClr val="windowText" lastClr="000000"/>
                </a:solidFill>
              </a:rPr>
              <a:t>Excel</a:t>
            </a:r>
            <a:r>
              <a:rPr lang="ko-KR" altLang="en-US" sz="1600" b="1" kern="0" dirty="0">
                <a:solidFill>
                  <a:sysClr val="windowText" lastClr="000000"/>
                </a:solidFill>
              </a:rPr>
              <a:t>을 이용하여 구할 수 있음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983942" y="36215"/>
            <a:ext cx="46193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Insight from Data </a:t>
            </a:r>
            <a:r>
              <a:rPr lang="en-US" altLang="ko-KR" sz="1400" b="1" dirty="0">
                <a:solidFill>
                  <a:srgbClr val="FF0000"/>
                </a:solidFill>
              </a:rPr>
              <a:t>– Interpretation : Analysis Type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  <p:sp>
        <p:nvSpPr>
          <p:cNvPr id="14" name="Text Box 40"/>
          <p:cNvSpPr txBox="1">
            <a:spLocks noChangeArrowheads="1"/>
          </p:cNvSpPr>
          <p:nvPr/>
        </p:nvSpPr>
        <p:spPr bwMode="gray">
          <a:xfrm>
            <a:off x="1517747" y="1280301"/>
            <a:ext cx="7087805" cy="469874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square" lIns="99569" tIns="49785" rIns="99569" bIns="49785">
            <a:spAutoFit/>
          </a:bodyPr>
          <a:lstStyle/>
          <a:p>
            <a:pPr marL="193606" indent="-193606">
              <a:spcBef>
                <a:spcPct val="100000"/>
              </a:spcBef>
              <a:buSzPct val="80000"/>
              <a:defRPr/>
            </a:pPr>
            <a:r>
              <a:rPr lang="en-US" altLang="ko-KR" sz="2400" b="1" dirty="0"/>
              <a:t>Relationship Analysis – Correlation Coefficient </a:t>
            </a:r>
          </a:p>
        </p:txBody>
      </p:sp>
      <p:sp>
        <p:nvSpPr>
          <p:cNvPr id="15" name="Oval 41"/>
          <p:cNvSpPr>
            <a:spLocks noChangeArrowheads="1"/>
          </p:cNvSpPr>
          <p:nvPr/>
        </p:nvSpPr>
        <p:spPr bwMode="auto">
          <a:xfrm>
            <a:off x="780703" y="1280301"/>
            <a:ext cx="692902" cy="504534"/>
          </a:xfrm>
          <a:prstGeom prst="rect">
            <a:avLst/>
          </a:prstGeom>
          <a:solidFill>
            <a:srgbClr val="FFFF00"/>
          </a:solidFill>
          <a:ln w="28575" algn="ctr">
            <a:solidFill>
              <a:srgbClr val="000000"/>
            </a:solidFill>
            <a:round/>
            <a:headEnd/>
            <a:tailEnd/>
          </a:ln>
        </p:spPr>
        <p:txBody>
          <a:bodyPr lIns="99569" tIns="49785" rIns="99569" bIns="49785" anchor="ctr" anchorCtr="1"/>
          <a:lstStyle/>
          <a:p>
            <a:pPr algn="ctr" defTabSz="995690" latinLnBrk="0">
              <a:spcBef>
                <a:spcPct val="50000"/>
              </a:spcBef>
              <a:defRPr/>
            </a:pPr>
            <a:r>
              <a:rPr lang="en-US" altLang="ko-KR" sz="2000" b="1" kern="0" dirty="0">
                <a:solidFill>
                  <a:sysClr val="windowText" lastClr="000000"/>
                </a:solidFill>
              </a:rPr>
              <a:t>C-2</a:t>
            </a:r>
          </a:p>
        </p:txBody>
      </p:sp>
      <p:sp>
        <p:nvSpPr>
          <p:cNvPr id="16" name="Rectangle 3"/>
          <p:cNvSpPr>
            <a:spLocks noChangeArrowheads="1"/>
          </p:cNvSpPr>
          <p:nvPr/>
        </p:nvSpPr>
        <p:spPr bwMode="auto">
          <a:xfrm>
            <a:off x="3846502" y="5066515"/>
            <a:ext cx="6143668" cy="1785950"/>
          </a:xfrm>
          <a:prstGeom prst="rect">
            <a:avLst/>
          </a:prstGeom>
          <a:solidFill>
            <a:schemeClr val="bg1"/>
          </a:solidFill>
          <a:ln w="28575">
            <a:solidFill>
              <a:srgbClr val="000000"/>
            </a:solidFill>
            <a:miter lim="800000"/>
            <a:headEnd/>
            <a:tailEnd/>
          </a:ln>
        </p:spPr>
        <p:txBody>
          <a:bodyPr lIns="99569" tIns="49785" rIns="99569" bIns="49785" anchor="ctr"/>
          <a:lstStyle/>
          <a:p>
            <a:pPr marL="95250" defTabSz="995690" latinLnBrk="0">
              <a:spcBef>
                <a:spcPct val="50000"/>
              </a:spcBef>
              <a:defRPr/>
            </a:pPr>
            <a:r>
              <a:rPr lang="en-US" altLang="ko-KR" sz="2000" b="1" kern="0" dirty="0">
                <a:solidFill>
                  <a:sysClr val="windowText" lastClr="000000"/>
                </a:solidFill>
                <a:sym typeface="Wingdings 2" pitchFamily="18" charset="2"/>
              </a:rPr>
              <a:t>EXCEL </a:t>
            </a:r>
            <a:r>
              <a:rPr lang="ko-KR" altLang="en-US" sz="2000" b="1" kern="0" dirty="0">
                <a:solidFill>
                  <a:sysClr val="windowText" lastClr="000000"/>
                </a:solidFill>
                <a:sym typeface="Wingdings 2" pitchFamily="18" charset="2"/>
              </a:rPr>
              <a:t>함수 </a:t>
            </a:r>
            <a:r>
              <a:rPr lang="en-US" altLang="ko-KR" sz="2800" b="1" kern="0" dirty="0">
                <a:solidFill>
                  <a:sysClr val="windowText" lastClr="000000"/>
                </a:solidFill>
                <a:sym typeface="Wingdings 2" pitchFamily="18" charset="2"/>
              </a:rPr>
              <a:t>: </a:t>
            </a:r>
            <a:r>
              <a:rPr lang="en-US" altLang="ko-KR" sz="2800" b="1" kern="0" dirty="0">
                <a:solidFill>
                  <a:srgbClr val="FF0000"/>
                </a:solidFill>
                <a:sym typeface="Wingdings 2" pitchFamily="18" charset="2"/>
              </a:rPr>
              <a:t>CORREL (array1, array2)</a:t>
            </a:r>
          </a:p>
          <a:p>
            <a:pPr marL="95250" defTabSz="995690" latinLnBrk="0">
              <a:spcBef>
                <a:spcPts val="1800"/>
              </a:spcBef>
              <a:defRPr/>
            </a:pPr>
            <a:r>
              <a:rPr lang="en-US" altLang="ko-KR" sz="2000" b="1" kern="0" dirty="0">
                <a:solidFill>
                  <a:sysClr val="windowText" lastClr="000000"/>
                </a:solidFill>
                <a:sym typeface="Wingdings 2" pitchFamily="18" charset="2"/>
              </a:rPr>
              <a:t>Menu Bar</a:t>
            </a:r>
            <a:r>
              <a:rPr lang="ko-KR" altLang="en-US" sz="2000" b="1" kern="0" dirty="0">
                <a:solidFill>
                  <a:sysClr val="windowText" lastClr="000000"/>
                </a:solidFill>
                <a:sym typeface="Wingdings 2" pitchFamily="18" charset="2"/>
              </a:rPr>
              <a:t>의 </a:t>
            </a:r>
            <a:r>
              <a:rPr lang="en-US" altLang="ko-KR" sz="2000" b="1" kern="0" dirty="0">
                <a:solidFill>
                  <a:sysClr val="windowText" lastClr="000000"/>
                </a:solidFill>
                <a:sym typeface="Wingdings 2" pitchFamily="18" charset="2"/>
              </a:rPr>
              <a:t>“</a:t>
            </a:r>
            <a:r>
              <a:rPr lang="ko-KR" altLang="en-US" sz="2000" b="1" kern="0" dirty="0">
                <a:solidFill>
                  <a:sysClr val="windowText" lastClr="000000"/>
                </a:solidFill>
                <a:sym typeface="Wingdings 2" pitchFamily="18" charset="2"/>
              </a:rPr>
              <a:t>수식</a:t>
            </a:r>
            <a:r>
              <a:rPr lang="en-US" altLang="ko-KR" sz="2000" b="1" kern="0" dirty="0">
                <a:solidFill>
                  <a:sysClr val="windowText" lastClr="000000"/>
                </a:solidFill>
                <a:sym typeface="Wingdings 2" pitchFamily="18" charset="2"/>
              </a:rPr>
              <a:t>” </a:t>
            </a:r>
            <a:r>
              <a:rPr lang="ko-KR" altLang="en-US" sz="2000" b="1" kern="0" dirty="0">
                <a:solidFill>
                  <a:sysClr val="windowText" lastClr="000000"/>
                </a:solidFill>
                <a:sym typeface="Wingdings 2" pitchFamily="18" charset="2"/>
              </a:rPr>
              <a:t>선택 </a:t>
            </a:r>
            <a:r>
              <a:rPr lang="en-US" altLang="ko-KR" sz="2000" b="1" kern="0" dirty="0">
                <a:solidFill>
                  <a:sysClr val="windowText" lastClr="000000"/>
                </a:solidFill>
                <a:sym typeface="Wingdings" pitchFamily="2" charset="2"/>
              </a:rPr>
              <a:t>        </a:t>
            </a:r>
            <a:r>
              <a:rPr lang="ko-KR" altLang="en-US" sz="2000" b="1" kern="0" dirty="0">
                <a:solidFill>
                  <a:sysClr val="windowText" lastClr="000000"/>
                </a:solidFill>
                <a:sym typeface="Wingdings" pitchFamily="2" charset="2"/>
              </a:rPr>
              <a:t>선택 </a:t>
            </a:r>
            <a:r>
              <a:rPr lang="en-US" altLang="ko-KR" sz="2000" b="1" kern="0" dirty="0">
                <a:solidFill>
                  <a:sysClr val="windowText" lastClr="000000"/>
                </a:solidFill>
                <a:sym typeface="Wingdings" pitchFamily="2" charset="2"/>
              </a:rPr>
              <a:t> “</a:t>
            </a:r>
            <a:r>
              <a:rPr lang="ko-KR" altLang="en-US" sz="2000" b="1" kern="0" dirty="0">
                <a:solidFill>
                  <a:sysClr val="windowText" lastClr="000000"/>
                </a:solidFill>
                <a:sym typeface="Wingdings" pitchFamily="2" charset="2"/>
              </a:rPr>
              <a:t>통계</a:t>
            </a:r>
            <a:r>
              <a:rPr lang="en-US" altLang="ko-KR" sz="2000" b="1" kern="0" dirty="0">
                <a:solidFill>
                  <a:sysClr val="windowText" lastClr="000000"/>
                </a:solidFill>
                <a:sym typeface="Wingdings" pitchFamily="2" charset="2"/>
              </a:rPr>
              <a:t>” </a:t>
            </a:r>
            <a:r>
              <a:rPr lang="ko-KR" altLang="en-US" sz="2000" b="1" kern="0" dirty="0">
                <a:solidFill>
                  <a:sysClr val="windowText" lastClr="000000"/>
                </a:solidFill>
                <a:sym typeface="Wingdings" pitchFamily="2" charset="2"/>
              </a:rPr>
              <a:t>범주 </a:t>
            </a:r>
            <a:r>
              <a:rPr lang="en-US" altLang="ko-KR" sz="2000" b="1" kern="0" dirty="0">
                <a:solidFill>
                  <a:sysClr val="windowText" lastClr="000000"/>
                </a:solidFill>
                <a:sym typeface="Wingdings" pitchFamily="2" charset="2"/>
              </a:rPr>
              <a:t> CORREL </a:t>
            </a:r>
            <a:r>
              <a:rPr lang="ko-KR" altLang="en-US" sz="2000" b="1" kern="0" dirty="0">
                <a:solidFill>
                  <a:sysClr val="windowText" lastClr="000000"/>
                </a:solidFill>
                <a:sym typeface="Wingdings" pitchFamily="2" charset="2"/>
              </a:rPr>
              <a:t>선택</a:t>
            </a:r>
            <a:endParaRPr lang="en-US" altLang="ko-KR" sz="2000" b="1" kern="0" dirty="0">
              <a:solidFill>
                <a:sysClr val="windowText" lastClr="000000"/>
              </a:solidFill>
              <a:sym typeface="Wingdings 2" pitchFamily="18" charset="2"/>
            </a:endParaRPr>
          </a:p>
        </p:txBody>
      </p:sp>
      <p:sp>
        <p:nvSpPr>
          <p:cNvPr id="17" name="Rectangle 3"/>
          <p:cNvSpPr>
            <a:spLocks noChangeArrowheads="1"/>
          </p:cNvSpPr>
          <p:nvPr/>
        </p:nvSpPr>
        <p:spPr bwMode="auto">
          <a:xfrm>
            <a:off x="3274998" y="1994681"/>
            <a:ext cx="6715172" cy="2857520"/>
          </a:xfrm>
          <a:prstGeom prst="rect">
            <a:avLst/>
          </a:prstGeom>
          <a:noFill/>
          <a:ln w="28575">
            <a:solidFill>
              <a:srgbClr val="000000"/>
            </a:solidFill>
            <a:miter lim="800000"/>
            <a:headEnd/>
            <a:tailEnd/>
          </a:ln>
        </p:spPr>
        <p:txBody>
          <a:bodyPr lIns="99569" tIns="49785" rIns="99569" bIns="49785" anchor="ctr"/>
          <a:lstStyle/>
          <a:p>
            <a:pPr marL="531813" indent="-354013" defTabSz="995690" latinLnBrk="0">
              <a:spcBef>
                <a:spcPct val="50000"/>
              </a:spcBef>
              <a:defRPr/>
            </a:pPr>
            <a:r>
              <a:rPr lang="ko-KR" altLang="en-US" sz="2000" b="1" kern="0" dirty="0">
                <a:solidFill>
                  <a:sysClr val="windowText" lastClr="000000"/>
                </a:solidFill>
                <a:latin typeface="+mn-ea"/>
                <a:sym typeface="Wingdings 2" pitchFamily="18" charset="2"/>
              </a:rPr>
              <a:t>두 변수 간에 연관성이 있는 지는 분석하는 방법</a:t>
            </a:r>
            <a:endParaRPr lang="en-US" altLang="ko-KR" sz="2000" b="1" kern="0" dirty="0">
              <a:solidFill>
                <a:sysClr val="windowText" lastClr="000000"/>
              </a:solidFill>
              <a:latin typeface="+mn-ea"/>
              <a:sym typeface="Wingdings 2" pitchFamily="18" charset="2"/>
            </a:endParaRPr>
          </a:p>
          <a:p>
            <a:pPr marL="531813" indent="-354013" defTabSz="995690" latinLnBrk="0">
              <a:spcBef>
                <a:spcPct val="50000"/>
              </a:spcBef>
              <a:buFont typeface="Wingdings" pitchFamily="2" charset="2"/>
              <a:buChar char="ü"/>
              <a:defRPr/>
            </a:pPr>
            <a:r>
              <a:rPr lang="ko-KR" altLang="en-US" sz="1800" b="1" kern="0" dirty="0">
                <a:solidFill>
                  <a:sysClr val="windowText" lastClr="000000"/>
                </a:solidFill>
                <a:latin typeface="+mn-ea"/>
                <a:sym typeface="Wingdings 2" pitchFamily="18" charset="2"/>
              </a:rPr>
              <a:t>상관계수</a:t>
            </a:r>
            <a:r>
              <a:rPr lang="en-US" altLang="ko-KR" sz="1800" b="1" kern="0" dirty="0">
                <a:solidFill>
                  <a:sysClr val="windowText" lastClr="000000"/>
                </a:solidFill>
                <a:latin typeface="+mn-ea"/>
                <a:sym typeface="Wingdings 2" pitchFamily="18" charset="2"/>
              </a:rPr>
              <a:t>( r) </a:t>
            </a:r>
            <a:r>
              <a:rPr lang="ko-KR" altLang="en-US" sz="1800" b="1" kern="0" dirty="0">
                <a:solidFill>
                  <a:sysClr val="windowText" lastClr="000000"/>
                </a:solidFill>
                <a:latin typeface="+mn-ea"/>
                <a:sym typeface="Wingdings 2" pitchFamily="18" charset="2"/>
              </a:rPr>
              <a:t>값은 </a:t>
            </a:r>
            <a:r>
              <a:rPr lang="en-US" altLang="ko-KR" sz="1800" b="1" kern="0" dirty="0">
                <a:solidFill>
                  <a:sysClr val="windowText" lastClr="000000"/>
                </a:solidFill>
                <a:latin typeface="+mn-ea"/>
                <a:sym typeface="Wingdings 2" pitchFamily="18" charset="2"/>
              </a:rPr>
              <a:t>-1~1</a:t>
            </a:r>
            <a:r>
              <a:rPr lang="ko-KR" altLang="en-US" sz="1800" b="1" kern="0" dirty="0">
                <a:solidFill>
                  <a:sysClr val="windowText" lastClr="000000"/>
                </a:solidFill>
                <a:latin typeface="+mn-ea"/>
                <a:sym typeface="Wingdings 2" pitchFamily="18" charset="2"/>
              </a:rPr>
              <a:t>사이의 값을 가짐</a:t>
            </a:r>
            <a:endParaRPr lang="en-US" altLang="ko-KR" sz="1800" b="1" kern="0" dirty="0">
              <a:solidFill>
                <a:sysClr val="windowText" lastClr="000000"/>
              </a:solidFill>
              <a:latin typeface="+mn-ea"/>
              <a:sym typeface="Wingdings 2" pitchFamily="18" charset="2"/>
            </a:endParaRPr>
          </a:p>
          <a:p>
            <a:pPr marL="531813" indent="-354013" defTabSz="995690" latinLnBrk="0">
              <a:spcBef>
                <a:spcPct val="50000"/>
              </a:spcBef>
              <a:buFont typeface="Wingdings" pitchFamily="2" charset="2"/>
              <a:buChar char="ü"/>
              <a:defRPr/>
            </a:pPr>
            <a:r>
              <a:rPr lang="en-US" altLang="ko-KR" sz="1800" b="1" kern="0" dirty="0">
                <a:solidFill>
                  <a:srgbClr val="FF0000"/>
                </a:solidFill>
                <a:latin typeface="+mn-ea"/>
                <a:sym typeface="Wingdings 2" pitchFamily="18" charset="2"/>
              </a:rPr>
              <a:t>+1</a:t>
            </a:r>
            <a:r>
              <a:rPr lang="ko-KR" altLang="en-US" sz="1800" b="1" kern="0" dirty="0">
                <a:solidFill>
                  <a:srgbClr val="FF0000"/>
                </a:solidFill>
                <a:latin typeface="+mn-ea"/>
                <a:sym typeface="Wingdings 2" pitchFamily="18" charset="2"/>
              </a:rPr>
              <a:t>에 가까울 수록 양의 상관관계</a:t>
            </a:r>
            <a:r>
              <a:rPr lang="en-US" altLang="ko-KR" sz="1800" b="1" kern="0" dirty="0">
                <a:solidFill>
                  <a:srgbClr val="FF0000"/>
                </a:solidFill>
                <a:latin typeface="+mn-ea"/>
                <a:sym typeface="Wingdings 2" pitchFamily="18" charset="2"/>
              </a:rPr>
              <a:t> </a:t>
            </a:r>
            <a:r>
              <a:rPr lang="en-US" altLang="ko-KR" sz="1800" b="1" kern="0" dirty="0">
                <a:solidFill>
                  <a:sysClr val="windowText" lastClr="000000"/>
                </a:solidFill>
                <a:latin typeface="+mn-ea"/>
                <a:sym typeface="Wingdings 2" pitchFamily="18" charset="2"/>
              </a:rPr>
              <a:t>(</a:t>
            </a:r>
            <a:r>
              <a:rPr lang="ko-KR" altLang="en-US" sz="1800" b="1" kern="0" dirty="0">
                <a:solidFill>
                  <a:sysClr val="windowText" lastClr="000000"/>
                </a:solidFill>
                <a:latin typeface="+mn-ea"/>
                <a:sym typeface="Wingdings 2" pitchFamily="18" charset="2"/>
              </a:rPr>
              <a:t>한 변수 값이 증가하면</a:t>
            </a:r>
            <a:r>
              <a:rPr lang="en-US" altLang="ko-KR" sz="1800" b="1" kern="0" dirty="0">
                <a:solidFill>
                  <a:sysClr val="windowText" lastClr="000000"/>
                </a:solidFill>
                <a:latin typeface="+mn-ea"/>
                <a:sym typeface="Wingdings 2" pitchFamily="18" charset="2"/>
              </a:rPr>
              <a:t>, </a:t>
            </a:r>
            <a:r>
              <a:rPr lang="ko-KR" altLang="en-US" sz="1800" b="1" kern="0" dirty="0">
                <a:solidFill>
                  <a:sysClr val="windowText" lastClr="000000"/>
                </a:solidFill>
                <a:latin typeface="+mn-ea"/>
                <a:sym typeface="Wingdings 2" pitchFamily="18" charset="2"/>
              </a:rPr>
              <a:t>다른 하나의 값도 증가하는 관계</a:t>
            </a:r>
            <a:endParaRPr lang="en-US" altLang="ko-KR" sz="1800" b="1" kern="0" dirty="0">
              <a:solidFill>
                <a:sysClr val="windowText" lastClr="000000"/>
              </a:solidFill>
              <a:latin typeface="+mn-ea"/>
              <a:sym typeface="Wingdings 2" pitchFamily="18" charset="2"/>
            </a:endParaRPr>
          </a:p>
          <a:p>
            <a:pPr marL="531813" indent="-354013" defTabSz="995690" latinLnBrk="0">
              <a:spcBef>
                <a:spcPct val="50000"/>
              </a:spcBef>
              <a:buFont typeface="Wingdings" pitchFamily="2" charset="2"/>
              <a:buChar char="ü"/>
              <a:defRPr/>
            </a:pPr>
            <a:r>
              <a:rPr lang="en-US" altLang="ko-KR" sz="1800" b="1" kern="0" dirty="0">
                <a:solidFill>
                  <a:srgbClr val="FF0000"/>
                </a:solidFill>
                <a:latin typeface="+mn-ea"/>
                <a:sym typeface="Wingdings 2" pitchFamily="18" charset="2"/>
              </a:rPr>
              <a:t>-1</a:t>
            </a:r>
            <a:r>
              <a:rPr lang="ko-KR" altLang="en-US" sz="1800" b="1" kern="0" dirty="0">
                <a:solidFill>
                  <a:srgbClr val="FF0000"/>
                </a:solidFill>
                <a:latin typeface="+mn-ea"/>
                <a:sym typeface="Wingdings 2" pitchFamily="18" charset="2"/>
              </a:rPr>
              <a:t>에 가까울 수록 음의 상관관계</a:t>
            </a:r>
            <a:r>
              <a:rPr lang="en-US" altLang="ko-KR" sz="1800" b="1" kern="0" dirty="0">
                <a:solidFill>
                  <a:srgbClr val="FF0000"/>
                </a:solidFill>
                <a:latin typeface="+mn-ea"/>
                <a:sym typeface="Wingdings 2" pitchFamily="18" charset="2"/>
              </a:rPr>
              <a:t> </a:t>
            </a:r>
            <a:r>
              <a:rPr lang="en-US" altLang="ko-KR" sz="1800" b="1" kern="0" dirty="0">
                <a:solidFill>
                  <a:sysClr val="windowText" lastClr="000000"/>
                </a:solidFill>
                <a:latin typeface="+mn-ea"/>
                <a:sym typeface="Wingdings 2" pitchFamily="18" charset="2"/>
              </a:rPr>
              <a:t>(</a:t>
            </a:r>
            <a:r>
              <a:rPr lang="ko-KR" altLang="en-US" sz="1800" b="1" kern="0" dirty="0">
                <a:solidFill>
                  <a:sysClr val="windowText" lastClr="000000"/>
                </a:solidFill>
                <a:latin typeface="+mn-ea"/>
                <a:sym typeface="Wingdings 2" pitchFamily="18" charset="2"/>
              </a:rPr>
              <a:t>한 변수 값이 증가하면</a:t>
            </a:r>
            <a:r>
              <a:rPr lang="en-US" altLang="ko-KR" sz="1800" b="1" kern="0" dirty="0">
                <a:solidFill>
                  <a:sysClr val="windowText" lastClr="000000"/>
                </a:solidFill>
                <a:latin typeface="+mn-ea"/>
                <a:sym typeface="Wingdings 2" pitchFamily="18" charset="2"/>
              </a:rPr>
              <a:t>, </a:t>
            </a:r>
            <a:r>
              <a:rPr lang="ko-KR" altLang="en-US" sz="1800" b="1" kern="0" dirty="0">
                <a:solidFill>
                  <a:sysClr val="windowText" lastClr="000000"/>
                </a:solidFill>
                <a:latin typeface="+mn-ea"/>
                <a:sym typeface="Wingdings 2" pitchFamily="18" charset="2"/>
              </a:rPr>
              <a:t>다른 하나의 값도 감소하는 관계</a:t>
            </a:r>
            <a:endParaRPr lang="en-US" altLang="ko-KR" sz="1800" b="1" kern="0" dirty="0">
              <a:solidFill>
                <a:sysClr val="windowText" lastClr="000000"/>
              </a:solidFill>
              <a:latin typeface="+mn-ea"/>
              <a:sym typeface="Wingdings 2" pitchFamily="18" charset="2"/>
            </a:endParaRPr>
          </a:p>
          <a:p>
            <a:pPr marL="531813" indent="-354013" defTabSz="995690" latinLnBrk="0">
              <a:spcBef>
                <a:spcPct val="50000"/>
              </a:spcBef>
              <a:buFont typeface="Wingdings" pitchFamily="2" charset="2"/>
              <a:buChar char="ü"/>
              <a:defRPr/>
            </a:pPr>
            <a:r>
              <a:rPr lang="en-US" altLang="ko-KR" sz="1800" b="1" kern="0" dirty="0">
                <a:solidFill>
                  <a:sysClr val="windowText" lastClr="000000"/>
                </a:solidFill>
                <a:latin typeface="+mn-ea"/>
                <a:sym typeface="Wingdings 2" pitchFamily="18" charset="2"/>
              </a:rPr>
              <a:t>0</a:t>
            </a:r>
            <a:r>
              <a:rPr lang="ko-KR" altLang="en-US" sz="1800" b="1" kern="0" dirty="0">
                <a:solidFill>
                  <a:sysClr val="windowText" lastClr="000000"/>
                </a:solidFill>
                <a:latin typeface="+mn-ea"/>
                <a:sym typeface="Wingdings 2" pitchFamily="18" charset="2"/>
              </a:rPr>
              <a:t>에 가까우면 두 변수간에는 연관성이 없다는 것을 의미</a:t>
            </a:r>
            <a:endParaRPr lang="en-US" altLang="ko-KR" sz="1800" b="1" kern="0" dirty="0">
              <a:solidFill>
                <a:sysClr val="windowText" lastClr="000000"/>
              </a:solidFill>
              <a:latin typeface="+mn-ea"/>
              <a:sym typeface="Wingdings 2" pitchFamily="18" charset="2"/>
            </a:endParaRP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3"/>
          <a:srcRect l="-549" t="5859" r="95553" b="82714"/>
          <a:stretch>
            <a:fillRect/>
          </a:stretch>
        </p:blipFill>
        <p:spPr bwMode="auto">
          <a:xfrm>
            <a:off x="7489840" y="5923771"/>
            <a:ext cx="500066" cy="64294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407639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083238" y="453273"/>
            <a:ext cx="7310309" cy="572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4306" tIns="52153" rIns="104306" bIns="52153" rtlCol="0" anchor="ctr"/>
          <a:lstStyle/>
          <a:p>
            <a:r>
              <a:rPr lang="en-US" altLang="ko-KR" sz="4000" b="1" spc="-171" dirty="0">
                <a:solidFill>
                  <a:srgbClr val="009999"/>
                </a:solidFill>
                <a:latin typeface="+mj-lt"/>
                <a:ea typeface="나눔바른고딕 옛한글" pitchFamily="50" charset="-127"/>
                <a:cs typeface="Calibri" pitchFamily="34" charset="0"/>
              </a:rPr>
              <a:t>Re-Cap.</a:t>
            </a:r>
            <a:r>
              <a:rPr lang="en-US" altLang="ko-KR" sz="4000" spc="-171" dirty="0">
                <a:solidFill>
                  <a:schemeClr val="tx1"/>
                </a:solidFill>
                <a:latin typeface="+mj-lt"/>
                <a:ea typeface="나눔바른고딕 옛한글" pitchFamily="50" charset="-127"/>
                <a:cs typeface="Calibri" pitchFamily="34" charset="0"/>
              </a:rPr>
              <a:t> _ </a:t>
            </a:r>
            <a:r>
              <a:rPr lang="en-US" altLang="ko-KR" sz="4000" b="1" spc="-171" dirty="0">
                <a:solidFill>
                  <a:schemeClr val="tx1"/>
                </a:solidFill>
                <a:latin typeface="+mj-lt"/>
                <a:ea typeface="나눔바른고딕 옛한글" pitchFamily="50" charset="-127"/>
                <a:cs typeface="Calibri" pitchFamily="34" charset="0"/>
              </a:rPr>
              <a:t>Value</a:t>
            </a:r>
            <a:r>
              <a:rPr lang="en-US" altLang="ko-KR" sz="4000" spc="-171" dirty="0">
                <a:solidFill>
                  <a:schemeClr val="tx1"/>
                </a:solidFill>
                <a:latin typeface="+mj-lt"/>
                <a:ea typeface="나눔바른고딕 옛한글" pitchFamily="50" charset="-127"/>
                <a:cs typeface="Calibri" pitchFamily="34" charset="0"/>
              </a:rPr>
              <a:t> </a:t>
            </a:r>
            <a:r>
              <a:rPr lang="en-US" altLang="ko-KR" sz="3200" spc="-171" dirty="0">
                <a:solidFill>
                  <a:schemeClr val="tx1"/>
                </a:solidFill>
                <a:latin typeface="+mj-lt"/>
                <a:ea typeface="나눔바른고딕 옛한글" pitchFamily="50" charset="-127"/>
                <a:cs typeface="Calibri" pitchFamily="34" charset="0"/>
              </a:rPr>
              <a:t>come from?</a:t>
            </a:r>
            <a:endParaRPr lang="ko-KR" altLang="en-US" sz="2400" spc="-171" dirty="0">
              <a:solidFill>
                <a:schemeClr val="tx1"/>
              </a:solidFill>
              <a:latin typeface="+mj-lt"/>
              <a:ea typeface="나눔바른고딕 옛한글" pitchFamily="50" charset="-127"/>
              <a:cs typeface="Calibri" pitchFamily="34" charset="0"/>
            </a:endParaRPr>
          </a:p>
        </p:txBody>
      </p:sp>
      <p:sp>
        <p:nvSpPr>
          <p:cNvPr id="14" name="Rectangle 6"/>
          <p:cNvSpPr>
            <a:spLocks noChangeArrowheads="1"/>
          </p:cNvSpPr>
          <p:nvPr/>
        </p:nvSpPr>
        <p:spPr bwMode="gray">
          <a:xfrm>
            <a:off x="1063199" y="2031526"/>
            <a:ext cx="1350963" cy="1443038"/>
          </a:xfrm>
          <a:prstGeom prst="roundRect">
            <a:avLst>
              <a:gd name="adj" fmla="val 16667"/>
            </a:avLst>
          </a:prstGeom>
          <a:solidFill>
            <a:srgbClr val="2A7286"/>
          </a:solidFill>
          <a:ln>
            <a:noFill/>
          </a:ln>
        </p:spPr>
        <p:txBody>
          <a:bodyPr anchor="ctr" anchorCtr="1"/>
          <a:lstStyle/>
          <a:p>
            <a:pPr algn="ctr">
              <a:buNone/>
            </a:pPr>
            <a:r>
              <a:rPr lang="en-US" altLang="ko-KR" sz="1500" b="1" dirty="0">
                <a:solidFill>
                  <a:srgbClr val="FFFFFF"/>
                </a:solidFill>
                <a:latin typeface="+mj-lt"/>
                <a:ea typeface="맑은 고딕" pitchFamily="50" charset="-127"/>
              </a:rPr>
              <a:t>(1)</a:t>
            </a:r>
          </a:p>
          <a:p>
            <a:pPr algn="ctr">
              <a:buNone/>
            </a:pPr>
            <a:r>
              <a:rPr lang="en-US" altLang="ko-KR" sz="1500" b="1" dirty="0">
                <a:solidFill>
                  <a:srgbClr val="FFFFFF"/>
                </a:solidFill>
                <a:latin typeface="+mj-lt"/>
                <a:ea typeface="맑은 고딕" pitchFamily="50" charset="-127"/>
              </a:rPr>
              <a:t>Define </a:t>
            </a:r>
            <a:br>
              <a:rPr lang="en-US" altLang="ko-KR" sz="1500" b="1" dirty="0">
                <a:solidFill>
                  <a:srgbClr val="FFFFFF"/>
                </a:solidFill>
                <a:latin typeface="+mj-lt"/>
                <a:ea typeface="맑은 고딕" pitchFamily="50" charset="-127"/>
              </a:rPr>
            </a:br>
            <a:r>
              <a:rPr lang="en-US" altLang="ko-KR" sz="1500" b="1" dirty="0">
                <a:solidFill>
                  <a:srgbClr val="FFFFFF"/>
                </a:solidFill>
                <a:latin typeface="+mj-lt"/>
                <a:ea typeface="맑은 고딕" pitchFamily="50" charset="-127"/>
              </a:rPr>
              <a:t>Issues</a:t>
            </a:r>
            <a:br>
              <a:rPr lang="en-US" altLang="ko-KR" sz="1500" b="1" dirty="0">
                <a:solidFill>
                  <a:srgbClr val="FFFFFF"/>
                </a:solidFill>
                <a:latin typeface="+mj-lt"/>
                <a:ea typeface="맑은 고딕" pitchFamily="50" charset="-127"/>
              </a:rPr>
            </a:br>
            <a:endParaRPr lang="en-US" altLang="ko-KR" sz="1500" b="1" dirty="0">
              <a:solidFill>
                <a:srgbClr val="FFFFFF"/>
              </a:solidFill>
              <a:latin typeface="+mj-lt"/>
              <a:ea typeface="맑은 고딕" pitchFamily="50" charset="-127"/>
            </a:endParaRPr>
          </a:p>
        </p:txBody>
      </p:sp>
      <p:sp>
        <p:nvSpPr>
          <p:cNvPr id="16" name="Rectangle 6"/>
          <p:cNvSpPr>
            <a:spLocks noChangeArrowheads="1"/>
          </p:cNvSpPr>
          <p:nvPr/>
        </p:nvSpPr>
        <p:spPr bwMode="gray">
          <a:xfrm>
            <a:off x="2499887" y="2031526"/>
            <a:ext cx="1350962" cy="1443038"/>
          </a:xfrm>
          <a:prstGeom prst="roundRect">
            <a:avLst>
              <a:gd name="adj" fmla="val 16667"/>
            </a:avLst>
          </a:prstGeom>
          <a:solidFill>
            <a:srgbClr val="C00000"/>
          </a:solidFill>
          <a:ln>
            <a:noFill/>
          </a:ln>
          <a:extLs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1"/>
          <a:lstStyle/>
          <a:p>
            <a:pPr algn="ctr"/>
            <a:r>
              <a:rPr lang="en-US" altLang="ko-KR" sz="1500" b="1" dirty="0">
                <a:solidFill>
                  <a:srgbClr val="FFFFFF"/>
                </a:solidFill>
                <a:latin typeface="+mj-lt"/>
                <a:ea typeface="맑은 고딕" pitchFamily="50" charset="-127"/>
              </a:rPr>
              <a:t>(2) </a:t>
            </a:r>
          </a:p>
          <a:p>
            <a:pPr algn="ctr"/>
            <a:r>
              <a:rPr lang="en-US" altLang="ko-KR" sz="1500" b="1" dirty="0">
                <a:solidFill>
                  <a:srgbClr val="FFFFFF"/>
                </a:solidFill>
                <a:latin typeface="+mj-lt"/>
                <a:ea typeface="맑은 고딕" pitchFamily="50" charset="-127"/>
              </a:rPr>
              <a:t>Design</a:t>
            </a:r>
            <a:br>
              <a:rPr lang="en-US" altLang="ko-KR" sz="1500" b="1" dirty="0">
                <a:solidFill>
                  <a:srgbClr val="FFFFFF"/>
                </a:solidFill>
                <a:latin typeface="+mj-lt"/>
                <a:ea typeface="맑은 고딕" pitchFamily="50" charset="-127"/>
              </a:rPr>
            </a:br>
            <a:r>
              <a:rPr lang="en-US" altLang="ko-KR" sz="1500" b="1" dirty="0">
                <a:solidFill>
                  <a:srgbClr val="FFFFFF"/>
                </a:solidFill>
                <a:latin typeface="+mj-lt"/>
                <a:ea typeface="맑은 고딕" pitchFamily="50" charset="-127"/>
              </a:rPr>
              <a:t>Research &amp; </a:t>
            </a:r>
            <a:br>
              <a:rPr lang="en-US" altLang="ko-KR" sz="1500" b="1" dirty="0">
                <a:solidFill>
                  <a:srgbClr val="FFFFFF"/>
                </a:solidFill>
                <a:latin typeface="+mj-lt"/>
                <a:ea typeface="맑은 고딕" pitchFamily="50" charset="-127"/>
              </a:rPr>
            </a:br>
            <a:r>
              <a:rPr lang="en-US" altLang="ko-KR" sz="1500" b="1" dirty="0" err="1">
                <a:solidFill>
                  <a:srgbClr val="FFFFFF"/>
                </a:solidFill>
                <a:latin typeface="+mj-lt"/>
                <a:ea typeface="맑은 고딕" pitchFamily="50" charset="-127"/>
              </a:rPr>
              <a:t>Impl</a:t>
            </a:r>
            <a:r>
              <a:rPr lang="en-US" altLang="ko-KR" sz="1500" b="1" dirty="0">
                <a:solidFill>
                  <a:srgbClr val="FFFFFF"/>
                </a:solidFill>
                <a:latin typeface="+mj-lt"/>
                <a:ea typeface="맑은 고딕" pitchFamily="50" charset="-127"/>
              </a:rPr>
              <a:t>.</a:t>
            </a:r>
          </a:p>
        </p:txBody>
      </p:sp>
      <p:sp>
        <p:nvSpPr>
          <p:cNvPr id="17" name="Rectangle 6"/>
          <p:cNvSpPr>
            <a:spLocks noChangeArrowheads="1"/>
          </p:cNvSpPr>
          <p:nvPr/>
        </p:nvSpPr>
        <p:spPr bwMode="gray">
          <a:xfrm>
            <a:off x="3936574" y="2031526"/>
            <a:ext cx="1350963" cy="1443038"/>
          </a:xfrm>
          <a:prstGeom prst="roundRect">
            <a:avLst>
              <a:gd name="adj" fmla="val 16667"/>
            </a:avLst>
          </a:prstGeom>
          <a:solidFill>
            <a:srgbClr val="C00000"/>
          </a:solidFill>
          <a:ln>
            <a:noFill/>
          </a:ln>
          <a:extLs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1"/>
          <a:lstStyle/>
          <a:p>
            <a:pPr algn="ctr">
              <a:buNone/>
            </a:pPr>
            <a:r>
              <a:rPr lang="en-US" altLang="ko-KR" sz="1500" b="1">
                <a:solidFill>
                  <a:srgbClr val="FFFFFF"/>
                </a:solidFill>
                <a:latin typeface="+mj-lt"/>
                <a:ea typeface="맑은 고딕" pitchFamily="50" charset="-127"/>
              </a:rPr>
              <a:t>(3)</a:t>
            </a:r>
          </a:p>
          <a:p>
            <a:pPr algn="ctr">
              <a:buNone/>
            </a:pPr>
            <a:r>
              <a:rPr lang="en-US" altLang="ko-KR" sz="1500" b="1">
                <a:solidFill>
                  <a:srgbClr val="FFFFFF"/>
                </a:solidFill>
                <a:latin typeface="+mj-lt"/>
                <a:ea typeface="맑은 고딕" pitchFamily="50" charset="-127"/>
              </a:rPr>
              <a:t>Data Handling &amp; Analysis</a:t>
            </a:r>
          </a:p>
        </p:txBody>
      </p:sp>
      <p:sp>
        <p:nvSpPr>
          <p:cNvPr id="18" name="Rectangle 6"/>
          <p:cNvSpPr>
            <a:spLocks noChangeArrowheads="1"/>
          </p:cNvSpPr>
          <p:nvPr/>
        </p:nvSpPr>
        <p:spPr bwMode="gray">
          <a:xfrm>
            <a:off x="5373262" y="2031526"/>
            <a:ext cx="1350962" cy="1443038"/>
          </a:xfrm>
          <a:prstGeom prst="roundRect">
            <a:avLst>
              <a:gd name="adj" fmla="val 16667"/>
            </a:avLst>
          </a:prstGeom>
          <a:solidFill>
            <a:srgbClr val="2A7286"/>
          </a:solidFill>
          <a:ln>
            <a:noFill/>
          </a:ln>
        </p:spPr>
        <p:txBody>
          <a:bodyPr anchor="ctr" anchorCtr="1"/>
          <a:lstStyle/>
          <a:p>
            <a:pPr algn="ctr">
              <a:buNone/>
            </a:pPr>
            <a:r>
              <a:rPr lang="en-US" altLang="ko-KR" sz="1500" b="1">
                <a:solidFill>
                  <a:srgbClr val="FFFFFF"/>
                </a:solidFill>
                <a:latin typeface="+mj-lt"/>
                <a:ea typeface="맑은 고딕" pitchFamily="50" charset="-127"/>
              </a:rPr>
              <a:t>(4)</a:t>
            </a:r>
          </a:p>
          <a:p>
            <a:pPr algn="ctr">
              <a:buNone/>
            </a:pPr>
            <a:r>
              <a:rPr lang="en-US" altLang="ko-KR" sz="1500" b="1">
                <a:solidFill>
                  <a:srgbClr val="FFFFFF"/>
                </a:solidFill>
                <a:latin typeface="+mj-lt"/>
                <a:ea typeface="맑은 고딕" pitchFamily="50" charset="-127"/>
              </a:rPr>
              <a:t>Extract</a:t>
            </a:r>
            <a:br>
              <a:rPr lang="en-US" altLang="ko-KR" sz="1500" b="1">
                <a:solidFill>
                  <a:srgbClr val="FFFFFF"/>
                </a:solidFill>
                <a:latin typeface="+mj-lt"/>
                <a:ea typeface="맑은 고딕" pitchFamily="50" charset="-127"/>
              </a:rPr>
            </a:br>
            <a:r>
              <a:rPr lang="en-US" altLang="ko-KR" sz="1500" b="1">
                <a:solidFill>
                  <a:srgbClr val="FFFFFF"/>
                </a:solidFill>
                <a:latin typeface="+mj-lt"/>
                <a:ea typeface="맑은 고딕" pitchFamily="50" charset="-127"/>
              </a:rPr>
              <a:t>Insights</a:t>
            </a:r>
            <a:br>
              <a:rPr lang="en-US" altLang="ko-KR" sz="1500" b="1">
                <a:solidFill>
                  <a:srgbClr val="FFFFFF"/>
                </a:solidFill>
                <a:latin typeface="+mj-lt"/>
                <a:ea typeface="맑은 고딕" pitchFamily="50" charset="-127"/>
              </a:rPr>
            </a:br>
            <a:endParaRPr lang="en-US" altLang="ko-KR" sz="1500" b="1">
              <a:solidFill>
                <a:srgbClr val="FFFFFF"/>
              </a:solidFill>
              <a:latin typeface="+mj-lt"/>
              <a:ea typeface="맑은 고딕" pitchFamily="50" charset="-127"/>
            </a:endParaRPr>
          </a:p>
        </p:txBody>
      </p:sp>
      <p:sp>
        <p:nvSpPr>
          <p:cNvPr id="19" name="Rectangle 6"/>
          <p:cNvSpPr>
            <a:spLocks noChangeArrowheads="1"/>
          </p:cNvSpPr>
          <p:nvPr/>
        </p:nvSpPr>
        <p:spPr bwMode="gray">
          <a:xfrm>
            <a:off x="6809949" y="2031526"/>
            <a:ext cx="1350963" cy="1443038"/>
          </a:xfrm>
          <a:prstGeom prst="roundRect">
            <a:avLst>
              <a:gd name="adj" fmla="val 16667"/>
            </a:avLst>
          </a:prstGeom>
          <a:solidFill>
            <a:srgbClr val="2A7286"/>
          </a:solidFill>
          <a:ln>
            <a:noFill/>
          </a:ln>
        </p:spPr>
        <p:txBody>
          <a:bodyPr anchor="ctr" anchorCtr="1"/>
          <a:lstStyle/>
          <a:p>
            <a:pPr algn="ctr">
              <a:buNone/>
            </a:pPr>
            <a:r>
              <a:rPr lang="en-US" altLang="ko-KR" sz="1500" b="1">
                <a:solidFill>
                  <a:srgbClr val="FFFFFF"/>
                </a:solidFill>
                <a:latin typeface="+mj-lt"/>
                <a:ea typeface="맑은 고딕" pitchFamily="50" charset="-127"/>
              </a:rPr>
              <a:t>(5)</a:t>
            </a:r>
          </a:p>
          <a:p>
            <a:pPr algn="ctr">
              <a:buNone/>
            </a:pPr>
            <a:r>
              <a:rPr lang="en-US" altLang="ko-KR" sz="1500" b="1">
                <a:solidFill>
                  <a:srgbClr val="FFFFFF"/>
                </a:solidFill>
                <a:latin typeface="+mj-lt"/>
                <a:ea typeface="맑은 고딕" pitchFamily="50" charset="-127"/>
              </a:rPr>
              <a:t>Ideation</a:t>
            </a:r>
            <a:br>
              <a:rPr lang="en-US" altLang="ko-KR" sz="1500" b="1">
                <a:solidFill>
                  <a:srgbClr val="FFFFFF"/>
                </a:solidFill>
                <a:latin typeface="+mj-lt"/>
                <a:ea typeface="맑은 고딕" pitchFamily="50" charset="-127"/>
              </a:rPr>
            </a:br>
            <a:br>
              <a:rPr lang="en-US" altLang="ko-KR" sz="1500" b="1">
                <a:solidFill>
                  <a:srgbClr val="FFFFFF"/>
                </a:solidFill>
                <a:latin typeface="+mj-lt"/>
                <a:ea typeface="맑은 고딕" pitchFamily="50" charset="-127"/>
              </a:rPr>
            </a:br>
            <a:endParaRPr lang="en-US" altLang="ko-KR" sz="1500" b="1">
              <a:solidFill>
                <a:srgbClr val="FFFFFF"/>
              </a:solidFill>
              <a:latin typeface="+mj-lt"/>
              <a:ea typeface="맑은 고딕" pitchFamily="50" charset="-127"/>
            </a:endParaRPr>
          </a:p>
        </p:txBody>
      </p:sp>
      <p:sp>
        <p:nvSpPr>
          <p:cNvPr id="20" name="Rectangle 6"/>
          <p:cNvSpPr>
            <a:spLocks noChangeArrowheads="1"/>
          </p:cNvSpPr>
          <p:nvPr/>
        </p:nvSpPr>
        <p:spPr bwMode="gray">
          <a:xfrm>
            <a:off x="8267274" y="2033114"/>
            <a:ext cx="1350963" cy="1441450"/>
          </a:xfrm>
          <a:prstGeom prst="roundRect">
            <a:avLst>
              <a:gd name="adj" fmla="val 16667"/>
            </a:avLst>
          </a:prstGeom>
          <a:solidFill>
            <a:srgbClr val="2A7286"/>
          </a:solidFill>
          <a:ln>
            <a:noFill/>
          </a:ln>
        </p:spPr>
        <p:txBody>
          <a:bodyPr anchor="ctr" anchorCtr="1"/>
          <a:lstStyle/>
          <a:p>
            <a:pPr algn="ctr">
              <a:buNone/>
            </a:pPr>
            <a:r>
              <a:rPr lang="en-US" altLang="ko-KR" sz="1500" b="1">
                <a:solidFill>
                  <a:srgbClr val="FFFFFF"/>
                </a:solidFill>
                <a:latin typeface="+mj-lt"/>
                <a:ea typeface="맑은 고딕" pitchFamily="50" charset="-127"/>
              </a:rPr>
              <a:t>(6)</a:t>
            </a:r>
          </a:p>
          <a:p>
            <a:pPr algn="ctr">
              <a:buNone/>
            </a:pPr>
            <a:r>
              <a:rPr lang="en-US" altLang="ko-KR" sz="1500" b="1">
                <a:solidFill>
                  <a:srgbClr val="FFFFFF"/>
                </a:solidFill>
                <a:latin typeface="+mj-lt"/>
                <a:ea typeface="맑은 고딕" pitchFamily="50" charset="-127"/>
              </a:rPr>
              <a:t>Deliver</a:t>
            </a:r>
            <a:br>
              <a:rPr lang="en-US" altLang="ko-KR" sz="1500" b="1">
                <a:solidFill>
                  <a:srgbClr val="FFFFFF"/>
                </a:solidFill>
                <a:latin typeface="+mj-lt"/>
                <a:ea typeface="맑은 고딕" pitchFamily="50" charset="-127"/>
              </a:rPr>
            </a:br>
            <a:r>
              <a:rPr lang="en-US" altLang="ko-KR" sz="1500" b="1">
                <a:solidFill>
                  <a:srgbClr val="FFFFFF"/>
                </a:solidFill>
                <a:latin typeface="+mj-lt"/>
                <a:ea typeface="맑은 고딕" pitchFamily="50" charset="-127"/>
              </a:rPr>
              <a:t>thru</a:t>
            </a:r>
            <a:br>
              <a:rPr lang="en-US" altLang="ko-KR" sz="1500" b="1">
                <a:solidFill>
                  <a:srgbClr val="FFFFFF"/>
                </a:solidFill>
                <a:latin typeface="+mj-lt"/>
                <a:ea typeface="맑은 고딕" pitchFamily="50" charset="-127"/>
              </a:rPr>
            </a:br>
            <a:r>
              <a:rPr lang="en-US" altLang="ko-KR" sz="1500" b="1">
                <a:solidFill>
                  <a:srgbClr val="FFFFFF"/>
                </a:solidFill>
                <a:latin typeface="+mj-lt"/>
                <a:ea typeface="맑은 고딕" pitchFamily="50" charset="-127"/>
              </a:rPr>
              <a:t>Comm. </a:t>
            </a:r>
          </a:p>
        </p:txBody>
      </p:sp>
      <p:sp>
        <p:nvSpPr>
          <p:cNvPr id="21" name="Rectangle 6"/>
          <p:cNvSpPr>
            <a:spLocks noChangeArrowheads="1"/>
          </p:cNvSpPr>
          <p:nvPr/>
        </p:nvSpPr>
        <p:spPr bwMode="gray">
          <a:xfrm>
            <a:off x="1063199" y="3564607"/>
            <a:ext cx="8589963" cy="411162"/>
          </a:xfrm>
          <a:prstGeom prst="roundRect">
            <a:avLst>
              <a:gd name="adj" fmla="val 16667"/>
            </a:avLst>
          </a:prstGeom>
          <a:solidFill>
            <a:srgbClr val="2A7286"/>
          </a:solidFill>
          <a:ln>
            <a:noFill/>
          </a:ln>
        </p:spPr>
        <p:txBody>
          <a:bodyPr anchor="ctr" anchorCtr="1"/>
          <a:lstStyle/>
          <a:p>
            <a:pPr algn="ctr">
              <a:buNone/>
            </a:pPr>
            <a:r>
              <a:rPr lang="en-US" altLang="ko-KR" sz="1500" b="1">
                <a:solidFill>
                  <a:srgbClr val="FFFFFF"/>
                </a:solidFill>
                <a:latin typeface="+mj-lt"/>
                <a:ea typeface="맑은 고딕" pitchFamily="50" charset="-127"/>
              </a:rPr>
              <a:t>Facilitation (Interview, Session leading etc.)</a:t>
            </a:r>
          </a:p>
        </p:txBody>
      </p:sp>
      <p:sp>
        <p:nvSpPr>
          <p:cNvPr id="22" name="Rectangle 6"/>
          <p:cNvSpPr>
            <a:spLocks noChangeArrowheads="1"/>
          </p:cNvSpPr>
          <p:nvPr/>
        </p:nvSpPr>
        <p:spPr bwMode="gray">
          <a:xfrm>
            <a:off x="1083837" y="4678288"/>
            <a:ext cx="1350963" cy="1441450"/>
          </a:xfrm>
          <a:prstGeom prst="roundRect">
            <a:avLst>
              <a:gd name="adj" fmla="val 16667"/>
            </a:avLst>
          </a:prstGeom>
          <a:solidFill>
            <a:srgbClr val="C00000"/>
          </a:solidFill>
          <a:ln>
            <a:noFill/>
          </a:ln>
          <a:extLs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1"/>
          <a:lstStyle/>
          <a:p>
            <a:pPr algn="ctr">
              <a:buNone/>
            </a:pPr>
            <a:r>
              <a:rPr lang="en-US" altLang="ko-KR" sz="1500" b="1" dirty="0">
                <a:solidFill>
                  <a:srgbClr val="FFFFFF"/>
                </a:solidFill>
                <a:latin typeface="+mj-lt"/>
                <a:ea typeface="맑은 고딕" pitchFamily="50" charset="-127"/>
              </a:rPr>
              <a:t>(1)</a:t>
            </a:r>
          </a:p>
          <a:p>
            <a:pPr algn="ctr">
              <a:buNone/>
            </a:pPr>
            <a:r>
              <a:rPr lang="en-US" altLang="ko-KR" sz="1500" b="1" dirty="0">
                <a:solidFill>
                  <a:srgbClr val="FFFFFF"/>
                </a:solidFill>
                <a:latin typeface="+mj-lt"/>
                <a:ea typeface="맑은 고딕" pitchFamily="50" charset="-127"/>
              </a:rPr>
              <a:t>Define </a:t>
            </a:r>
            <a:br>
              <a:rPr lang="en-US" altLang="ko-KR" sz="1500" b="1" dirty="0">
                <a:solidFill>
                  <a:srgbClr val="FFFFFF"/>
                </a:solidFill>
                <a:latin typeface="+mj-lt"/>
                <a:ea typeface="맑은 고딕" pitchFamily="50" charset="-127"/>
              </a:rPr>
            </a:br>
            <a:r>
              <a:rPr lang="en-US" altLang="ko-KR" sz="1500" b="1" dirty="0">
                <a:solidFill>
                  <a:srgbClr val="FFFFFF"/>
                </a:solidFill>
                <a:latin typeface="+mj-lt"/>
                <a:ea typeface="맑은 고딕" pitchFamily="50" charset="-127"/>
              </a:rPr>
              <a:t>Issues</a:t>
            </a:r>
            <a:br>
              <a:rPr lang="en-US" altLang="ko-KR" sz="1500" b="1" dirty="0">
                <a:solidFill>
                  <a:srgbClr val="FFFFFF"/>
                </a:solidFill>
                <a:latin typeface="+mj-lt"/>
                <a:ea typeface="맑은 고딕" pitchFamily="50" charset="-127"/>
              </a:rPr>
            </a:br>
            <a:endParaRPr lang="en-US" altLang="ko-KR" sz="1500" b="1" dirty="0">
              <a:solidFill>
                <a:srgbClr val="FFFFFF"/>
              </a:solidFill>
              <a:latin typeface="+mj-lt"/>
              <a:ea typeface="맑은 고딕" pitchFamily="50" charset="-127"/>
            </a:endParaRPr>
          </a:p>
        </p:txBody>
      </p:sp>
      <p:sp>
        <p:nvSpPr>
          <p:cNvPr id="23" name="Rectangle 6"/>
          <p:cNvSpPr>
            <a:spLocks noChangeArrowheads="1"/>
          </p:cNvSpPr>
          <p:nvPr/>
        </p:nvSpPr>
        <p:spPr bwMode="gray">
          <a:xfrm>
            <a:off x="2520525" y="4678288"/>
            <a:ext cx="1350962" cy="1441450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1"/>
          <a:lstStyle/>
          <a:p>
            <a:pPr algn="ctr"/>
            <a:r>
              <a:rPr lang="en-US" altLang="ko-KR" sz="1500" b="1" dirty="0">
                <a:solidFill>
                  <a:srgbClr val="FFFFFF"/>
                </a:solidFill>
                <a:latin typeface="+mj-lt"/>
                <a:ea typeface="맑은 고딕" pitchFamily="50" charset="-127"/>
              </a:rPr>
              <a:t>(2) </a:t>
            </a:r>
          </a:p>
          <a:p>
            <a:pPr algn="ctr"/>
            <a:r>
              <a:rPr lang="en-US" altLang="ko-KR" sz="1500" b="1" dirty="0">
                <a:solidFill>
                  <a:srgbClr val="FFFFFF"/>
                </a:solidFill>
                <a:latin typeface="+mj-lt"/>
                <a:ea typeface="맑은 고딕" pitchFamily="50" charset="-127"/>
              </a:rPr>
              <a:t>Design</a:t>
            </a:r>
            <a:br>
              <a:rPr lang="en-US" altLang="ko-KR" sz="1500" b="1" dirty="0">
                <a:solidFill>
                  <a:srgbClr val="FFFFFF"/>
                </a:solidFill>
                <a:latin typeface="+mj-lt"/>
                <a:ea typeface="맑은 고딕" pitchFamily="50" charset="-127"/>
              </a:rPr>
            </a:br>
            <a:r>
              <a:rPr lang="en-US" altLang="ko-KR" sz="1500" b="1" dirty="0">
                <a:solidFill>
                  <a:srgbClr val="FFFFFF"/>
                </a:solidFill>
                <a:latin typeface="+mj-lt"/>
                <a:ea typeface="맑은 고딕" pitchFamily="50" charset="-127"/>
              </a:rPr>
              <a:t>Research &amp; </a:t>
            </a:r>
            <a:br>
              <a:rPr lang="en-US" altLang="ko-KR" sz="1500" b="1" dirty="0">
                <a:solidFill>
                  <a:srgbClr val="FFFFFF"/>
                </a:solidFill>
                <a:latin typeface="+mj-lt"/>
                <a:ea typeface="맑은 고딕" pitchFamily="50" charset="-127"/>
              </a:rPr>
            </a:br>
            <a:r>
              <a:rPr lang="en-US" altLang="ko-KR" sz="1500" b="1" dirty="0" err="1">
                <a:solidFill>
                  <a:srgbClr val="FFFFFF"/>
                </a:solidFill>
                <a:latin typeface="+mj-lt"/>
                <a:ea typeface="맑은 고딕" pitchFamily="50" charset="-127"/>
              </a:rPr>
              <a:t>Impl</a:t>
            </a:r>
            <a:r>
              <a:rPr lang="en-US" altLang="ko-KR" sz="1500" b="1" dirty="0">
                <a:solidFill>
                  <a:srgbClr val="FFFFFF"/>
                </a:solidFill>
                <a:latin typeface="+mj-lt"/>
                <a:ea typeface="맑은 고딕" pitchFamily="50" charset="-127"/>
              </a:rPr>
              <a:t>.</a:t>
            </a:r>
          </a:p>
        </p:txBody>
      </p:sp>
      <p:sp>
        <p:nvSpPr>
          <p:cNvPr id="24" name="Rectangle 6"/>
          <p:cNvSpPr>
            <a:spLocks noChangeArrowheads="1"/>
          </p:cNvSpPr>
          <p:nvPr/>
        </p:nvSpPr>
        <p:spPr bwMode="gray">
          <a:xfrm>
            <a:off x="3957212" y="4678288"/>
            <a:ext cx="1350963" cy="1441450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1"/>
          <a:lstStyle/>
          <a:p>
            <a:pPr algn="ctr">
              <a:buNone/>
            </a:pPr>
            <a:r>
              <a:rPr lang="en-US" altLang="ko-KR" sz="1500" b="1" dirty="0">
                <a:solidFill>
                  <a:srgbClr val="FFFFFF"/>
                </a:solidFill>
                <a:latin typeface="+mj-lt"/>
                <a:ea typeface="맑은 고딕" pitchFamily="50" charset="-127"/>
              </a:rPr>
              <a:t>(3)</a:t>
            </a:r>
          </a:p>
          <a:p>
            <a:pPr algn="ctr">
              <a:buNone/>
            </a:pPr>
            <a:r>
              <a:rPr lang="en-US" altLang="ko-KR" sz="1500" b="1" dirty="0">
                <a:solidFill>
                  <a:srgbClr val="FFFFFF"/>
                </a:solidFill>
                <a:latin typeface="+mj-lt"/>
                <a:ea typeface="맑은 고딕" pitchFamily="50" charset="-127"/>
              </a:rPr>
              <a:t>Data Handling &amp; Analysis</a:t>
            </a:r>
          </a:p>
        </p:txBody>
      </p:sp>
      <p:sp>
        <p:nvSpPr>
          <p:cNvPr id="25" name="Rectangle 6"/>
          <p:cNvSpPr>
            <a:spLocks noChangeArrowheads="1"/>
          </p:cNvSpPr>
          <p:nvPr/>
        </p:nvSpPr>
        <p:spPr bwMode="gray">
          <a:xfrm>
            <a:off x="5393900" y="4678288"/>
            <a:ext cx="1350962" cy="1441450"/>
          </a:xfrm>
          <a:prstGeom prst="roundRect">
            <a:avLst>
              <a:gd name="adj" fmla="val 16667"/>
            </a:avLst>
          </a:prstGeom>
          <a:solidFill>
            <a:srgbClr val="C00000"/>
          </a:solidFill>
          <a:ln>
            <a:noFill/>
          </a:ln>
          <a:extLs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1"/>
          <a:lstStyle/>
          <a:p>
            <a:pPr algn="ctr">
              <a:buNone/>
            </a:pPr>
            <a:r>
              <a:rPr lang="en-US" altLang="ko-KR" sz="1500" b="1">
                <a:solidFill>
                  <a:srgbClr val="FFFFFF"/>
                </a:solidFill>
                <a:latin typeface="+mj-lt"/>
                <a:ea typeface="맑은 고딕" pitchFamily="50" charset="-127"/>
              </a:rPr>
              <a:t>(4)</a:t>
            </a:r>
          </a:p>
          <a:p>
            <a:pPr algn="ctr">
              <a:buNone/>
            </a:pPr>
            <a:r>
              <a:rPr lang="en-US" altLang="ko-KR" sz="1500" b="1">
                <a:solidFill>
                  <a:srgbClr val="FFFFFF"/>
                </a:solidFill>
                <a:latin typeface="+mj-lt"/>
                <a:ea typeface="맑은 고딕" pitchFamily="50" charset="-127"/>
              </a:rPr>
              <a:t>Extract</a:t>
            </a:r>
            <a:br>
              <a:rPr lang="en-US" altLang="ko-KR" sz="1500" b="1">
                <a:solidFill>
                  <a:srgbClr val="FFFFFF"/>
                </a:solidFill>
                <a:latin typeface="+mj-lt"/>
                <a:ea typeface="맑은 고딕" pitchFamily="50" charset="-127"/>
              </a:rPr>
            </a:br>
            <a:r>
              <a:rPr lang="en-US" altLang="ko-KR" sz="1500" b="1">
                <a:solidFill>
                  <a:srgbClr val="FFFFFF"/>
                </a:solidFill>
                <a:latin typeface="+mj-lt"/>
                <a:ea typeface="맑은 고딕" pitchFamily="50" charset="-127"/>
              </a:rPr>
              <a:t>Insights</a:t>
            </a:r>
            <a:br>
              <a:rPr lang="en-US" altLang="ko-KR" sz="1500" b="1">
                <a:solidFill>
                  <a:srgbClr val="FFFFFF"/>
                </a:solidFill>
                <a:latin typeface="+mj-lt"/>
                <a:ea typeface="맑은 고딕" pitchFamily="50" charset="-127"/>
              </a:rPr>
            </a:br>
            <a:endParaRPr lang="en-US" altLang="ko-KR" sz="1500" b="1">
              <a:solidFill>
                <a:srgbClr val="FFFFFF"/>
              </a:solidFill>
              <a:latin typeface="+mj-lt"/>
              <a:ea typeface="맑은 고딕" pitchFamily="50" charset="-127"/>
            </a:endParaRPr>
          </a:p>
        </p:txBody>
      </p:sp>
      <p:sp>
        <p:nvSpPr>
          <p:cNvPr id="26" name="Rectangle 6"/>
          <p:cNvSpPr>
            <a:spLocks noChangeArrowheads="1"/>
          </p:cNvSpPr>
          <p:nvPr/>
        </p:nvSpPr>
        <p:spPr bwMode="gray">
          <a:xfrm>
            <a:off x="6830587" y="4678288"/>
            <a:ext cx="1350963" cy="1441450"/>
          </a:xfrm>
          <a:prstGeom prst="roundRect">
            <a:avLst>
              <a:gd name="adj" fmla="val 16667"/>
            </a:avLst>
          </a:prstGeom>
          <a:solidFill>
            <a:srgbClr val="C00000"/>
          </a:solidFill>
          <a:ln>
            <a:noFill/>
          </a:ln>
          <a:extLs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1"/>
          <a:lstStyle/>
          <a:p>
            <a:pPr algn="ctr">
              <a:buNone/>
            </a:pPr>
            <a:r>
              <a:rPr lang="en-US" altLang="ko-KR" sz="1500" b="1">
                <a:solidFill>
                  <a:srgbClr val="FFFFFF"/>
                </a:solidFill>
                <a:latin typeface="+mj-lt"/>
                <a:ea typeface="맑은 고딕" pitchFamily="50" charset="-127"/>
              </a:rPr>
              <a:t>(5)</a:t>
            </a:r>
          </a:p>
          <a:p>
            <a:pPr algn="ctr">
              <a:buNone/>
            </a:pPr>
            <a:r>
              <a:rPr lang="en-US" altLang="ko-KR" sz="1500" b="1">
                <a:solidFill>
                  <a:srgbClr val="FFFFFF"/>
                </a:solidFill>
                <a:latin typeface="+mj-lt"/>
                <a:ea typeface="맑은 고딕" pitchFamily="50" charset="-127"/>
              </a:rPr>
              <a:t>Ideation</a:t>
            </a:r>
            <a:br>
              <a:rPr lang="en-US" altLang="ko-KR" sz="1500" b="1">
                <a:solidFill>
                  <a:srgbClr val="FFFFFF"/>
                </a:solidFill>
                <a:latin typeface="+mj-lt"/>
                <a:ea typeface="맑은 고딕" pitchFamily="50" charset="-127"/>
              </a:rPr>
            </a:br>
            <a:br>
              <a:rPr lang="en-US" altLang="ko-KR" sz="1500" b="1">
                <a:solidFill>
                  <a:srgbClr val="FFFFFF"/>
                </a:solidFill>
                <a:latin typeface="+mj-lt"/>
                <a:ea typeface="맑은 고딕" pitchFamily="50" charset="-127"/>
              </a:rPr>
            </a:br>
            <a:endParaRPr lang="en-US" altLang="ko-KR" sz="1500" b="1">
              <a:solidFill>
                <a:srgbClr val="FFFFFF"/>
              </a:solidFill>
              <a:latin typeface="+mj-lt"/>
              <a:ea typeface="맑은 고딕" pitchFamily="50" charset="-127"/>
            </a:endParaRPr>
          </a:p>
        </p:txBody>
      </p:sp>
      <p:sp>
        <p:nvSpPr>
          <p:cNvPr id="27" name="Rectangle 6"/>
          <p:cNvSpPr>
            <a:spLocks noChangeArrowheads="1"/>
          </p:cNvSpPr>
          <p:nvPr/>
        </p:nvSpPr>
        <p:spPr bwMode="gray">
          <a:xfrm>
            <a:off x="8267275" y="4670350"/>
            <a:ext cx="1350962" cy="1441450"/>
          </a:xfrm>
          <a:prstGeom prst="roundRect">
            <a:avLst>
              <a:gd name="adj" fmla="val 16667"/>
            </a:avLst>
          </a:prstGeom>
          <a:solidFill>
            <a:srgbClr val="2A7286"/>
          </a:solidFill>
          <a:ln>
            <a:noFill/>
          </a:ln>
        </p:spPr>
        <p:txBody>
          <a:bodyPr anchor="ctr" anchorCtr="1"/>
          <a:lstStyle/>
          <a:p>
            <a:pPr algn="ctr">
              <a:buNone/>
            </a:pPr>
            <a:r>
              <a:rPr lang="en-US" altLang="ko-KR" sz="1500" b="1">
                <a:solidFill>
                  <a:srgbClr val="FFFFFF"/>
                </a:solidFill>
                <a:latin typeface="+mj-lt"/>
                <a:ea typeface="맑은 고딕" pitchFamily="50" charset="-127"/>
              </a:rPr>
              <a:t>(6)</a:t>
            </a:r>
          </a:p>
          <a:p>
            <a:pPr algn="ctr">
              <a:buNone/>
            </a:pPr>
            <a:r>
              <a:rPr lang="en-US" altLang="ko-KR" sz="1500" b="1">
                <a:solidFill>
                  <a:srgbClr val="FFFFFF"/>
                </a:solidFill>
                <a:latin typeface="+mj-lt"/>
                <a:ea typeface="맑은 고딕" pitchFamily="50" charset="-127"/>
              </a:rPr>
              <a:t>Deliver</a:t>
            </a:r>
            <a:br>
              <a:rPr lang="en-US" altLang="ko-KR" sz="1500" b="1">
                <a:solidFill>
                  <a:srgbClr val="FFFFFF"/>
                </a:solidFill>
                <a:latin typeface="+mj-lt"/>
                <a:ea typeface="맑은 고딕" pitchFamily="50" charset="-127"/>
              </a:rPr>
            </a:br>
            <a:r>
              <a:rPr lang="en-US" altLang="ko-KR" sz="1500" b="1">
                <a:solidFill>
                  <a:srgbClr val="FFFFFF"/>
                </a:solidFill>
                <a:latin typeface="+mj-lt"/>
                <a:ea typeface="맑은 고딕" pitchFamily="50" charset="-127"/>
              </a:rPr>
              <a:t>thru</a:t>
            </a:r>
            <a:br>
              <a:rPr lang="en-US" altLang="ko-KR" sz="1500" b="1">
                <a:solidFill>
                  <a:srgbClr val="FFFFFF"/>
                </a:solidFill>
                <a:latin typeface="+mj-lt"/>
                <a:ea typeface="맑은 고딕" pitchFamily="50" charset="-127"/>
              </a:rPr>
            </a:br>
            <a:r>
              <a:rPr lang="en-US" altLang="ko-KR" sz="1500" b="1">
                <a:solidFill>
                  <a:srgbClr val="FFFFFF"/>
                </a:solidFill>
                <a:latin typeface="+mj-lt"/>
                <a:ea typeface="맑은 고딕" pitchFamily="50" charset="-127"/>
              </a:rPr>
              <a:t>Comm. </a:t>
            </a:r>
          </a:p>
        </p:txBody>
      </p:sp>
      <p:sp>
        <p:nvSpPr>
          <p:cNvPr id="28" name="아래쪽 화살표 18"/>
          <p:cNvSpPr>
            <a:spLocks noChangeArrowheads="1"/>
          </p:cNvSpPr>
          <p:nvPr/>
        </p:nvSpPr>
        <p:spPr bwMode="auto">
          <a:xfrm flipV="1">
            <a:off x="1480712" y="6153475"/>
            <a:ext cx="546100" cy="548104"/>
          </a:xfrm>
          <a:prstGeom prst="downArrow">
            <a:avLst>
              <a:gd name="adj1" fmla="val 50000"/>
              <a:gd name="adj2" fmla="val 49940"/>
            </a:avLst>
          </a:prstGeom>
          <a:solidFill>
            <a:srgbClr val="C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lIns="0" rIns="0" anchor="ctr">
            <a:spAutoFit/>
          </a:bodyPr>
          <a:lstStyle/>
          <a:p>
            <a:pPr defTabSz="762000"/>
            <a:endParaRPr lang="ko-KR" altLang="en-US">
              <a:latin typeface="+mj-lt"/>
            </a:endParaRPr>
          </a:p>
        </p:txBody>
      </p:sp>
      <p:sp>
        <p:nvSpPr>
          <p:cNvPr id="29" name="아래쪽 화살표 19"/>
          <p:cNvSpPr>
            <a:spLocks noChangeArrowheads="1"/>
          </p:cNvSpPr>
          <p:nvPr/>
        </p:nvSpPr>
        <p:spPr bwMode="auto">
          <a:xfrm flipV="1">
            <a:off x="5822525" y="6153475"/>
            <a:ext cx="546100" cy="548104"/>
          </a:xfrm>
          <a:prstGeom prst="downArrow">
            <a:avLst>
              <a:gd name="adj1" fmla="val 50000"/>
              <a:gd name="adj2" fmla="val 49940"/>
            </a:avLst>
          </a:prstGeom>
          <a:solidFill>
            <a:srgbClr val="C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lIns="0" rIns="0" anchor="ctr">
            <a:spAutoFit/>
          </a:bodyPr>
          <a:lstStyle/>
          <a:p>
            <a:pPr defTabSz="762000"/>
            <a:endParaRPr lang="ko-KR" altLang="en-US">
              <a:latin typeface="+mj-lt"/>
            </a:endParaRPr>
          </a:p>
        </p:txBody>
      </p:sp>
      <p:sp>
        <p:nvSpPr>
          <p:cNvPr id="30" name="아래쪽 화살표 20"/>
          <p:cNvSpPr>
            <a:spLocks noChangeArrowheads="1"/>
          </p:cNvSpPr>
          <p:nvPr/>
        </p:nvSpPr>
        <p:spPr bwMode="auto">
          <a:xfrm flipV="1">
            <a:off x="7251275" y="6153475"/>
            <a:ext cx="546100" cy="548104"/>
          </a:xfrm>
          <a:prstGeom prst="downArrow">
            <a:avLst>
              <a:gd name="adj1" fmla="val 50000"/>
              <a:gd name="adj2" fmla="val 49940"/>
            </a:avLst>
          </a:prstGeom>
          <a:solidFill>
            <a:srgbClr val="C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lIns="0" rIns="0" anchor="ctr">
            <a:spAutoFit/>
          </a:bodyPr>
          <a:lstStyle/>
          <a:p>
            <a:pPr defTabSz="762000"/>
            <a:endParaRPr lang="ko-KR" altLang="en-US">
              <a:latin typeface="+mj-lt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498828" y="36215"/>
            <a:ext cx="4104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latin typeface="+mj-lt"/>
              </a:rPr>
              <a:t>Value from Data – </a:t>
            </a:r>
            <a:r>
              <a:rPr lang="en-US" altLang="ko-KR" sz="1400" b="1" dirty="0">
                <a:latin typeface="+mj-lt"/>
              </a:rPr>
              <a:t>Re-capture of Yesterday</a:t>
            </a:r>
            <a:endParaRPr lang="ko-KR" altLang="en-US" sz="14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26424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083238" y="453273"/>
            <a:ext cx="9304022" cy="572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4306" tIns="52153" rIns="104306" bIns="52153" rtlCol="0" anchor="ctr"/>
          <a:lstStyle/>
          <a:p>
            <a:r>
              <a:rPr lang="en-US" altLang="ko-KR" sz="3200" spc="-171" dirty="0">
                <a:solidFill>
                  <a:schemeClr val="tx1"/>
                </a:solidFill>
                <a:ea typeface="나눔바른고딕 옛한글" pitchFamily="50" charset="-127"/>
                <a:cs typeface="Calibri" pitchFamily="34" charset="0"/>
              </a:rPr>
              <a:t>Base Analysis – </a:t>
            </a:r>
            <a:r>
              <a:rPr lang="ko-KR" altLang="en-US" sz="3200" spc="-171" dirty="0">
                <a:solidFill>
                  <a:schemeClr val="tx1"/>
                </a:solidFill>
                <a:ea typeface="나눔바른고딕 옛한글" pitchFamily="50" charset="-127"/>
                <a:cs typeface="Calibri" pitchFamily="34" charset="0"/>
              </a:rPr>
              <a:t>요인</a:t>
            </a:r>
            <a:r>
              <a:rPr lang="en-US" altLang="ko-KR" sz="3200" spc="-171" dirty="0">
                <a:solidFill>
                  <a:schemeClr val="tx1"/>
                </a:solidFill>
                <a:ea typeface="나눔바른고딕 옛한글" pitchFamily="50" charset="-127"/>
                <a:cs typeface="Calibri" pitchFamily="34" charset="0"/>
              </a:rPr>
              <a:t>(</a:t>
            </a:r>
            <a:r>
              <a:rPr lang="ko-KR" altLang="en-US" sz="3200" spc="-171" dirty="0">
                <a:solidFill>
                  <a:schemeClr val="tx1"/>
                </a:solidFill>
                <a:ea typeface="나눔바른고딕 옛한글" pitchFamily="50" charset="-127"/>
                <a:cs typeface="Calibri" pitchFamily="34" charset="0"/>
              </a:rPr>
              <a:t>변수</a:t>
            </a:r>
            <a:r>
              <a:rPr lang="en-US" altLang="ko-KR" sz="3200" spc="-171" dirty="0">
                <a:solidFill>
                  <a:schemeClr val="tx1"/>
                </a:solidFill>
                <a:ea typeface="나눔바른고딕 옛한글" pitchFamily="50" charset="-127"/>
                <a:cs typeface="Calibri" pitchFamily="34" charset="0"/>
              </a:rPr>
              <a:t>) </a:t>
            </a:r>
            <a:r>
              <a:rPr lang="ko-KR" altLang="en-US" sz="3200" spc="-171" dirty="0">
                <a:solidFill>
                  <a:schemeClr val="tx1"/>
                </a:solidFill>
                <a:ea typeface="나눔바른고딕 옛한글" pitchFamily="50" charset="-127"/>
                <a:cs typeface="Calibri" pitchFamily="34" charset="0"/>
              </a:rPr>
              <a:t>간 </a:t>
            </a:r>
            <a:r>
              <a:rPr lang="ko-KR" altLang="en-US" sz="4000" b="1" spc="-171" dirty="0">
                <a:solidFill>
                  <a:srgbClr val="2AAEC0"/>
                </a:solidFill>
                <a:ea typeface="나눔바른고딕 옛한글" pitchFamily="50" charset="-127"/>
                <a:cs typeface="Calibri" pitchFamily="34" charset="0"/>
              </a:rPr>
              <a:t>관계 </a:t>
            </a:r>
            <a:r>
              <a:rPr lang="ko-KR" altLang="en-US" sz="3200" spc="-171" dirty="0">
                <a:solidFill>
                  <a:schemeClr val="tx1"/>
                </a:solidFill>
                <a:ea typeface="나눔바른고딕 옛한글" pitchFamily="50" charset="-127"/>
                <a:cs typeface="Calibri" pitchFamily="34" charset="0"/>
              </a:rPr>
              <a:t>분석</a:t>
            </a:r>
          </a:p>
        </p:txBody>
      </p:sp>
      <p:sp>
        <p:nvSpPr>
          <p:cNvPr id="24" name="Rectangle 3"/>
          <p:cNvSpPr>
            <a:spLocks noChangeArrowheads="1"/>
          </p:cNvSpPr>
          <p:nvPr/>
        </p:nvSpPr>
        <p:spPr bwMode="auto">
          <a:xfrm>
            <a:off x="1346172" y="3280565"/>
            <a:ext cx="1857388" cy="1214446"/>
          </a:xfrm>
          <a:prstGeom prst="rect">
            <a:avLst/>
          </a:prstGeom>
          <a:noFill/>
          <a:ln w="28575">
            <a:solidFill>
              <a:srgbClr val="000000"/>
            </a:solidFill>
            <a:miter lim="800000"/>
            <a:headEnd/>
            <a:tailEnd/>
          </a:ln>
        </p:spPr>
        <p:txBody>
          <a:bodyPr lIns="99569" tIns="49785" rIns="99569" bIns="49785" anchor="ctr"/>
          <a:lstStyle/>
          <a:p>
            <a:pPr algn="ctr" defTabSz="995690" latinLnBrk="0">
              <a:spcBef>
                <a:spcPct val="50000"/>
              </a:spcBef>
              <a:defRPr/>
            </a:pPr>
            <a:r>
              <a:rPr lang="ko-KR" altLang="en-US" sz="2000" b="1" kern="0" dirty="0">
                <a:solidFill>
                  <a:sysClr val="windowText" lastClr="000000"/>
                </a:solidFill>
                <a:sym typeface="Wingdings 2" pitchFamily="18" charset="2"/>
              </a:rPr>
              <a:t>상관계수</a:t>
            </a:r>
            <a:r>
              <a:rPr lang="ko-KR" altLang="en-US" sz="2000" b="1" kern="0" dirty="0">
                <a:solidFill>
                  <a:sysClr val="windowText" lastClr="000000"/>
                </a:solidFill>
              </a:rPr>
              <a:t> </a:t>
            </a:r>
            <a:r>
              <a:rPr lang="en-US" altLang="ko-KR" sz="2000" b="1" kern="0" dirty="0">
                <a:solidFill>
                  <a:sysClr val="windowText" lastClr="000000"/>
                </a:solidFill>
              </a:rPr>
              <a:t>Correlation Coefficient</a:t>
            </a:r>
          </a:p>
        </p:txBody>
      </p:sp>
      <p:sp>
        <p:nvSpPr>
          <p:cNvPr id="25" name="Text Box 4"/>
          <p:cNvSpPr txBox="1">
            <a:spLocks noChangeArrowheads="1"/>
          </p:cNvSpPr>
          <p:nvPr/>
        </p:nvSpPr>
        <p:spPr bwMode="auto">
          <a:xfrm>
            <a:off x="3568101" y="3709193"/>
            <a:ext cx="2207227" cy="531430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lIns="99569" tIns="49785" rIns="99569" bIns="49785">
            <a:spAutoFit/>
          </a:bodyPr>
          <a:lstStyle/>
          <a:p>
            <a:pPr marL="193606" indent="-193606" defTabSz="995690" latinLnBrk="0">
              <a:spcBef>
                <a:spcPct val="50000"/>
              </a:spcBef>
              <a:buSzPct val="80000"/>
              <a:defRPr/>
            </a:pPr>
            <a:r>
              <a:rPr lang="en-US" altLang="ko-KR" sz="2800" b="1" kern="0" dirty="0">
                <a:solidFill>
                  <a:sysClr val="windowText" lastClr="000000"/>
                </a:solidFill>
              </a:rPr>
              <a:t>r = </a:t>
            </a:r>
            <a:r>
              <a:rPr lang="en-US" altLang="ko-KR" sz="2800" b="1" kern="0" dirty="0">
                <a:solidFill>
                  <a:srgbClr val="FF0000"/>
                </a:solidFill>
              </a:rPr>
              <a:t>0.855</a:t>
            </a:r>
          </a:p>
        </p:txBody>
      </p:sp>
      <p:sp>
        <p:nvSpPr>
          <p:cNvPr id="26" name="AutoShape 5"/>
          <p:cNvSpPr>
            <a:spLocks noChangeArrowheads="1"/>
          </p:cNvSpPr>
          <p:nvPr/>
        </p:nvSpPr>
        <p:spPr bwMode="gray">
          <a:xfrm rot="5400000" flipH="1">
            <a:off x="5703280" y="3781240"/>
            <a:ext cx="1858607" cy="714380"/>
          </a:xfrm>
          <a:prstGeom prst="triangle">
            <a:avLst>
              <a:gd name="adj" fmla="val 50000"/>
            </a:avLst>
          </a:prstGeom>
          <a:gradFill rotWithShape="1">
            <a:gsLst>
              <a:gs pos="0">
                <a:srgbClr val="3333CC"/>
              </a:gs>
              <a:gs pos="100000">
                <a:srgbClr val="E3E3F8"/>
              </a:gs>
            </a:gsLst>
            <a:lin ang="5400000" scaled="1"/>
          </a:gradFill>
          <a:ln w="12700">
            <a:noFill/>
            <a:miter lim="800000"/>
            <a:headEnd/>
            <a:tailEnd/>
          </a:ln>
        </p:spPr>
        <p:txBody>
          <a:bodyPr wrap="none" lIns="99569" tIns="49785" rIns="99569" bIns="49785" anchor="ctr"/>
          <a:lstStyle/>
          <a:p>
            <a:pPr algn="ctr">
              <a:spcBef>
                <a:spcPct val="50000"/>
              </a:spcBef>
              <a:buClr>
                <a:srgbClr val="000000"/>
              </a:buClr>
              <a:buSzPct val="100000"/>
              <a:buFont typeface="Wingdings" pitchFamily="2" charset="2"/>
              <a:buNone/>
            </a:pPr>
            <a:endParaRPr lang="ko-KR" altLang="en-US" sz="1500" b="1" dirty="0">
              <a:ea typeface="HY헤드라인M" pitchFamily="18" charset="-127"/>
            </a:endParaRPr>
          </a:p>
        </p:txBody>
      </p:sp>
      <p:sp>
        <p:nvSpPr>
          <p:cNvPr id="27" name="Rectangle 6"/>
          <p:cNvSpPr>
            <a:spLocks noChangeArrowheads="1"/>
          </p:cNvSpPr>
          <p:nvPr/>
        </p:nvSpPr>
        <p:spPr bwMode="gray">
          <a:xfrm>
            <a:off x="7418402" y="2851937"/>
            <a:ext cx="2428892" cy="2547366"/>
          </a:xfrm>
          <a:prstGeom prst="rect">
            <a:avLst/>
          </a:prstGeom>
          <a:noFill/>
          <a:ln w="12700" algn="ctr">
            <a:noFill/>
            <a:prstDash val="dash"/>
            <a:miter lim="800000"/>
            <a:headEnd/>
            <a:tailEnd/>
          </a:ln>
        </p:spPr>
        <p:txBody>
          <a:bodyPr wrap="square" lIns="99569" tIns="49785" rIns="99569" bIns="49785">
            <a:spAutoFit/>
          </a:bodyPr>
          <a:lstStyle/>
          <a:p>
            <a:pPr marL="207435" indent="-207435" defTabSz="995690" latinLnBrk="0">
              <a:spcBef>
                <a:spcPts val="1800"/>
              </a:spcBef>
              <a:buFont typeface="Wingdings" pitchFamily="2" charset="2"/>
              <a:buChar char="§"/>
              <a:defRPr/>
            </a:pPr>
            <a:r>
              <a:rPr lang="ko-KR" altLang="en-US" sz="1600" b="1" kern="0" dirty="0">
                <a:solidFill>
                  <a:sysClr val="windowText" lastClr="000000"/>
                </a:solidFill>
              </a:rPr>
              <a:t>상관계수가 </a:t>
            </a:r>
            <a:r>
              <a:rPr lang="en-US" altLang="ko-KR" sz="1600" b="1" kern="0" dirty="0">
                <a:solidFill>
                  <a:sysClr val="windowText" lastClr="000000"/>
                </a:solidFill>
              </a:rPr>
              <a:t>0.855</a:t>
            </a:r>
            <a:r>
              <a:rPr lang="ko-KR" altLang="en-US" sz="1600" b="1" kern="0" dirty="0">
                <a:solidFill>
                  <a:sysClr val="windowText" lastClr="000000"/>
                </a:solidFill>
              </a:rPr>
              <a:t>로 매출과 광고 회수 사이에는 강한 상관관계가 존재함</a:t>
            </a:r>
          </a:p>
          <a:p>
            <a:pPr marL="207435" indent="-207435" defTabSz="995690" latinLnBrk="0">
              <a:spcBef>
                <a:spcPts val="1800"/>
              </a:spcBef>
              <a:buFont typeface="Wingdings" pitchFamily="2" charset="2"/>
              <a:buChar char="§"/>
              <a:defRPr/>
            </a:pPr>
            <a:r>
              <a:rPr lang="en-US" altLang="ko-KR" sz="1600" b="1" kern="0" dirty="0">
                <a:solidFill>
                  <a:sysClr val="windowText" lastClr="000000"/>
                </a:solidFill>
              </a:rPr>
              <a:t>0</a:t>
            </a:r>
            <a:r>
              <a:rPr lang="ko-KR" altLang="en-US" sz="1600" b="1" kern="0" dirty="0">
                <a:solidFill>
                  <a:sysClr val="windowText" lastClr="000000"/>
                </a:solidFill>
              </a:rPr>
              <a:t>보다 큰 값이므로 양의 상관관계가 존재함</a:t>
            </a:r>
            <a:r>
              <a:rPr lang="en-US" altLang="ko-KR" sz="1600" b="1" kern="0" dirty="0">
                <a:solidFill>
                  <a:sysClr val="windowText" lastClr="000000"/>
                </a:solidFill>
              </a:rPr>
              <a:t>. </a:t>
            </a:r>
            <a:r>
              <a:rPr lang="ko-KR" altLang="en-US" sz="1600" b="1" kern="0" dirty="0">
                <a:solidFill>
                  <a:sysClr val="windowText" lastClr="000000"/>
                </a:solidFill>
              </a:rPr>
              <a:t>즉 하나의 요인이 증가하면 다른 하나의 요인도 증가함</a:t>
            </a:r>
          </a:p>
        </p:txBody>
      </p:sp>
      <p:sp>
        <p:nvSpPr>
          <p:cNvPr id="28" name="Text Box 8"/>
          <p:cNvSpPr txBox="1">
            <a:spLocks noChangeArrowheads="1"/>
          </p:cNvSpPr>
          <p:nvPr/>
        </p:nvSpPr>
        <p:spPr bwMode="gray">
          <a:xfrm>
            <a:off x="1203296" y="2780499"/>
            <a:ext cx="4153975" cy="408319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lIns="99569" tIns="49785" rIns="99569" bIns="49785">
            <a:spAutoFit/>
          </a:bodyPr>
          <a:lstStyle/>
          <a:p>
            <a:pPr marL="207435" indent="-207435" defTabSz="995690" latinLnBrk="0">
              <a:spcBef>
                <a:spcPct val="20000"/>
              </a:spcBef>
              <a:defRPr/>
            </a:pPr>
            <a:r>
              <a:rPr lang="ko-KR" altLang="en-US" sz="2000" b="1" kern="0" dirty="0">
                <a:solidFill>
                  <a:srgbClr val="FF0000"/>
                </a:solidFill>
              </a:rPr>
              <a:t>광고 회수 </a:t>
            </a:r>
            <a:r>
              <a:rPr lang="ko-KR" altLang="en-US" sz="2000" b="1" kern="0" dirty="0">
                <a:solidFill>
                  <a:sysClr val="windowText" lastClr="000000"/>
                </a:solidFill>
              </a:rPr>
              <a:t>와 </a:t>
            </a:r>
            <a:r>
              <a:rPr lang="ko-KR" altLang="en-US" sz="2000" b="1" kern="0" dirty="0">
                <a:solidFill>
                  <a:srgbClr val="FF0000"/>
                </a:solidFill>
              </a:rPr>
              <a:t>매출</a:t>
            </a:r>
            <a:r>
              <a:rPr lang="ko-KR" altLang="en-US" sz="2000" b="1" kern="0" dirty="0">
                <a:solidFill>
                  <a:sysClr val="windowText" lastClr="000000"/>
                </a:solidFill>
              </a:rPr>
              <a:t> 과의 관계</a:t>
            </a:r>
          </a:p>
        </p:txBody>
      </p:sp>
      <p:sp>
        <p:nvSpPr>
          <p:cNvPr id="29" name="Text Box 11"/>
          <p:cNvSpPr txBox="1">
            <a:spLocks noChangeArrowheads="1"/>
          </p:cNvSpPr>
          <p:nvPr/>
        </p:nvSpPr>
        <p:spPr bwMode="auto">
          <a:xfrm>
            <a:off x="1346172" y="4780763"/>
            <a:ext cx="4534950" cy="562207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square" lIns="99569" tIns="49785" rIns="99569" bIns="49785">
            <a:spAutoFit/>
          </a:bodyPr>
          <a:lstStyle/>
          <a:p>
            <a:pPr marL="484016" indent="-484016" defTabSz="995690" latinLnBrk="0">
              <a:spcBef>
                <a:spcPct val="50000"/>
              </a:spcBef>
              <a:defRPr/>
            </a:pPr>
            <a:r>
              <a:rPr lang="en-US" altLang="ko-KR" sz="1400" b="1" kern="0" dirty="0">
                <a:solidFill>
                  <a:sysClr val="windowText" lastClr="000000"/>
                </a:solidFill>
              </a:rPr>
              <a:t>Tip : </a:t>
            </a:r>
            <a:r>
              <a:rPr lang="ko-KR" altLang="en-US" sz="1500" b="1" kern="0" dirty="0">
                <a:solidFill>
                  <a:sysClr val="windowText" lastClr="000000"/>
                </a:solidFill>
              </a:rPr>
              <a:t>특별한 통계 </a:t>
            </a:r>
            <a:r>
              <a:rPr lang="en-US" altLang="ko-KR" sz="1500" b="1" kern="0" dirty="0">
                <a:solidFill>
                  <a:sysClr val="windowText" lastClr="000000"/>
                </a:solidFill>
              </a:rPr>
              <a:t>Tool</a:t>
            </a:r>
            <a:r>
              <a:rPr lang="ko-KR" altLang="en-US" sz="1500" b="1" kern="0" dirty="0">
                <a:solidFill>
                  <a:sysClr val="windowText" lastClr="000000"/>
                </a:solidFill>
              </a:rPr>
              <a:t>이 없어도 </a:t>
            </a:r>
            <a:r>
              <a:rPr lang="en-US" altLang="ko-KR" sz="1500" b="1" kern="0" dirty="0">
                <a:solidFill>
                  <a:sysClr val="windowText" lastClr="000000"/>
                </a:solidFill>
              </a:rPr>
              <a:t>Excel</a:t>
            </a:r>
            <a:r>
              <a:rPr lang="ko-KR" altLang="en-US" sz="1500" b="1" kern="0" dirty="0">
                <a:solidFill>
                  <a:sysClr val="windowText" lastClr="000000"/>
                </a:solidFill>
              </a:rPr>
              <a:t>을 이용하여 구할 수 있음 </a:t>
            </a:r>
          </a:p>
        </p:txBody>
      </p:sp>
      <p:sp>
        <p:nvSpPr>
          <p:cNvPr id="32" name="Text Box 19"/>
          <p:cNvSpPr txBox="1">
            <a:spLocks noChangeArrowheads="1"/>
          </p:cNvSpPr>
          <p:nvPr/>
        </p:nvSpPr>
        <p:spPr bwMode="gray">
          <a:xfrm>
            <a:off x="1273827" y="2127957"/>
            <a:ext cx="8787781" cy="408319"/>
          </a:xfrm>
          <a:prstGeom prst="rect">
            <a:avLst/>
          </a:prstGeom>
          <a:noFill/>
          <a:ln w="28575">
            <a:noFill/>
            <a:prstDash val="sysDot"/>
            <a:miter lim="800000"/>
            <a:headEnd/>
            <a:tailEnd/>
          </a:ln>
        </p:spPr>
        <p:txBody>
          <a:bodyPr wrap="square" lIns="99569" tIns="49785" rIns="99569" bIns="49785">
            <a:spAutoFit/>
          </a:bodyPr>
          <a:lstStyle/>
          <a:p>
            <a:pPr marL="885058" indent="-885058" defTabSz="885058" latinLnBrk="0">
              <a:spcBef>
                <a:spcPct val="10000"/>
              </a:spcBef>
              <a:defRPr/>
            </a:pPr>
            <a:r>
              <a:rPr lang="en-US" altLang="ko-KR" sz="2000" b="1" kern="0" dirty="0">
                <a:solidFill>
                  <a:sysClr val="windowText" lastClr="000000"/>
                </a:solidFill>
              </a:rPr>
              <a:t>Hypothesis 1 : </a:t>
            </a:r>
            <a:r>
              <a:rPr lang="ko-KR" altLang="en-US" sz="2000" b="1" kern="0" dirty="0">
                <a:solidFill>
                  <a:srgbClr val="FF0000"/>
                </a:solidFill>
              </a:rPr>
              <a:t>광고 노출 회수</a:t>
            </a:r>
            <a:r>
              <a:rPr lang="ko-KR" altLang="en-US" sz="2000" b="1" kern="0" dirty="0">
                <a:solidFill>
                  <a:sysClr val="windowText" lastClr="000000"/>
                </a:solidFill>
              </a:rPr>
              <a:t>가 많아질수록</a:t>
            </a:r>
            <a:r>
              <a:rPr lang="en-US" altLang="ko-KR" sz="2000" b="1" kern="0" dirty="0">
                <a:solidFill>
                  <a:sysClr val="windowText" lastClr="000000"/>
                </a:solidFill>
              </a:rPr>
              <a:t>, </a:t>
            </a:r>
            <a:r>
              <a:rPr lang="ko-KR" altLang="en-US" sz="2000" b="1" kern="0" dirty="0">
                <a:solidFill>
                  <a:srgbClr val="FF0000"/>
                </a:solidFill>
              </a:rPr>
              <a:t>매출</a:t>
            </a:r>
            <a:r>
              <a:rPr lang="ko-KR" altLang="en-US" sz="2000" b="1" kern="0" dirty="0">
                <a:solidFill>
                  <a:sysClr val="windowText" lastClr="000000"/>
                </a:solidFill>
              </a:rPr>
              <a:t>은 증대된다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983942" y="36215"/>
            <a:ext cx="46193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Insight from Data </a:t>
            </a:r>
            <a:r>
              <a:rPr lang="en-US" altLang="ko-KR" sz="1400" b="1" dirty="0">
                <a:solidFill>
                  <a:srgbClr val="FF0000"/>
                </a:solidFill>
              </a:rPr>
              <a:t>– Interpretation : Analysis Type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  <p:sp>
        <p:nvSpPr>
          <p:cNvPr id="14" name="Text Box 40"/>
          <p:cNvSpPr txBox="1">
            <a:spLocks noChangeArrowheads="1"/>
          </p:cNvSpPr>
          <p:nvPr/>
        </p:nvSpPr>
        <p:spPr bwMode="gray">
          <a:xfrm>
            <a:off x="1517747" y="1347271"/>
            <a:ext cx="7087805" cy="469874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square" lIns="99569" tIns="49785" rIns="99569" bIns="49785">
            <a:spAutoFit/>
          </a:bodyPr>
          <a:lstStyle/>
          <a:p>
            <a:pPr marL="193606" indent="-193606">
              <a:spcBef>
                <a:spcPct val="100000"/>
              </a:spcBef>
              <a:buSzPct val="80000"/>
              <a:defRPr/>
            </a:pPr>
            <a:r>
              <a:rPr lang="en-US" altLang="ko-KR" sz="2400" b="1" dirty="0"/>
              <a:t>Relationship Analysis – Correlation Coefficient </a:t>
            </a:r>
          </a:p>
        </p:txBody>
      </p:sp>
      <p:sp>
        <p:nvSpPr>
          <p:cNvPr id="15" name="Oval 41"/>
          <p:cNvSpPr>
            <a:spLocks noChangeArrowheads="1"/>
          </p:cNvSpPr>
          <p:nvPr/>
        </p:nvSpPr>
        <p:spPr bwMode="auto">
          <a:xfrm>
            <a:off x="780703" y="1347271"/>
            <a:ext cx="692902" cy="504534"/>
          </a:xfrm>
          <a:prstGeom prst="rect">
            <a:avLst/>
          </a:prstGeom>
          <a:solidFill>
            <a:srgbClr val="FFFF00"/>
          </a:solidFill>
          <a:ln w="28575" algn="ctr">
            <a:solidFill>
              <a:srgbClr val="000000"/>
            </a:solidFill>
            <a:round/>
            <a:headEnd/>
            <a:tailEnd/>
          </a:ln>
        </p:spPr>
        <p:txBody>
          <a:bodyPr lIns="99569" tIns="49785" rIns="99569" bIns="49785" anchor="ctr" anchorCtr="1"/>
          <a:lstStyle/>
          <a:p>
            <a:pPr algn="ctr" defTabSz="995690" latinLnBrk="0">
              <a:spcBef>
                <a:spcPct val="50000"/>
              </a:spcBef>
              <a:defRPr/>
            </a:pPr>
            <a:r>
              <a:rPr lang="en-US" altLang="ko-KR" sz="2000" b="1" kern="0" dirty="0">
                <a:solidFill>
                  <a:sysClr val="windowText" lastClr="000000"/>
                </a:solidFill>
              </a:rPr>
              <a:t>C-2</a:t>
            </a:r>
          </a:p>
        </p:txBody>
      </p:sp>
      <p:sp>
        <p:nvSpPr>
          <p:cNvPr id="16" name="Rectangle 3"/>
          <p:cNvSpPr>
            <a:spLocks noChangeArrowheads="1"/>
          </p:cNvSpPr>
          <p:nvPr/>
        </p:nvSpPr>
        <p:spPr bwMode="auto">
          <a:xfrm>
            <a:off x="1274734" y="5638019"/>
            <a:ext cx="6000792" cy="1071570"/>
          </a:xfrm>
          <a:prstGeom prst="rect">
            <a:avLst/>
          </a:prstGeom>
          <a:solidFill>
            <a:schemeClr val="bg1"/>
          </a:solidFill>
          <a:ln w="28575">
            <a:solidFill>
              <a:srgbClr val="000000"/>
            </a:solidFill>
            <a:miter lim="800000"/>
            <a:headEnd/>
            <a:tailEnd/>
          </a:ln>
        </p:spPr>
        <p:txBody>
          <a:bodyPr lIns="99569" tIns="49785" rIns="99569" bIns="49785" anchor="ctr"/>
          <a:lstStyle/>
          <a:p>
            <a:pPr indent="177800" defTabSz="995690" latinLnBrk="0">
              <a:spcBef>
                <a:spcPct val="50000"/>
              </a:spcBef>
              <a:defRPr/>
            </a:pPr>
            <a:r>
              <a:rPr lang="en-US" altLang="ko-KR" sz="2000" b="1" kern="0" dirty="0">
                <a:solidFill>
                  <a:sysClr val="windowText" lastClr="000000"/>
                </a:solidFill>
                <a:sym typeface="Wingdings 2" pitchFamily="18" charset="2"/>
              </a:rPr>
              <a:t>EXCEL </a:t>
            </a:r>
            <a:r>
              <a:rPr lang="ko-KR" altLang="en-US" sz="2000" b="1" kern="0" dirty="0">
                <a:solidFill>
                  <a:sysClr val="windowText" lastClr="000000"/>
                </a:solidFill>
                <a:sym typeface="Wingdings 2" pitchFamily="18" charset="2"/>
              </a:rPr>
              <a:t>함수 </a:t>
            </a:r>
            <a:r>
              <a:rPr lang="en-US" altLang="ko-KR" sz="2000" b="1" kern="0" dirty="0">
                <a:solidFill>
                  <a:sysClr val="windowText" lastClr="000000"/>
                </a:solidFill>
                <a:sym typeface="Wingdings 2" pitchFamily="18" charset="2"/>
              </a:rPr>
              <a:t>:</a:t>
            </a:r>
          </a:p>
          <a:p>
            <a:pPr indent="177800" defTabSz="995690" latinLnBrk="0">
              <a:spcBef>
                <a:spcPct val="50000"/>
              </a:spcBef>
              <a:defRPr/>
            </a:pPr>
            <a:r>
              <a:rPr lang="en-US" altLang="ko-KR" sz="2000" b="1" kern="0" dirty="0">
                <a:solidFill>
                  <a:sysClr val="windowText" lastClr="000000"/>
                </a:solidFill>
                <a:sym typeface="Wingdings 2" pitchFamily="18" charset="2"/>
              </a:rPr>
              <a:t>CORREL (‘</a:t>
            </a:r>
            <a:r>
              <a:rPr lang="ko-KR" altLang="en-US" sz="2000" b="1" kern="0" dirty="0">
                <a:solidFill>
                  <a:sysClr val="windowText" lastClr="000000"/>
                </a:solidFill>
                <a:sym typeface="Wingdings 2" pitchFamily="18" charset="2"/>
              </a:rPr>
              <a:t>광고노출 회수</a:t>
            </a:r>
            <a:r>
              <a:rPr lang="en-US" altLang="ko-KR" sz="2000" b="1" kern="0" dirty="0">
                <a:solidFill>
                  <a:sysClr val="windowText" lastClr="000000"/>
                </a:solidFill>
                <a:sym typeface="Wingdings 2" pitchFamily="18" charset="2"/>
              </a:rPr>
              <a:t> Data’, ‘</a:t>
            </a:r>
            <a:r>
              <a:rPr lang="ko-KR" altLang="en-US" sz="2000" b="1" kern="0" dirty="0">
                <a:solidFill>
                  <a:sysClr val="windowText" lastClr="000000"/>
                </a:solidFill>
                <a:sym typeface="Wingdings 2" pitchFamily="18" charset="2"/>
              </a:rPr>
              <a:t>매출액 </a:t>
            </a:r>
            <a:r>
              <a:rPr lang="en-US" altLang="ko-KR" sz="2000" b="1" kern="0" dirty="0">
                <a:solidFill>
                  <a:sysClr val="windowText" lastClr="000000"/>
                </a:solidFill>
                <a:sym typeface="Wingdings 2" pitchFamily="18" charset="2"/>
              </a:rPr>
              <a:t>Data’)</a:t>
            </a:r>
          </a:p>
        </p:txBody>
      </p:sp>
    </p:spTree>
    <p:extLst>
      <p:ext uri="{BB962C8B-B14F-4D97-AF65-F5344CB8AC3E}">
        <p14:creationId xmlns:p14="http://schemas.microsoft.com/office/powerpoint/2010/main" val="407639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083238" y="453273"/>
            <a:ext cx="9304022" cy="572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4306" tIns="52153" rIns="104306" bIns="52153" rtlCol="0" anchor="ctr"/>
          <a:lstStyle/>
          <a:p>
            <a:r>
              <a:rPr lang="en-US" altLang="ko-KR" sz="3200" spc="-171" dirty="0">
                <a:solidFill>
                  <a:schemeClr val="tx1"/>
                </a:solidFill>
                <a:ea typeface="나눔바른고딕 옛한글" pitchFamily="50" charset="-127"/>
                <a:cs typeface="Calibri" pitchFamily="34" charset="0"/>
              </a:rPr>
              <a:t>Base Analysis – </a:t>
            </a:r>
            <a:r>
              <a:rPr lang="ko-KR" altLang="en-US" sz="3200" spc="-171" dirty="0">
                <a:solidFill>
                  <a:schemeClr val="tx1"/>
                </a:solidFill>
                <a:ea typeface="나눔바른고딕 옛한글" pitchFamily="50" charset="-127"/>
                <a:cs typeface="Calibri" pitchFamily="34" charset="0"/>
              </a:rPr>
              <a:t>요인</a:t>
            </a:r>
            <a:r>
              <a:rPr lang="en-US" altLang="ko-KR" sz="3200" spc="-171" dirty="0">
                <a:solidFill>
                  <a:schemeClr val="tx1"/>
                </a:solidFill>
                <a:ea typeface="나눔바른고딕 옛한글" pitchFamily="50" charset="-127"/>
                <a:cs typeface="Calibri" pitchFamily="34" charset="0"/>
              </a:rPr>
              <a:t>(</a:t>
            </a:r>
            <a:r>
              <a:rPr lang="ko-KR" altLang="en-US" sz="3200" spc="-171" dirty="0">
                <a:solidFill>
                  <a:schemeClr val="tx1"/>
                </a:solidFill>
                <a:ea typeface="나눔바른고딕 옛한글" pitchFamily="50" charset="-127"/>
                <a:cs typeface="Calibri" pitchFamily="34" charset="0"/>
              </a:rPr>
              <a:t>변수</a:t>
            </a:r>
            <a:r>
              <a:rPr lang="en-US" altLang="ko-KR" sz="3200" spc="-171" dirty="0">
                <a:solidFill>
                  <a:schemeClr val="tx1"/>
                </a:solidFill>
                <a:ea typeface="나눔바른고딕 옛한글" pitchFamily="50" charset="-127"/>
                <a:cs typeface="Calibri" pitchFamily="34" charset="0"/>
              </a:rPr>
              <a:t>) </a:t>
            </a:r>
            <a:r>
              <a:rPr lang="ko-KR" altLang="en-US" sz="3200" spc="-171" dirty="0">
                <a:solidFill>
                  <a:schemeClr val="tx1"/>
                </a:solidFill>
                <a:ea typeface="나눔바른고딕 옛한글" pitchFamily="50" charset="-127"/>
                <a:cs typeface="Calibri" pitchFamily="34" charset="0"/>
              </a:rPr>
              <a:t>간 </a:t>
            </a:r>
            <a:r>
              <a:rPr lang="ko-KR" altLang="en-US" sz="4000" b="1" spc="-171" dirty="0">
                <a:solidFill>
                  <a:srgbClr val="2AAEC0"/>
                </a:solidFill>
                <a:ea typeface="나눔바른고딕 옛한글" pitchFamily="50" charset="-127"/>
                <a:cs typeface="Calibri" pitchFamily="34" charset="0"/>
              </a:rPr>
              <a:t>관계 </a:t>
            </a:r>
            <a:r>
              <a:rPr lang="ko-KR" altLang="en-US" sz="3200" spc="-171" dirty="0">
                <a:solidFill>
                  <a:schemeClr val="tx1"/>
                </a:solidFill>
                <a:ea typeface="나눔바른고딕 옛한글" pitchFamily="50" charset="-127"/>
                <a:cs typeface="Calibri" pitchFamily="34" charset="0"/>
              </a:rPr>
              <a:t>분석</a:t>
            </a:r>
          </a:p>
        </p:txBody>
      </p:sp>
      <p:sp>
        <p:nvSpPr>
          <p:cNvPr id="24" name="Rectangle 3"/>
          <p:cNvSpPr>
            <a:spLocks noChangeArrowheads="1"/>
          </p:cNvSpPr>
          <p:nvPr/>
        </p:nvSpPr>
        <p:spPr bwMode="auto">
          <a:xfrm>
            <a:off x="1346172" y="3280565"/>
            <a:ext cx="1857388" cy="1214446"/>
          </a:xfrm>
          <a:prstGeom prst="rect">
            <a:avLst/>
          </a:prstGeom>
          <a:noFill/>
          <a:ln w="28575">
            <a:solidFill>
              <a:srgbClr val="000000"/>
            </a:solidFill>
            <a:miter lim="800000"/>
            <a:headEnd/>
            <a:tailEnd/>
          </a:ln>
        </p:spPr>
        <p:txBody>
          <a:bodyPr lIns="99569" tIns="49785" rIns="99569" bIns="49785" anchor="ctr"/>
          <a:lstStyle/>
          <a:p>
            <a:pPr algn="ctr" defTabSz="995690" latinLnBrk="0">
              <a:spcBef>
                <a:spcPct val="50000"/>
              </a:spcBef>
              <a:defRPr/>
            </a:pPr>
            <a:r>
              <a:rPr lang="ko-KR" altLang="en-US" sz="2000" b="1" kern="0" dirty="0">
                <a:solidFill>
                  <a:sysClr val="windowText" lastClr="000000"/>
                </a:solidFill>
                <a:sym typeface="Wingdings 2" pitchFamily="18" charset="2"/>
              </a:rPr>
              <a:t>상관계수</a:t>
            </a:r>
            <a:r>
              <a:rPr lang="ko-KR" altLang="en-US" sz="2000" b="1" kern="0" dirty="0">
                <a:solidFill>
                  <a:sysClr val="windowText" lastClr="000000"/>
                </a:solidFill>
              </a:rPr>
              <a:t> </a:t>
            </a:r>
            <a:r>
              <a:rPr lang="en-US" altLang="ko-KR" sz="2000" b="1" kern="0" dirty="0">
                <a:solidFill>
                  <a:sysClr val="windowText" lastClr="000000"/>
                </a:solidFill>
              </a:rPr>
              <a:t>Correlation Coefficient</a:t>
            </a:r>
          </a:p>
        </p:txBody>
      </p:sp>
      <p:sp>
        <p:nvSpPr>
          <p:cNvPr id="25" name="Text Box 4"/>
          <p:cNvSpPr txBox="1">
            <a:spLocks noChangeArrowheads="1"/>
          </p:cNvSpPr>
          <p:nvPr/>
        </p:nvSpPr>
        <p:spPr bwMode="auto">
          <a:xfrm>
            <a:off x="3568101" y="3709193"/>
            <a:ext cx="2207227" cy="531430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lIns="99569" tIns="49785" rIns="99569" bIns="49785">
            <a:spAutoFit/>
          </a:bodyPr>
          <a:lstStyle/>
          <a:p>
            <a:pPr marL="193606" indent="-193606" defTabSz="995690" latinLnBrk="0">
              <a:spcBef>
                <a:spcPct val="50000"/>
              </a:spcBef>
              <a:buSzPct val="80000"/>
              <a:defRPr/>
            </a:pPr>
            <a:r>
              <a:rPr lang="en-US" altLang="ko-KR" sz="2800" b="1" kern="0" dirty="0">
                <a:solidFill>
                  <a:sysClr val="windowText" lastClr="000000"/>
                </a:solidFill>
              </a:rPr>
              <a:t>r = </a:t>
            </a:r>
            <a:r>
              <a:rPr lang="en-US" altLang="ko-KR" sz="2800" b="1" kern="0" dirty="0">
                <a:solidFill>
                  <a:srgbClr val="FF0000"/>
                </a:solidFill>
              </a:rPr>
              <a:t>0.648</a:t>
            </a:r>
          </a:p>
        </p:txBody>
      </p:sp>
      <p:sp>
        <p:nvSpPr>
          <p:cNvPr id="26" name="AutoShape 5"/>
          <p:cNvSpPr>
            <a:spLocks noChangeArrowheads="1"/>
          </p:cNvSpPr>
          <p:nvPr/>
        </p:nvSpPr>
        <p:spPr bwMode="gray">
          <a:xfrm rot="5400000" flipH="1">
            <a:off x="5703280" y="3781240"/>
            <a:ext cx="1858607" cy="714380"/>
          </a:xfrm>
          <a:prstGeom prst="triangle">
            <a:avLst>
              <a:gd name="adj" fmla="val 50000"/>
            </a:avLst>
          </a:prstGeom>
          <a:gradFill rotWithShape="1">
            <a:gsLst>
              <a:gs pos="0">
                <a:srgbClr val="3333CC"/>
              </a:gs>
              <a:gs pos="100000">
                <a:srgbClr val="E3E3F8"/>
              </a:gs>
            </a:gsLst>
            <a:lin ang="5400000" scaled="1"/>
          </a:gradFill>
          <a:ln w="12700">
            <a:noFill/>
            <a:miter lim="800000"/>
            <a:headEnd/>
            <a:tailEnd/>
          </a:ln>
        </p:spPr>
        <p:txBody>
          <a:bodyPr wrap="none" lIns="99569" tIns="49785" rIns="99569" bIns="49785" anchor="ctr"/>
          <a:lstStyle/>
          <a:p>
            <a:pPr algn="ctr">
              <a:spcBef>
                <a:spcPct val="50000"/>
              </a:spcBef>
              <a:buClr>
                <a:srgbClr val="000000"/>
              </a:buClr>
              <a:buSzPct val="100000"/>
              <a:buFont typeface="Wingdings" pitchFamily="2" charset="2"/>
              <a:buNone/>
            </a:pPr>
            <a:endParaRPr lang="ko-KR" altLang="en-US" sz="1500" b="1" dirty="0">
              <a:ea typeface="HY헤드라인M" pitchFamily="18" charset="-127"/>
            </a:endParaRPr>
          </a:p>
        </p:txBody>
      </p:sp>
      <p:sp>
        <p:nvSpPr>
          <p:cNvPr id="27" name="Rectangle 6"/>
          <p:cNvSpPr>
            <a:spLocks noChangeArrowheads="1"/>
          </p:cNvSpPr>
          <p:nvPr/>
        </p:nvSpPr>
        <p:spPr bwMode="gray">
          <a:xfrm>
            <a:off x="7418402" y="2851937"/>
            <a:ext cx="2428892" cy="3039809"/>
          </a:xfrm>
          <a:prstGeom prst="rect">
            <a:avLst/>
          </a:prstGeom>
          <a:noFill/>
          <a:ln w="12700" algn="ctr">
            <a:noFill/>
            <a:prstDash val="dash"/>
            <a:miter lim="800000"/>
            <a:headEnd/>
            <a:tailEnd/>
          </a:ln>
        </p:spPr>
        <p:txBody>
          <a:bodyPr wrap="square" lIns="99569" tIns="49785" rIns="99569" bIns="49785">
            <a:spAutoFit/>
          </a:bodyPr>
          <a:lstStyle/>
          <a:p>
            <a:pPr marL="207435" indent="-207435" defTabSz="995690" latinLnBrk="0">
              <a:spcBef>
                <a:spcPts val="1800"/>
              </a:spcBef>
              <a:buFont typeface="Wingdings" pitchFamily="2" charset="2"/>
              <a:buChar char="§"/>
              <a:defRPr/>
            </a:pPr>
            <a:r>
              <a:rPr lang="ko-KR" altLang="en-US" sz="1600" b="1" kern="0" dirty="0">
                <a:solidFill>
                  <a:sysClr val="windowText" lastClr="000000"/>
                </a:solidFill>
              </a:rPr>
              <a:t>상관계수가 </a:t>
            </a:r>
            <a:r>
              <a:rPr lang="en-US" altLang="ko-KR" sz="1600" b="1" kern="0" dirty="0">
                <a:solidFill>
                  <a:sysClr val="windowText" lastClr="000000"/>
                </a:solidFill>
              </a:rPr>
              <a:t>0.648</a:t>
            </a:r>
            <a:r>
              <a:rPr lang="ko-KR" altLang="en-US" sz="1600" b="1" kern="0" dirty="0">
                <a:solidFill>
                  <a:sysClr val="windowText" lastClr="000000"/>
                </a:solidFill>
              </a:rPr>
              <a:t>로 매출과 고객 만족도 사이에는 상관관계가 존재하나 그 정도가 앞의 광고 회수보다는 적음</a:t>
            </a:r>
          </a:p>
          <a:p>
            <a:pPr marL="207435" indent="-207435" defTabSz="995690" latinLnBrk="0">
              <a:spcBef>
                <a:spcPts val="1800"/>
              </a:spcBef>
              <a:buFont typeface="Wingdings" pitchFamily="2" charset="2"/>
              <a:buChar char="§"/>
              <a:defRPr/>
            </a:pPr>
            <a:r>
              <a:rPr lang="en-US" altLang="ko-KR" sz="1600" b="1" kern="0" dirty="0">
                <a:solidFill>
                  <a:sysClr val="windowText" lastClr="000000"/>
                </a:solidFill>
              </a:rPr>
              <a:t>0</a:t>
            </a:r>
            <a:r>
              <a:rPr lang="ko-KR" altLang="en-US" sz="1600" b="1" kern="0" dirty="0">
                <a:solidFill>
                  <a:sysClr val="windowText" lastClr="000000"/>
                </a:solidFill>
              </a:rPr>
              <a:t>보다 큰 값이므로 양의 상관관계가 존재함</a:t>
            </a:r>
            <a:r>
              <a:rPr lang="en-US" altLang="ko-KR" sz="1600" b="1" kern="0" dirty="0">
                <a:solidFill>
                  <a:sysClr val="windowText" lastClr="000000"/>
                </a:solidFill>
              </a:rPr>
              <a:t>. </a:t>
            </a:r>
            <a:r>
              <a:rPr lang="ko-KR" altLang="en-US" sz="1600" b="1" kern="0" dirty="0">
                <a:solidFill>
                  <a:sysClr val="windowText" lastClr="000000"/>
                </a:solidFill>
              </a:rPr>
              <a:t>즉 하나의 요인이 증가하면 다른 하나의 요인도 증가함</a:t>
            </a:r>
          </a:p>
        </p:txBody>
      </p:sp>
      <p:sp>
        <p:nvSpPr>
          <p:cNvPr id="28" name="Text Box 8"/>
          <p:cNvSpPr txBox="1">
            <a:spLocks noChangeArrowheads="1"/>
          </p:cNvSpPr>
          <p:nvPr/>
        </p:nvSpPr>
        <p:spPr bwMode="gray">
          <a:xfrm>
            <a:off x="1203296" y="2780499"/>
            <a:ext cx="4153975" cy="408319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lIns="99569" tIns="49785" rIns="99569" bIns="49785">
            <a:spAutoFit/>
          </a:bodyPr>
          <a:lstStyle/>
          <a:p>
            <a:pPr marL="207435" indent="-207435" defTabSz="995690" latinLnBrk="0">
              <a:spcBef>
                <a:spcPct val="20000"/>
              </a:spcBef>
              <a:defRPr/>
            </a:pPr>
            <a:r>
              <a:rPr lang="ko-KR" altLang="en-US" sz="2000" b="1" kern="0" dirty="0">
                <a:solidFill>
                  <a:srgbClr val="FF0000"/>
                </a:solidFill>
              </a:rPr>
              <a:t>고객 만족도 </a:t>
            </a:r>
            <a:r>
              <a:rPr lang="ko-KR" altLang="en-US" sz="2000" b="1" kern="0" dirty="0">
                <a:solidFill>
                  <a:sysClr val="windowText" lastClr="000000"/>
                </a:solidFill>
              </a:rPr>
              <a:t>와 </a:t>
            </a:r>
            <a:r>
              <a:rPr lang="ko-KR" altLang="en-US" sz="2000" b="1" kern="0" dirty="0">
                <a:solidFill>
                  <a:srgbClr val="FF0000"/>
                </a:solidFill>
              </a:rPr>
              <a:t>매출</a:t>
            </a:r>
            <a:r>
              <a:rPr lang="ko-KR" altLang="en-US" sz="2000" b="1" kern="0" dirty="0">
                <a:solidFill>
                  <a:sysClr val="windowText" lastClr="000000"/>
                </a:solidFill>
              </a:rPr>
              <a:t> 과의 관계</a:t>
            </a:r>
          </a:p>
        </p:txBody>
      </p:sp>
      <p:sp>
        <p:nvSpPr>
          <p:cNvPr id="29" name="Text Box 11"/>
          <p:cNvSpPr txBox="1">
            <a:spLocks noChangeArrowheads="1"/>
          </p:cNvSpPr>
          <p:nvPr/>
        </p:nvSpPr>
        <p:spPr bwMode="auto">
          <a:xfrm>
            <a:off x="1346172" y="4780763"/>
            <a:ext cx="4534950" cy="562207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square" lIns="99569" tIns="49785" rIns="99569" bIns="49785">
            <a:spAutoFit/>
          </a:bodyPr>
          <a:lstStyle/>
          <a:p>
            <a:pPr marL="484016" indent="-484016" defTabSz="995690" latinLnBrk="0">
              <a:spcBef>
                <a:spcPct val="50000"/>
              </a:spcBef>
              <a:defRPr/>
            </a:pPr>
            <a:r>
              <a:rPr lang="en-US" altLang="ko-KR" sz="1400" b="1" kern="0" dirty="0">
                <a:solidFill>
                  <a:sysClr val="windowText" lastClr="000000"/>
                </a:solidFill>
              </a:rPr>
              <a:t>Tip : </a:t>
            </a:r>
            <a:r>
              <a:rPr lang="ko-KR" altLang="en-US" sz="1500" b="1" kern="0" dirty="0">
                <a:solidFill>
                  <a:sysClr val="windowText" lastClr="000000"/>
                </a:solidFill>
              </a:rPr>
              <a:t>특별한 통계 </a:t>
            </a:r>
            <a:r>
              <a:rPr lang="en-US" altLang="ko-KR" sz="1500" b="1" kern="0" dirty="0">
                <a:solidFill>
                  <a:sysClr val="windowText" lastClr="000000"/>
                </a:solidFill>
              </a:rPr>
              <a:t>Tool</a:t>
            </a:r>
            <a:r>
              <a:rPr lang="ko-KR" altLang="en-US" sz="1500" b="1" kern="0" dirty="0">
                <a:solidFill>
                  <a:sysClr val="windowText" lastClr="000000"/>
                </a:solidFill>
              </a:rPr>
              <a:t>이 없어도 </a:t>
            </a:r>
            <a:r>
              <a:rPr lang="en-US" altLang="ko-KR" sz="1500" b="1" kern="0" dirty="0">
                <a:solidFill>
                  <a:sysClr val="windowText" lastClr="000000"/>
                </a:solidFill>
              </a:rPr>
              <a:t>Excel</a:t>
            </a:r>
            <a:r>
              <a:rPr lang="ko-KR" altLang="en-US" sz="1500" b="1" kern="0" dirty="0">
                <a:solidFill>
                  <a:sysClr val="windowText" lastClr="000000"/>
                </a:solidFill>
              </a:rPr>
              <a:t>을 이용하여 구할 수 있음 </a:t>
            </a:r>
          </a:p>
        </p:txBody>
      </p:sp>
      <p:sp>
        <p:nvSpPr>
          <p:cNvPr id="32" name="Text Box 19"/>
          <p:cNvSpPr txBox="1">
            <a:spLocks noChangeArrowheads="1"/>
          </p:cNvSpPr>
          <p:nvPr/>
        </p:nvSpPr>
        <p:spPr bwMode="gray">
          <a:xfrm>
            <a:off x="1273827" y="2127957"/>
            <a:ext cx="8787781" cy="408319"/>
          </a:xfrm>
          <a:prstGeom prst="rect">
            <a:avLst/>
          </a:prstGeom>
          <a:noFill/>
          <a:ln w="28575">
            <a:noFill/>
            <a:prstDash val="sysDot"/>
            <a:miter lim="800000"/>
            <a:headEnd/>
            <a:tailEnd/>
          </a:ln>
        </p:spPr>
        <p:txBody>
          <a:bodyPr wrap="square" lIns="99569" tIns="49785" rIns="99569" bIns="49785">
            <a:spAutoFit/>
          </a:bodyPr>
          <a:lstStyle/>
          <a:p>
            <a:pPr marL="885058" indent="-885058" defTabSz="885058" latinLnBrk="0">
              <a:spcBef>
                <a:spcPct val="10000"/>
              </a:spcBef>
              <a:defRPr/>
            </a:pPr>
            <a:r>
              <a:rPr lang="en-US" altLang="ko-KR" sz="2000" b="1" kern="0" dirty="0">
                <a:solidFill>
                  <a:sysClr val="windowText" lastClr="000000"/>
                </a:solidFill>
              </a:rPr>
              <a:t>Hypothesis 2 : </a:t>
            </a:r>
            <a:r>
              <a:rPr lang="ko-KR" altLang="en-US" sz="2000" b="1" kern="0" dirty="0">
                <a:solidFill>
                  <a:srgbClr val="FF0000"/>
                </a:solidFill>
              </a:rPr>
              <a:t>고객 만족도 </a:t>
            </a:r>
            <a:r>
              <a:rPr lang="ko-KR" altLang="en-US" sz="2000" b="1" kern="0" dirty="0">
                <a:solidFill>
                  <a:sysClr val="windowText" lastClr="000000"/>
                </a:solidFill>
              </a:rPr>
              <a:t>가 높아질수록</a:t>
            </a:r>
            <a:r>
              <a:rPr lang="en-US" altLang="ko-KR" sz="2000" b="1" kern="0" dirty="0">
                <a:solidFill>
                  <a:sysClr val="windowText" lastClr="000000"/>
                </a:solidFill>
              </a:rPr>
              <a:t>,</a:t>
            </a:r>
            <a:r>
              <a:rPr lang="en-US" altLang="ko-KR" sz="2000" b="1" kern="0" dirty="0">
                <a:solidFill>
                  <a:srgbClr val="FF0000"/>
                </a:solidFill>
              </a:rPr>
              <a:t> </a:t>
            </a:r>
            <a:r>
              <a:rPr lang="ko-KR" altLang="en-US" sz="2000" b="1" kern="0" dirty="0">
                <a:solidFill>
                  <a:srgbClr val="FF0000"/>
                </a:solidFill>
              </a:rPr>
              <a:t>매출 </a:t>
            </a:r>
            <a:r>
              <a:rPr lang="ko-KR" altLang="en-US" sz="2000" b="1" kern="0" dirty="0">
                <a:solidFill>
                  <a:sysClr val="windowText" lastClr="000000"/>
                </a:solidFill>
              </a:rPr>
              <a:t>은 증대된다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983942" y="36215"/>
            <a:ext cx="46193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Insight from Data </a:t>
            </a:r>
            <a:r>
              <a:rPr lang="en-US" altLang="ko-KR" sz="1400" b="1" dirty="0">
                <a:solidFill>
                  <a:srgbClr val="FF0000"/>
                </a:solidFill>
              </a:rPr>
              <a:t>– Interpretation : Analysis Type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  <p:sp>
        <p:nvSpPr>
          <p:cNvPr id="14" name="Text Box 40"/>
          <p:cNvSpPr txBox="1">
            <a:spLocks noChangeArrowheads="1"/>
          </p:cNvSpPr>
          <p:nvPr/>
        </p:nvSpPr>
        <p:spPr bwMode="gray">
          <a:xfrm>
            <a:off x="1517747" y="1347271"/>
            <a:ext cx="7087805" cy="469874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square" lIns="99569" tIns="49785" rIns="99569" bIns="49785">
            <a:spAutoFit/>
          </a:bodyPr>
          <a:lstStyle/>
          <a:p>
            <a:pPr marL="193606" indent="-193606">
              <a:spcBef>
                <a:spcPct val="100000"/>
              </a:spcBef>
              <a:buSzPct val="80000"/>
              <a:defRPr/>
            </a:pPr>
            <a:r>
              <a:rPr lang="en-US" altLang="ko-KR" sz="2400" b="1" dirty="0"/>
              <a:t>Relationship Analysis – Correlation Coefficient </a:t>
            </a:r>
          </a:p>
        </p:txBody>
      </p:sp>
      <p:sp>
        <p:nvSpPr>
          <p:cNvPr id="15" name="Oval 41"/>
          <p:cNvSpPr>
            <a:spLocks noChangeArrowheads="1"/>
          </p:cNvSpPr>
          <p:nvPr/>
        </p:nvSpPr>
        <p:spPr bwMode="auto">
          <a:xfrm>
            <a:off x="780703" y="1347271"/>
            <a:ext cx="692902" cy="504534"/>
          </a:xfrm>
          <a:prstGeom prst="rect">
            <a:avLst/>
          </a:prstGeom>
          <a:solidFill>
            <a:srgbClr val="FFFF00"/>
          </a:solidFill>
          <a:ln w="28575" algn="ctr">
            <a:solidFill>
              <a:srgbClr val="000000"/>
            </a:solidFill>
            <a:round/>
            <a:headEnd/>
            <a:tailEnd/>
          </a:ln>
        </p:spPr>
        <p:txBody>
          <a:bodyPr lIns="99569" tIns="49785" rIns="99569" bIns="49785" anchor="ctr" anchorCtr="1"/>
          <a:lstStyle/>
          <a:p>
            <a:pPr algn="ctr" defTabSz="995690" latinLnBrk="0">
              <a:spcBef>
                <a:spcPct val="50000"/>
              </a:spcBef>
              <a:defRPr/>
            </a:pPr>
            <a:r>
              <a:rPr lang="en-US" altLang="ko-KR" sz="2000" b="1" kern="0" dirty="0">
                <a:solidFill>
                  <a:sysClr val="windowText" lastClr="000000"/>
                </a:solidFill>
              </a:rPr>
              <a:t>C-2</a:t>
            </a:r>
          </a:p>
        </p:txBody>
      </p:sp>
      <p:sp>
        <p:nvSpPr>
          <p:cNvPr id="16" name="Rectangle 3"/>
          <p:cNvSpPr>
            <a:spLocks noChangeArrowheads="1"/>
          </p:cNvSpPr>
          <p:nvPr/>
        </p:nvSpPr>
        <p:spPr bwMode="auto">
          <a:xfrm>
            <a:off x="1274734" y="5638019"/>
            <a:ext cx="6000792" cy="1071570"/>
          </a:xfrm>
          <a:prstGeom prst="rect">
            <a:avLst/>
          </a:prstGeom>
          <a:solidFill>
            <a:schemeClr val="bg1"/>
          </a:solidFill>
          <a:ln w="28575">
            <a:solidFill>
              <a:srgbClr val="000000"/>
            </a:solidFill>
            <a:miter lim="800000"/>
            <a:headEnd/>
            <a:tailEnd/>
          </a:ln>
        </p:spPr>
        <p:txBody>
          <a:bodyPr lIns="99569" tIns="49785" rIns="99569" bIns="49785" anchor="ctr"/>
          <a:lstStyle/>
          <a:p>
            <a:pPr indent="177800" defTabSz="995690" latinLnBrk="0">
              <a:spcBef>
                <a:spcPct val="50000"/>
              </a:spcBef>
              <a:defRPr/>
            </a:pPr>
            <a:r>
              <a:rPr lang="en-US" altLang="ko-KR" sz="2000" b="1" kern="0" dirty="0">
                <a:solidFill>
                  <a:sysClr val="windowText" lastClr="000000"/>
                </a:solidFill>
                <a:sym typeface="Wingdings 2" pitchFamily="18" charset="2"/>
              </a:rPr>
              <a:t>EXCEL </a:t>
            </a:r>
            <a:r>
              <a:rPr lang="ko-KR" altLang="en-US" sz="2000" b="1" kern="0" dirty="0">
                <a:solidFill>
                  <a:sysClr val="windowText" lastClr="000000"/>
                </a:solidFill>
                <a:sym typeface="Wingdings 2" pitchFamily="18" charset="2"/>
              </a:rPr>
              <a:t>함수 </a:t>
            </a:r>
            <a:r>
              <a:rPr lang="en-US" altLang="ko-KR" sz="2000" b="1" kern="0" dirty="0">
                <a:solidFill>
                  <a:sysClr val="windowText" lastClr="000000"/>
                </a:solidFill>
                <a:sym typeface="Wingdings 2" pitchFamily="18" charset="2"/>
              </a:rPr>
              <a:t>:</a:t>
            </a:r>
          </a:p>
          <a:p>
            <a:pPr indent="177800" defTabSz="995690" latinLnBrk="0">
              <a:spcBef>
                <a:spcPct val="50000"/>
              </a:spcBef>
              <a:defRPr/>
            </a:pPr>
            <a:r>
              <a:rPr lang="en-US" altLang="ko-KR" sz="2000" b="1" kern="0" dirty="0">
                <a:solidFill>
                  <a:sysClr val="windowText" lastClr="000000"/>
                </a:solidFill>
                <a:sym typeface="Wingdings 2" pitchFamily="18" charset="2"/>
              </a:rPr>
              <a:t>CORREL (‘</a:t>
            </a:r>
            <a:r>
              <a:rPr lang="ko-KR" altLang="en-US" sz="2000" b="1" kern="0" dirty="0">
                <a:solidFill>
                  <a:sysClr val="windowText" lastClr="000000"/>
                </a:solidFill>
                <a:sym typeface="Wingdings 2" pitchFamily="18" charset="2"/>
              </a:rPr>
              <a:t>고객 만족도</a:t>
            </a:r>
            <a:r>
              <a:rPr lang="en-US" altLang="ko-KR" sz="2000" b="1" kern="0" dirty="0">
                <a:solidFill>
                  <a:sysClr val="windowText" lastClr="000000"/>
                </a:solidFill>
                <a:sym typeface="Wingdings 2" pitchFamily="18" charset="2"/>
              </a:rPr>
              <a:t> Data’, ‘</a:t>
            </a:r>
            <a:r>
              <a:rPr lang="ko-KR" altLang="en-US" sz="2000" b="1" kern="0" dirty="0">
                <a:solidFill>
                  <a:sysClr val="windowText" lastClr="000000"/>
                </a:solidFill>
                <a:sym typeface="Wingdings 2" pitchFamily="18" charset="2"/>
              </a:rPr>
              <a:t>매출액 </a:t>
            </a:r>
            <a:r>
              <a:rPr lang="en-US" altLang="ko-KR" sz="2000" b="1" kern="0" dirty="0">
                <a:solidFill>
                  <a:sysClr val="windowText" lastClr="000000"/>
                </a:solidFill>
                <a:sym typeface="Wingdings 2" pitchFamily="18" charset="2"/>
              </a:rPr>
              <a:t>Data’)</a:t>
            </a:r>
          </a:p>
        </p:txBody>
      </p:sp>
    </p:spTree>
    <p:extLst>
      <p:ext uri="{BB962C8B-B14F-4D97-AF65-F5344CB8AC3E}">
        <p14:creationId xmlns:p14="http://schemas.microsoft.com/office/powerpoint/2010/main" val="407639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083238" y="453273"/>
            <a:ext cx="9304022" cy="572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4306" tIns="52153" rIns="104306" bIns="52153" rtlCol="0" anchor="ctr"/>
          <a:lstStyle/>
          <a:p>
            <a:r>
              <a:rPr lang="en-US" altLang="ko-KR" sz="3200" spc="-171" dirty="0">
                <a:solidFill>
                  <a:schemeClr val="tx1"/>
                </a:solidFill>
                <a:ea typeface="나눔바른고딕 옛한글" pitchFamily="50" charset="-127"/>
                <a:cs typeface="Calibri" pitchFamily="34" charset="0"/>
              </a:rPr>
              <a:t>Base Analysis – </a:t>
            </a:r>
            <a:r>
              <a:rPr lang="ko-KR" altLang="en-US" sz="3200" spc="-171" dirty="0">
                <a:solidFill>
                  <a:schemeClr val="tx1"/>
                </a:solidFill>
                <a:ea typeface="나눔바른고딕 옛한글" pitchFamily="50" charset="-127"/>
                <a:cs typeface="Calibri" pitchFamily="34" charset="0"/>
              </a:rPr>
              <a:t>요인</a:t>
            </a:r>
            <a:r>
              <a:rPr lang="en-US" altLang="ko-KR" sz="3200" spc="-171" dirty="0">
                <a:solidFill>
                  <a:schemeClr val="tx1"/>
                </a:solidFill>
                <a:ea typeface="나눔바른고딕 옛한글" pitchFamily="50" charset="-127"/>
                <a:cs typeface="Calibri" pitchFamily="34" charset="0"/>
              </a:rPr>
              <a:t>(</a:t>
            </a:r>
            <a:r>
              <a:rPr lang="ko-KR" altLang="en-US" sz="3200" spc="-171" dirty="0">
                <a:solidFill>
                  <a:schemeClr val="tx1"/>
                </a:solidFill>
                <a:ea typeface="나눔바른고딕 옛한글" pitchFamily="50" charset="-127"/>
                <a:cs typeface="Calibri" pitchFamily="34" charset="0"/>
              </a:rPr>
              <a:t>변수</a:t>
            </a:r>
            <a:r>
              <a:rPr lang="en-US" altLang="ko-KR" sz="3200" spc="-171" dirty="0">
                <a:solidFill>
                  <a:schemeClr val="tx1"/>
                </a:solidFill>
                <a:ea typeface="나눔바른고딕 옛한글" pitchFamily="50" charset="-127"/>
                <a:cs typeface="Calibri" pitchFamily="34" charset="0"/>
              </a:rPr>
              <a:t>) </a:t>
            </a:r>
            <a:r>
              <a:rPr lang="ko-KR" altLang="en-US" sz="3200" spc="-171" dirty="0">
                <a:solidFill>
                  <a:schemeClr val="tx1"/>
                </a:solidFill>
                <a:ea typeface="나눔바른고딕 옛한글" pitchFamily="50" charset="-127"/>
                <a:cs typeface="Calibri" pitchFamily="34" charset="0"/>
              </a:rPr>
              <a:t>간 </a:t>
            </a:r>
            <a:r>
              <a:rPr lang="ko-KR" altLang="en-US" sz="4000" b="1" spc="-171" dirty="0">
                <a:solidFill>
                  <a:srgbClr val="2AAEC0"/>
                </a:solidFill>
                <a:ea typeface="나눔바른고딕 옛한글" pitchFamily="50" charset="-127"/>
                <a:cs typeface="Calibri" pitchFamily="34" charset="0"/>
              </a:rPr>
              <a:t>관계 </a:t>
            </a:r>
            <a:r>
              <a:rPr lang="ko-KR" altLang="en-US" sz="3200" spc="-171" dirty="0">
                <a:solidFill>
                  <a:schemeClr val="tx1"/>
                </a:solidFill>
                <a:ea typeface="나눔바른고딕 옛한글" pitchFamily="50" charset="-127"/>
                <a:cs typeface="Calibri" pitchFamily="34" charset="0"/>
              </a:rPr>
              <a:t>분석</a:t>
            </a:r>
          </a:p>
        </p:txBody>
      </p:sp>
      <p:sp>
        <p:nvSpPr>
          <p:cNvPr id="22" name="AutoShape 3"/>
          <p:cNvSpPr>
            <a:spLocks noChangeArrowheads="1"/>
          </p:cNvSpPr>
          <p:nvPr/>
        </p:nvSpPr>
        <p:spPr bwMode="gray">
          <a:xfrm rot="7779226" flipH="1">
            <a:off x="6725402" y="4077934"/>
            <a:ext cx="1262956" cy="649117"/>
          </a:xfrm>
          <a:prstGeom prst="triangle">
            <a:avLst>
              <a:gd name="adj" fmla="val 50000"/>
            </a:avLst>
          </a:prstGeom>
          <a:gradFill rotWithShape="1">
            <a:gsLst>
              <a:gs pos="0">
                <a:srgbClr val="3333CC"/>
              </a:gs>
              <a:gs pos="100000">
                <a:srgbClr val="E3E3F8"/>
              </a:gs>
            </a:gsLst>
            <a:lin ang="5400000" scaled="1"/>
          </a:gradFill>
          <a:ln w="12700">
            <a:noFill/>
            <a:miter lim="800000"/>
            <a:headEnd/>
            <a:tailEnd/>
          </a:ln>
        </p:spPr>
        <p:txBody>
          <a:bodyPr wrap="none" lIns="99569" tIns="49785" rIns="99569" bIns="49785" anchor="ctr"/>
          <a:lstStyle/>
          <a:p>
            <a:pPr algn="ctr">
              <a:spcBef>
                <a:spcPct val="50000"/>
              </a:spcBef>
              <a:buClr>
                <a:srgbClr val="000000"/>
              </a:buClr>
              <a:buSzPct val="100000"/>
              <a:buFont typeface="Wingdings" pitchFamily="2" charset="2"/>
              <a:buNone/>
            </a:pPr>
            <a:endParaRPr lang="ko-KR" altLang="en-US" sz="1500" b="1" dirty="0">
              <a:ea typeface="HY헤드라인M" pitchFamily="18" charset="-127"/>
            </a:endParaRPr>
          </a:p>
        </p:txBody>
      </p:sp>
      <p:sp>
        <p:nvSpPr>
          <p:cNvPr id="34" name="Text Box 6"/>
          <p:cNvSpPr txBox="1">
            <a:spLocks noChangeArrowheads="1"/>
          </p:cNvSpPr>
          <p:nvPr/>
        </p:nvSpPr>
        <p:spPr bwMode="auto">
          <a:xfrm>
            <a:off x="2989246" y="3067782"/>
            <a:ext cx="5771304" cy="1070039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square" lIns="99569" tIns="49785" rIns="99569" bIns="49785">
            <a:spAutoFit/>
          </a:bodyPr>
          <a:lstStyle/>
          <a:p>
            <a:pPr marL="193606" indent="-193606" defTabSz="995690" latinLnBrk="0">
              <a:spcBef>
                <a:spcPts val="1800"/>
              </a:spcBef>
              <a:buSzPct val="80000"/>
              <a:defRPr/>
            </a:pPr>
            <a:r>
              <a:rPr lang="ko-KR" altLang="en-US" sz="2400" b="1" kern="0" dirty="0">
                <a:solidFill>
                  <a:sysClr val="windowText" lastClr="000000"/>
                </a:solidFill>
              </a:rPr>
              <a:t>매출 </a:t>
            </a:r>
            <a:r>
              <a:rPr lang="en-US" altLang="ko-KR" sz="2400" b="1" kern="0" dirty="0">
                <a:solidFill>
                  <a:sysClr val="windowText" lastClr="000000"/>
                </a:solidFill>
              </a:rPr>
              <a:t>= 9.51 + </a:t>
            </a:r>
            <a:r>
              <a:rPr lang="en-US" altLang="ko-KR" sz="2400" b="1" kern="0" dirty="0">
                <a:solidFill>
                  <a:srgbClr val="FF0000"/>
                </a:solidFill>
              </a:rPr>
              <a:t>2.00</a:t>
            </a:r>
            <a:r>
              <a:rPr lang="en-US" altLang="ko-KR" sz="2400" b="1" kern="0" dirty="0">
                <a:solidFill>
                  <a:sysClr val="windowText" lastClr="000000"/>
                </a:solidFill>
              </a:rPr>
              <a:t> * </a:t>
            </a:r>
            <a:r>
              <a:rPr lang="ko-KR" altLang="en-US" sz="2400" b="1" kern="0" dirty="0">
                <a:solidFill>
                  <a:sysClr val="windowText" lastClr="000000"/>
                </a:solidFill>
              </a:rPr>
              <a:t>광고 노출 회수</a:t>
            </a:r>
            <a:endParaRPr lang="en-US" altLang="ko-KR" sz="2400" b="1" kern="0" dirty="0">
              <a:solidFill>
                <a:sysClr val="windowText" lastClr="000000"/>
              </a:solidFill>
            </a:endParaRPr>
          </a:p>
          <a:p>
            <a:pPr marL="193606" indent="-193606" defTabSz="995690" latinLnBrk="0">
              <a:spcBef>
                <a:spcPts val="1800"/>
              </a:spcBef>
              <a:buSzPct val="80000"/>
              <a:defRPr/>
            </a:pPr>
            <a:r>
              <a:rPr lang="en-US" altLang="ko-KR" sz="2400" b="1" kern="0" dirty="0">
                <a:solidFill>
                  <a:sysClr val="windowText" lastClr="000000"/>
                </a:solidFill>
              </a:rPr>
              <a:t>R</a:t>
            </a:r>
            <a:r>
              <a:rPr lang="en-US" altLang="ko-KR" sz="2400" b="1" kern="0" baseline="30000" dirty="0">
                <a:solidFill>
                  <a:sysClr val="windowText" lastClr="000000"/>
                </a:solidFill>
              </a:rPr>
              <a:t>2</a:t>
            </a:r>
            <a:r>
              <a:rPr lang="en-US" altLang="ko-KR" sz="2400" b="1" kern="0" dirty="0">
                <a:solidFill>
                  <a:sysClr val="windowText" lastClr="000000"/>
                </a:solidFill>
              </a:rPr>
              <a:t> = 0.73</a:t>
            </a:r>
            <a:endParaRPr lang="ko-KR" altLang="en-US" sz="2400" b="1" kern="0" dirty="0">
              <a:solidFill>
                <a:sysClr val="windowText" lastClr="000000"/>
              </a:solidFill>
            </a:endParaRPr>
          </a:p>
        </p:txBody>
      </p:sp>
      <p:sp>
        <p:nvSpPr>
          <p:cNvPr id="35" name="Text Box 12"/>
          <p:cNvSpPr txBox="1">
            <a:spLocks noChangeArrowheads="1"/>
          </p:cNvSpPr>
          <p:nvPr/>
        </p:nvSpPr>
        <p:spPr bwMode="auto">
          <a:xfrm>
            <a:off x="6203956" y="2479902"/>
            <a:ext cx="3714776" cy="300597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square" lIns="99569" tIns="49785" rIns="99569" bIns="49785">
            <a:spAutoFit/>
          </a:bodyPr>
          <a:lstStyle/>
          <a:p>
            <a:pPr defTabSz="995690" latinLnBrk="0">
              <a:spcBef>
                <a:spcPct val="50000"/>
              </a:spcBef>
              <a:defRPr/>
            </a:pPr>
            <a:r>
              <a:rPr lang="ko-KR" altLang="en-US" sz="1300" b="1" kern="0" dirty="0">
                <a:solidFill>
                  <a:sysClr val="windowText" lastClr="000000"/>
                </a:solidFill>
              </a:rPr>
              <a:t>회귀 계수 </a:t>
            </a:r>
            <a:r>
              <a:rPr lang="en-US" altLang="ko-KR" sz="1300" b="1" kern="0" dirty="0">
                <a:solidFill>
                  <a:sysClr val="windowText" lastClr="000000"/>
                </a:solidFill>
              </a:rPr>
              <a:t>(Coefficient of Regression)</a:t>
            </a:r>
          </a:p>
        </p:txBody>
      </p:sp>
      <p:sp>
        <p:nvSpPr>
          <p:cNvPr id="36" name="Oval 13"/>
          <p:cNvSpPr>
            <a:spLocks noChangeArrowheads="1"/>
          </p:cNvSpPr>
          <p:nvPr/>
        </p:nvSpPr>
        <p:spPr bwMode="auto">
          <a:xfrm>
            <a:off x="3989378" y="3066251"/>
            <a:ext cx="857256" cy="465976"/>
          </a:xfrm>
          <a:prstGeom prst="ellipse">
            <a:avLst/>
          </a:prstGeom>
          <a:noFill/>
          <a:ln w="12700" algn="ctr">
            <a:solidFill>
              <a:srgbClr val="3333CC"/>
            </a:solidFill>
            <a:prstDash val="dash"/>
            <a:round/>
            <a:headEnd/>
            <a:tailEnd/>
          </a:ln>
        </p:spPr>
        <p:txBody>
          <a:bodyPr wrap="square" lIns="99569" tIns="49785" rIns="99569" bIns="49785" anchor="ctr">
            <a:spAutoFit/>
          </a:bodyPr>
          <a:lstStyle/>
          <a:p>
            <a:pPr algn="ctr" defTabSz="995690" latinLnBrk="0">
              <a:spcBef>
                <a:spcPct val="50000"/>
              </a:spcBef>
              <a:buClr>
                <a:srgbClr val="000000"/>
              </a:buClr>
              <a:buSzPct val="100000"/>
              <a:defRPr/>
            </a:pPr>
            <a:endParaRPr lang="ko-KR" altLang="en-US" sz="1500" b="1" kern="0" dirty="0">
              <a:solidFill>
                <a:sysClr val="windowText" lastClr="000000"/>
              </a:solidFill>
              <a:ea typeface="HY헤드라인M" pitchFamily="18" charset="-127"/>
            </a:endParaRPr>
          </a:p>
        </p:txBody>
      </p:sp>
      <p:cxnSp>
        <p:nvCxnSpPr>
          <p:cNvPr id="37" name="AutoShape 14"/>
          <p:cNvCxnSpPr>
            <a:cxnSpLocks noChangeShapeType="1"/>
            <a:stCxn id="35" idx="1"/>
            <a:endCxn id="36" idx="7"/>
          </p:cNvCxnSpPr>
          <p:nvPr/>
        </p:nvCxnSpPr>
        <p:spPr bwMode="auto">
          <a:xfrm rot="10800000" flipV="1">
            <a:off x="4721092" y="2630200"/>
            <a:ext cx="1482864" cy="504291"/>
          </a:xfrm>
          <a:prstGeom prst="straightConnector1">
            <a:avLst/>
          </a:prstGeom>
          <a:noFill/>
          <a:ln w="12700">
            <a:solidFill>
              <a:srgbClr val="000000"/>
            </a:solidFill>
            <a:prstDash val="dash"/>
            <a:round/>
            <a:headEnd/>
            <a:tailEnd type="triangle" w="med" len="med"/>
          </a:ln>
        </p:spPr>
      </p:cxnSp>
      <p:cxnSp>
        <p:nvCxnSpPr>
          <p:cNvPr id="39" name="AutoShape 16"/>
          <p:cNvCxnSpPr>
            <a:cxnSpLocks noChangeShapeType="1"/>
            <a:stCxn id="35" idx="1"/>
          </p:cNvCxnSpPr>
          <p:nvPr/>
        </p:nvCxnSpPr>
        <p:spPr bwMode="auto">
          <a:xfrm rot="10800000" flipV="1">
            <a:off x="5703890" y="2630201"/>
            <a:ext cx="500066" cy="507488"/>
          </a:xfrm>
          <a:prstGeom prst="straightConnector1">
            <a:avLst/>
          </a:prstGeom>
          <a:noFill/>
          <a:ln w="12700">
            <a:solidFill>
              <a:srgbClr val="000000"/>
            </a:solidFill>
            <a:prstDash val="dash"/>
            <a:round/>
            <a:headEnd/>
            <a:tailEnd type="triangle" w="med" len="med"/>
          </a:ln>
        </p:spPr>
      </p:cxnSp>
      <p:sp>
        <p:nvSpPr>
          <p:cNvPr id="43" name="Text Box 24"/>
          <p:cNvSpPr txBox="1">
            <a:spLocks noChangeArrowheads="1"/>
          </p:cNvSpPr>
          <p:nvPr/>
        </p:nvSpPr>
        <p:spPr bwMode="auto">
          <a:xfrm>
            <a:off x="1346172" y="4709325"/>
            <a:ext cx="4929222" cy="2154951"/>
          </a:xfrm>
          <a:prstGeom prst="rect">
            <a:avLst/>
          </a:prstGeom>
          <a:noFill/>
          <a:ln w="12700" algn="ctr">
            <a:solidFill>
              <a:schemeClr val="tx1"/>
            </a:solidFill>
            <a:prstDash val="dash"/>
            <a:miter lim="800000"/>
            <a:headEnd/>
            <a:tailEnd/>
          </a:ln>
        </p:spPr>
        <p:txBody>
          <a:bodyPr wrap="square" lIns="99569" tIns="49785" rIns="99569" bIns="49785">
            <a:spAutoFit/>
          </a:bodyPr>
          <a:lstStyle/>
          <a:p>
            <a:pPr marL="484016" indent="-484016" defTabSz="995690" latinLnBrk="0">
              <a:spcBef>
                <a:spcPct val="50000"/>
              </a:spcBef>
              <a:tabLst>
                <a:tab pos="788255" algn="l"/>
              </a:tabLst>
              <a:defRPr/>
            </a:pPr>
            <a:r>
              <a:rPr lang="en-US" altLang="ko-KR" sz="1400" b="1" kern="0" dirty="0">
                <a:solidFill>
                  <a:sysClr val="windowText" lastClr="000000"/>
                </a:solidFill>
              </a:rPr>
              <a:t>Tip : </a:t>
            </a:r>
            <a:r>
              <a:rPr lang="ko-KR" altLang="en-US" sz="1400" b="1" kern="0" dirty="0">
                <a:solidFill>
                  <a:sysClr val="windowText" lastClr="000000"/>
                </a:solidFill>
              </a:rPr>
              <a:t>특별한 통계 </a:t>
            </a:r>
            <a:r>
              <a:rPr lang="en-US" altLang="ko-KR" sz="1400" b="1" kern="0" dirty="0">
                <a:solidFill>
                  <a:sysClr val="windowText" lastClr="000000"/>
                </a:solidFill>
              </a:rPr>
              <a:t>Tool</a:t>
            </a:r>
            <a:r>
              <a:rPr lang="ko-KR" altLang="en-US" sz="1400" b="1" kern="0" dirty="0">
                <a:solidFill>
                  <a:sysClr val="windowText" lastClr="000000"/>
                </a:solidFill>
              </a:rPr>
              <a:t>이 없어도 </a:t>
            </a:r>
            <a:r>
              <a:rPr lang="en-US" altLang="ko-KR" sz="1400" b="1" kern="0" dirty="0">
                <a:solidFill>
                  <a:sysClr val="windowText" lastClr="000000"/>
                </a:solidFill>
              </a:rPr>
              <a:t>Excel</a:t>
            </a:r>
            <a:r>
              <a:rPr lang="ko-KR" altLang="en-US" sz="1400" b="1" kern="0" dirty="0">
                <a:solidFill>
                  <a:sysClr val="windowText" lastClr="000000"/>
                </a:solidFill>
              </a:rPr>
              <a:t>을 이용하여 회귀 계수를 구할 수 있음 </a:t>
            </a:r>
          </a:p>
          <a:p>
            <a:pPr marL="981861" lvl="1" indent="-302511" defTabSz="995690" latinLnBrk="0">
              <a:spcBef>
                <a:spcPct val="50000"/>
              </a:spcBef>
              <a:buFont typeface="Wingdings" pitchFamily="2" charset="2"/>
              <a:buChar char="§"/>
              <a:tabLst>
                <a:tab pos="788255" algn="l"/>
              </a:tabLst>
              <a:defRPr/>
            </a:pPr>
            <a:r>
              <a:rPr lang="ko-KR" altLang="en-US" sz="1400" b="1" kern="0" dirty="0" err="1">
                <a:solidFill>
                  <a:sysClr val="windowText" lastClr="000000"/>
                </a:solidFill>
              </a:rPr>
              <a:t>상수항</a:t>
            </a:r>
            <a:r>
              <a:rPr lang="ko-KR" altLang="en-US" sz="1400" b="1" kern="0" dirty="0">
                <a:solidFill>
                  <a:sysClr val="windowText" lastClr="000000"/>
                </a:solidFill>
              </a:rPr>
              <a:t> </a:t>
            </a:r>
            <a:r>
              <a:rPr lang="en-US" altLang="ko-KR" sz="1400" b="1" kern="0" dirty="0">
                <a:solidFill>
                  <a:sysClr val="windowText" lastClr="000000"/>
                </a:solidFill>
              </a:rPr>
              <a:t>: Excel</a:t>
            </a:r>
            <a:r>
              <a:rPr lang="ko-KR" altLang="en-US" sz="1400" b="1" kern="0" dirty="0">
                <a:solidFill>
                  <a:sysClr val="windowText" lastClr="000000"/>
                </a:solidFill>
              </a:rPr>
              <a:t>의 함수</a:t>
            </a:r>
            <a:br>
              <a:rPr lang="ko-KR" altLang="en-US" sz="1400" b="1" kern="0" dirty="0">
                <a:solidFill>
                  <a:sysClr val="windowText" lastClr="000000"/>
                </a:solidFill>
              </a:rPr>
            </a:br>
            <a:r>
              <a:rPr lang="ko-KR" altLang="en-US" sz="1400" b="1" kern="0" dirty="0">
                <a:solidFill>
                  <a:sysClr val="windowText" lastClr="000000"/>
                </a:solidFill>
              </a:rPr>
              <a:t> </a:t>
            </a:r>
            <a:r>
              <a:rPr lang="en-US" altLang="ko-KR" sz="1400" b="1" kern="0" dirty="0">
                <a:solidFill>
                  <a:sysClr val="windowText" lastClr="000000"/>
                </a:solidFill>
              </a:rPr>
              <a:t>‘INTERCEPT (</a:t>
            </a:r>
            <a:r>
              <a:rPr lang="en-US" altLang="ko-KR" sz="1400" b="1" i="1" kern="0" dirty="0">
                <a:solidFill>
                  <a:sysClr val="windowText" lastClr="000000"/>
                </a:solidFill>
              </a:rPr>
              <a:t>array of ‘Y’, array of ‘X’</a:t>
            </a:r>
            <a:r>
              <a:rPr lang="en-US" altLang="ko-KR" sz="1400" b="1" kern="0" dirty="0">
                <a:solidFill>
                  <a:sysClr val="windowText" lastClr="000000"/>
                </a:solidFill>
              </a:rPr>
              <a:t>)’ </a:t>
            </a:r>
          </a:p>
          <a:p>
            <a:pPr marL="981861" lvl="1" indent="-302511" defTabSz="995690" latinLnBrk="0">
              <a:spcBef>
                <a:spcPct val="50000"/>
              </a:spcBef>
              <a:buFont typeface="Wingdings" pitchFamily="2" charset="2"/>
              <a:buChar char="§"/>
              <a:tabLst>
                <a:tab pos="788255" algn="l"/>
              </a:tabLst>
              <a:defRPr/>
            </a:pPr>
            <a:r>
              <a:rPr lang="en-US" altLang="ko-KR" sz="1400" b="1" kern="0" dirty="0">
                <a:solidFill>
                  <a:sysClr val="windowText" lastClr="000000"/>
                </a:solidFill>
              </a:rPr>
              <a:t>‘X’</a:t>
            </a:r>
            <a:r>
              <a:rPr lang="ko-KR" altLang="en-US" sz="1400" b="1" kern="0" dirty="0">
                <a:solidFill>
                  <a:sysClr val="windowText" lastClr="000000"/>
                </a:solidFill>
              </a:rPr>
              <a:t>의 회귀계수 </a:t>
            </a:r>
            <a:r>
              <a:rPr lang="en-US" altLang="ko-KR" sz="1400" b="1" kern="0" dirty="0">
                <a:solidFill>
                  <a:sysClr val="windowText" lastClr="000000"/>
                </a:solidFill>
              </a:rPr>
              <a:t>: Excel</a:t>
            </a:r>
            <a:r>
              <a:rPr lang="ko-KR" altLang="en-US" sz="1400" b="1" kern="0" dirty="0">
                <a:solidFill>
                  <a:sysClr val="windowText" lastClr="000000"/>
                </a:solidFill>
              </a:rPr>
              <a:t>의 함수 </a:t>
            </a:r>
            <a:br>
              <a:rPr lang="ko-KR" altLang="en-US" sz="1400" b="1" kern="0" dirty="0">
                <a:solidFill>
                  <a:sysClr val="windowText" lastClr="000000"/>
                </a:solidFill>
              </a:rPr>
            </a:br>
            <a:r>
              <a:rPr lang="en-US" altLang="ko-KR" sz="1400" b="1" kern="0" dirty="0">
                <a:solidFill>
                  <a:sysClr val="windowText" lastClr="000000"/>
                </a:solidFill>
              </a:rPr>
              <a:t>‘SLOPE</a:t>
            </a:r>
            <a:r>
              <a:rPr lang="ko-KR" altLang="en-US" sz="1400" b="1" kern="0" dirty="0">
                <a:solidFill>
                  <a:sysClr val="windowText" lastClr="000000"/>
                </a:solidFill>
              </a:rPr>
              <a:t> </a:t>
            </a:r>
            <a:r>
              <a:rPr lang="en-US" altLang="ko-KR" sz="1400" b="1" kern="0" dirty="0">
                <a:solidFill>
                  <a:sysClr val="windowText" lastClr="000000"/>
                </a:solidFill>
              </a:rPr>
              <a:t>(</a:t>
            </a:r>
            <a:r>
              <a:rPr lang="en-US" altLang="ko-KR" sz="1400" b="1" i="1" kern="0" dirty="0">
                <a:solidFill>
                  <a:sysClr val="windowText" lastClr="000000"/>
                </a:solidFill>
              </a:rPr>
              <a:t>array of ‘Y’, array of ‘X’</a:t>
            </a:r>
            <a:r>
              <a:rPr lang="en-US" altLang="ko-KR" sz="1400" b="1" kern="0" dirty="0">
                <a:solidFill>
                  <a:sysClr val="windowText" lastClr="000000"/>
                </a:solidFill>
              </a:rPr>
              <a:t>)’ </a:t>
            </a:r>
          </a:p>
          <a:p>
            <a:pPr marL="981861" lvl="1" indent="-302511" defTabSz="995690" latinLnBrk="0">
              <a:spcBef>
                <a:spcPct val="50000"/>
              </a:spcBef>
              <a:buFont typeface="Wingdings" pitchFamily="2" charset="2"/>
              <a:buChar char="§"/>
              <a:tabLst>
                <a:tab pos="788255" algn="l"/>
              </a:tabLst>
              <a:defRPr/>
            </a:pPr>
            <a:r>
              <a:rPr lang="ko-KR" altLang="en-US" sz="1500" b="1" kern="0" dirty="0">
                <a:solidFill>
                  <a:sysClr val="windowText" lastClr="000000"/>
                </a:solidFill>
              </a:rPr>
              <a:t>결정계수 </a:t>
            </a:r>
            <a:r>
              <a:rPr lang="en-US" altLang="ko-KR" sz="1500" b="1" kern="0" dirty="0">
                <a:solidFill>
                  <a:sysClr val="windowText" lastClr="000000"/>
                </a:solidFill>
              </a:rPr>
              <a:t>R</a:t>
            </a:r>
            <a:r>
              <a:rPr lang="en-US" altLang="ko-KR" sz="1500" b="1" kern="0" baseline="30000" dirty="0">
                <a:solidFill>
                  <a:sysClr val="windowText" lastClr="000000"/>
                </a:solidFill>
              </a:rPr>
              <a:t>2</a:t>
            </a:r>
            <a:r>
              <a:rPr lang="ko-KR" altLang="en-US" sz="1400" b="1" kern="0" dirty="0">
                <a:solidFill>
                  <a:sysClr val="windowText" lastClr="000000"/>
                </a:solidFill>
              </a:rPr>
              <a:t> </a:t>
            </a:r>
            <a:r>
              <a:rPr lang="en-US" altLang="ko-KR" sz="1400" b="1" kern="0" dirty="0">
                <a:solidFill>
                  <a:sysClr val="windowText" lastClr="000000"/>
                </a:solidFill>
              </a:rPr>
              <a:t>: Excel</a:t>
            </a:r>
            <a:r>
              <a:rPr lang="ko-KR" altLang="en-US" sz="1400" b="1" kern="0" dirty="0">
                <a:solidFill>
                  <a:sysClr val="windowText" lastClr="000000"/>
                </a:solidFill>
              </a:rPr>
              <a:t>의 함수 </a:t>
            </a:r>
            <a:br>
              <a:rPr lang="ko-KR" altLang="en-US" sz="1400" b="1" kern="0" dirty="0">
                <a:solidFill>
                  <a:sysClr val="windowText" lastClr="000000"/>
                </a:solidFill>
              </a:rPr>
            </a:br>
            <a:r>
              <a:rPr lang="en-US" altLang="ko-KR" sz="1400" b="1" kern="0" dirty="0">
                <a:solidFill>
                  <a:sysClr val="windowText" lastClr="000000"/>
                </a:solidFill>
              </a:rPr>
              <a:t>‘RSQ</a:t>
            </a:r>
            <a:r>
              <a:rPr lang="ko-KR" altLang="en-US" sz="1400" b="1" kern="0" dirty="0">
                <a:solidFill>
                  <a:sysClr val="windowText" lastClr="000000"/>
                </a:solidFill>
              </a:rPr>
              <a:t> </a:t>
            </a:r>
            <a:r>
              <a:rPr lang="en-US" altLang="ko-KR" sz="1400" b="1" kern="0" dirty="0">
                <a:solidFill>
                  <a:sysClr val="windowText" lastClr="000000"/>
                </a:solidFill>
              </a:rPr>
              <a:t>(</a:t>
            </a:r>
            <a:r>
              <a:rPr lang="en-US" altLang="ko-KR" sz="1400" b="1" i="1" kern="0" dirty="0">
                <a:solidFill>
                  <a:sysClr val="windowText" lastClr="000000"/>
                </a:solidFill>
              </a:rPr>
              <a:t>array of ‘Y’, array of ‘X’</a:t>
            </a:r>
            <a:r>
              <a:rPr lang="en-US" altLang="ko-KR" sz="1400" b="1" kern="0" dirty="0">
                <a:solidFill>
                  <a:sysClr val="windowText" lastClr="000000"/>
                </a:solidFill>
              </a:rPr>
              <a:t>)’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983942" y="36215"/>
            <a:ext cx="46193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Insight from Data </a:t>
            </a:r>
            <a:r>
              <a:rPr lang="en-US" altLang="ko-KR" sz="1400" b="1" dirty="0">
                <a:solidFill>
                  <a:srgbClr val="FF0000"/>
                </a:solidFill>
              </a:rPr>
              <a:t>– Interpretation : Analysis Type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  <p:sp>
        <p:nvSpPr>
          <p:cNvPr id="18" name="Text Box 40"/>
          <p:cNvSpPr txBox="1">
            <a:spLocks noChangeArrowheads="1"/>
          </p:cNvSpPr>
          <p:nvPr/>
        </p:nvSpPr>
        <p:spPr bwMode="gray">
          <a:xfrm>
            <a:off x="1517747" y="1347271"/>
            <a:ext cx="7087805" cy="469874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square" lIns="99569" tIns="49785" rIns="99569" bIns="49785">
            <a:spAutoFit/>
          </a:bodyPr>
          <a:lstStyle/>
          <a:p>
            <a:pPr marL="193606" indent="-193606">
              <a:spcBef>
                <a:spcPct val="100000"/>
              </a:spcBef>
              <a:buSzPct val="80000"/>
              <a:defRPr/>
            </a:pPr>
            <a:r>
              <a:rPr lang="ko-KR" altLang="en-US" sz="2400" b="1" dirty="0"/>
              <a:t>단순 선형 회귀분석 </a:t>
            </a:r>
            <a:r>
              <a:rPr lang="en-US" altLang="ko-KR" sz="2400" b="1" dirty="0"/>
              <a:t>(Simple Linear Regression)</a:t>
            </a:r>
          </a:p>
        </p:txBody>
      </p:sp>
      <p:sp>
        <p:nvSpPr>
          <p:cNvPr id="19" name="Oval 41"/>
          <p:cNvSpPr>
            <a:spLocks noChangeArrowheads="1"/>
          </p:cNvSpPr>
          <p:nvPr/>
        </p:nvSpPr>
        <p:spPr bwMode="auto">
          <a:xfrm>
            <a:off x="780703" y="1347271"/>
            <a:ext cx="692902" cy="504534"/>
          </a:xfrm>
          <a:prstGeom prst="rect">
            <a:avLst/>
          </a:prstGeom>
          <a:solidFill>
            <a:srgbClr val="FFFF00"/>
          </a:solidFill>
          <a:ln w="28575" algn="ctr">
            <a:solidFill>
              <a:srgbClr val="000000"/>
            </a:solidFill>
            <a:round/>
            <a:headEnd/>
            <a:tailEnd/>
          </a:ln>
        </p:spPr>
        <p:txBody>
          <a:bodyPr lIns="99569" tIns="49785" rIns="99569" bIns="49785" anchor="ctr" anchorCtr="1"/>
          <a:lstStyle/>
          <a:p>
            <a:pPr algn="ctr" defTabSz="995690" latinLnBrk="0">
              <a:spcBef>
                <a:spcPct val="50000"/>
              </a:spcBef>
              <a:defRPr/>
            </a:pPr>
            <a:r>
              <a:rPr lang="en-US" altLang="ko-KR" sz="2000" b="1" kern="0" dirty="0">
                <a:solidFill>
                  <a:sysClr val="windowText" lastClr="000000"/>
                </a:solidFill>
              </a:rPr>
              <a:t>C-3</a:t>
            </a:r>
          </a:p>
        </p:txBody>
      </p:sp>
      <p:sp>
        <p:nvSpPr>
          <p:cNvPr id="20" name="Text Box 19"/>
          <p:cNvSpPr txBox="1">
            <a:spLocks noChangeArrowheads="1"/>
          </p:cNvSpPr>
          <p:nvPr/>
        </p:nvSpPr>
        <p:spPr bwMode="gray">
          <a:xfrm>
            <a:off x="1203296" y="1943552"/>
            <a:ext cx="8787781" cy="408319"/>
          </a:xfrm>
          <a:prstGeom prst="rect">
            <a:avLst/>
          </a:prstGeom>
          <a:noFill/>
          <a:ln w="28575">
            <a:noFill/>
            <a:prstDash val="sysDot"/>
            <a:miter lim="800000"/>
            <a:headEnd/>
            <a:tailEnd/>
          </a:ln>
        </p:spPr>
        <p:txBody>
          <a:bodyPr wrap="square" lIns="99569" tIns="49785" rIns="99569" bIns="49785">
            <a:spAutoFit/>
          </a:bodyPr>
          <a:lstStyle/>
          <a:p>
            <a:pPr marL="885058" indent="-885058" defTabSz="885058" latinLnBrk="0">
              <a:spcBef>
                <a:spcPct val="10000"/>
              </a:spcBef>
              <a:defRPr/>
            </a:pPr>
            <a:r>
              <a:rPr lang="en-US" altLang="ko-KR" sz="2000" b="1" kern="0" dirty="0">
                <a:solidFill>
                  <a:sysClr val="windowText" lastClr="000000"/>
                </a:solidFill>
              </a:rPr>
              <a:t>Hypothesis 1 : </a:t>
            </a:r>
            <a:r>
              <a:rPr lang="ko-KR" altLang="en-US" sz="2000" b="1" kern="0" dirty="0">
                <a:solidFill>
                  <a:srgbClr val="FF0000"/>
                </a:solidFill>
              </a:rPr>
              <a:t>광고 노출 회수</a:t>
            </a:r>
            <a:r>
              <a:rPr lang="ko-KR" altLang="en-US" sz="2000" b="1" kern="0" dirty="0">
                <a:solidFill>
                  <a:sysClr val="windowText" lastClr="000000"/>
                </a:solidFill>
              </a:rPr>
              <a:t>가 많아질수록</a:t>
            </a:r>
            <a:r>
              <a:rPr lang="en-US" altLang="ko-KR" sz="2000" b="1" kern="0" dirty="0">
                <a:solidFill>
                  <a:sysClr val="windowText" lastClr="000000"/>
                </a:solidFill>
              </a:rPr>
              <a:t>, </a:t>
            </a:r>
            <a:r>
              <a:rPr lang="ko-KR" altLang="en-US" sz="2000" b="1" kern="0" dirty="0">
                <a:solidFill>
                  <a:srgbClr val="FF0000"/>
                </a:solidFill>
              </a:rPr>
              <a:t>매출</a:t>
            </a:r>
            <a:r>
              <a:rPr lang="ko-KR" altLang="en-US" sz="2000" b="1" kern="0" dirty="0">
                <a:solidFill>
                  <a:sysClr val="windowText" lastClr="000000"/>
                </a:solidFill>
              </a:rPr>
              <a:t>은 증대된다</a:t>
            </a:r>
          </a:p>
        </p:txBody>
      </p:sp>
      <p:sp>
        <p:nvSpPr>
          <p:cNvPr id="21" name="Rectangle 3"/>
          <p:cNvSpPr>
            <a:spLocks noChangeArrowheads="1"/>
          </p:cNvSpPr>
          <p:nvPr/>
        </p:nvSpPr>
        <p:spPr bwMode="auto">
          <a:xfrm>
            <a:off x="1274734" y="2851937"/>
            <a:ext cx="1500198" cy="1571636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000000"/>
            </a:solidFill>
            <a:miter lim="800000"/>
            <a:headEnd/>
            <a:tailEnd/>
          </a:ln>
        </p:spPr>
        <p:txBody>
          <a:bodyPr lIns="99569" tIns="49785" rIns="99569" bIns="49785" anchor="ctr"/>
          <a:lstStyle/>
          <a:p>
            <a:pPr algn="ctr" defTabSz="995690" latinLnBrk="0">
              <a:spcBef>
                <a:spcPct val="50000"/>
              </a:spcBef>
              <a:defRPr/>
            </a:pPr>
            <a:r>
              <a:rPr lang="ko-KR" altLang="en-US" sz="2000" b="1" kern="0" dirty="0">
                <a:solidFill>
                  <a:sysClr val="windowText" lastClr="000000"/>
                </a:solidFill>
              </a:rPr>
              <a:t>단순 선형</a:t>
            </a:r>
            <a:br>
              <a:rPr lang="en-US" altLang="ko-KR" sz="2000" b="1" kern="0" dirty="0">
                <a:solidFill>
                  <a:sysClr val="windowText" lastClr="000000"/>
                </a:solidFill>
              </a:rPr>
            </a:br>
            <a:r>
              <a:rPr lang="ko-KR" altLang="en-US" sz="2000" b="1" kern="0" dirty="0">
                <a:solidFill>
                  <a:sysClr val="windowText" lastClr="000000"/>
                </a:solidFill>
              </a:rPr>
              <a:t>회귀 분석 결과</a:t>
            </a:r>
            <a:endParaRPr lang="en-US" altLang="ko-KR" sz="2000" b="1" kern="0" dirty="0">
              <a:solidFill>
                <a:sysClr val="windowText" lastClr="000000"/>
              </a:solidFill>
            </a:endParaRPr>
          </a:p>
        </p:txBody>
      </p:sp>
      <p:sp>
        <p:nvSpPr>
          <p:cNvPr id="27" name="Oval 13"/>
          <p:cNvSpPr>
            <a:spLocks noChangeArrowheads="1"/>
          </p:cNvSpPr>
          <p:nvPr/>
        </p:nvSpPr>
        <p:spPr bwMode="auto">
          <a:xfrm>
            <a:off x="5060948" y="3066251"/>
            <a:ext cx="785818" cy="465976"/>
          </a:xfrm>
          <a:prstGeom prst="ellipse">
            <a:avLst/>
          </a:prstGeom>
          <a:noFill/>
          <a:ln w="12700" algn="ctr">
            <a:solidFill>
              <a:srgbClr val="3333CC"/>
            </a:solidFill>
            <a:prstDash val="dash"/>
            <a:round/>
            <a:headEnd/>
            <a:tailEnd/>
          </a:ln>
        </p:spPr>
        <p:txBody>
          <a:bodyPr wrap="square" lIns="99569" tIns="49785" rIns="99569" bIns="49785" anchor="ctr">
            <a:spAutoFit/>
          </a:bodyPr>
          <a:lstStyle/>
          <a:p>
            <a:pPr algn="ctr" defTabSz="995690" latinLnBrk="0">
              <a:spcBef>
                <a:spcPct val="50000"/>
              </a:spcBef>
              <a:buClr>
                <a:srgbClr val="000000"/>
              </a:buClr>
              <a:buSzPct val="100000"/>
              <a:defRPr/>
            </a:pPr>
            <a:endParaRPr lang="ko-KR" altLang="en-US" sz="1500" b="1" kern="0" dirty="0">
              <a:solidFill>
                <a:sysClr val="windowText" lastClr="000000"/>
              </a:solidFill>
              <a:ea typeface="HY헤드라인M" pitchFamily="18" charset="-127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2917808" y="2851937"/>
            <a:ext cx="5643602" cy="157163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Rectangle 4"/>
          <p:cNvSpPr>
            <a:spLocks noChangeArrowheads="1"/>
          </p:cNvSpPr>
          <p:nvPr/>
        </p:nvSpPr>
        <p:spPr bwMode="gray">
          <a:xfrm>
            <a:off x="7775592" y="3852069"/>
            <a:ext cx="2497274" cy="292895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algn="ctr">
            <a:noFill/>
            <a:miter lim="800000"/>
            <a:headEnd/>
            <a:tailEnd/>
          </a:ln>
        </p:spPr>
        <p:txBody>
          <a:bodyPr wrap="square" lIns="99569" tIns="49785" rIns="99569" bIns="49785" anchor="ctr" anchorCtr="0">
            <a:noAutofit/>
          </a:bodyPr>
          <a:lstStyle/>
          <a:p>
            <a:pPr marL="207435" indent="-207435" defTabSz="995690" latinLnBrk="0">
              <a:spcBef>
                <a:spcPct val="40000"/>
              </a:spcBef>
              <a:buFont typeface="Wingdings" pitchFamily="2" charset="2"/>
              <a:buChar char="§"/>
              <a:defRPr/>
            </a:pPr>
            <a:r>
              <a:rPr lang="en-US" altLang="ko-KR" sz="1500" b="1" kern="0" dirty="0" err="1">
                <a:solidFill>
                  <a:sysClr val="windowText" lastClr="000000"/>
                </a:solidFill>
              </a:rPr>
              <a:t>광고</a:t>
            </a:r>
            <a:r>
              <a:rPr lang="en-US" altLang="ko-KR" sz="1500" b="1" kern="0" dirty="0">
                <a:solidFill>
                  <a:sysClr val="windowText" lastClr="000000"/>
                </a:solidFill>
              </a:rPr>
              <a:t> </a:t>
            </a:r>
            <a:r>
              <a:rPr lang="en-US" altLang="ko-KR" sz="1500" b="1" kern="0" dirty="0" err="1">
                <a:solidFill>
                  <a:sysClr val="windowText" lastClr="000000"/>
                </a:solidFill>
              </a:rPr>
              <a:t>회수를</a:t>
            </a:r>
            <a:r>
              <a:rPr lang="en-US" altLang="ko-KR" sz="1500" b="1" kern="0" dirty="0">
                <a:solidFill>
                  <a:sysClr val="windowText" lastClr="000000"/>
                </a:solidFill>
              </a:rPr>
              <a:t> 1회 </a:t>
            </a:r>
            <a:r>
              <a:rPr lang="en-US" altLang="ko-KR" sz="1500" b="1" kern="0" dirty="0" err="1">
                <a:solidFill>
                  <a:sysClr val="windowText" lastClr="000000"/>
                </a:solidFill>
              </a:rPr>
              <a:t>늘이면</a:t>
            </a:r>
            <a:r>
              <a:rPr lang="en-US" altLang="ko-KR" sz="1500" b="1" kern="0" dirty="0">
                <a:solidFill>
                  <a:sysClr val="windowText" lastClr="000000"/>
                </a:solidFill>
              </a:rPr>
              <a:t>, </a:t>
            </a:r>
            <a:r>
              <a:rPr lang="en-US" altLang="ko-KR" sz="1500" b="1" kern="0" dirty="0" err="1">
                <a:solidFill>
                  <a:sysClr val="windowText" lastClr="000000"/>
                </a:solidFill>
              </a:rPr>
              <a:t>매출은</a:t>
            </a:r>
            <a:r>
              <a:rPr lang="en-US" altLang="ko-KR" sz="1500" b="1" kern="0" dirty="0">
                <a:solidFill>
                  <a:sysClr val="windowText" lastClr="000000"/>
                </a:solidFill>
              </a:rPr>
              <a:t> 2.00 (</a:t>
            </a:r>
            <a:r>
              <a:rPr lang="en-US" altLang="ko-KR" sz="1500" b="1" kern="0" dirty="0" err="1">
                <a:solidFill>
                  <a:sysClr val="windowText" lastClr="000000"/>
                </a:solidFill>
              </a:rPr>
              <a:t>백만원</a:t>
            </a:r>
            <a:r>
              <a:rPr lang="en-US" altLang="ko-KR" sz="1500" b="1" kern="0" dirty="0">
                <a:solidFill>
                  <a:sysClr val="windowText" lastClr="000000"/>
                </a:solidFill>
              </a:rPr>
              <a:t>)의 </a:t>
            </a:r>
            <a:r>
              <a:rPr lang="en-US" altLang="ko-KR" sz="1500" b="1" kern="0" dirty="0" err="1">
                <a:solidFill>
                  <a:sysClr val="windowText" lastClr="000000"/>
                </a:solidFill>
              </a:rPr>
              <a:t>증가</a:t>
            </a:r>
            <a:r>
              <a:rPr lang="en-US" altLang="ko-KR" sz="1500" b="1" kern="0" dirty="0">
                <a:solidFill>
                  <a:sysClr val="windowText" lastClr="000000"/>
                </a:solidFill>
              </a:rPr>
              <a:t> </a:t>
            </a:r>
            <a:r>
              <a:rPr lang="en-US" altLang="ko-KR" sz="1500" b="1" kern="0" dirty="0" err="1">
                <a:solidFill>
                  <a:sysClr val="windowText" lastClr="000000"/>
                </a:solidFill>
              </a:rPr>
              <a:t>효과가</a:t>
            </a:r>
            <a:r>
              <a:rPr lang="en-US" altLang="ko-KR" sz="1500" b="1" kern="0" dirty="0">
                <a:solidFill>
                  <a:sysClr val="windowText" lastClr="000000"/>
                </a:solidFill>
              </a:rPr>
              <a:t> </a:t>
            </a:r>
            <a:r>
              <a:rPr lang="en-US" altLang="ko-KR" sz="1500" b="1" kern="0" dirty="0" err="1">
                <a:solidFill>
                  <a:sysClr val="windowText" lastClr="000000"/>
                </a:solidFill>
              </a:rPr>
              <a:t>있다고</a:t>
            </a:r>
            <a:r>
              <a:rPr lang="en-US" altLang="ko-KR" sz="1500" b="1" kern="0" dirty="0">
                <a:solidFill>
                  <a:sysClr val="windowText" lastClr="000000"/>
                </a:solidFill>
              </a:rPr>
              <a:t> </a:t>
            </a:r>
            <a:r>
              <a:rPr lang="en-US" altLang="ko-KR" sz="1500" b="1" kern="0" dirty="0" err="1">
                <a:solidFill>
                  <a:sysClr val="windowText" lastClr="000000"/>
                </a:solidFill>
              </a:rPr>
              <a:t>추정할</a:t>
            </a:r>
            <a:r>
              <a:rPr lang="en-US" altLang="ko-KR" sz="1500" b="1" kern="0" dirty="0">
                <a:solidFill>
                  <a:sysClr val="windowText" lastClr="000000"/>
                </a:solidFill>
              </a:rPr>
              <a:t> 수 </a:t>
            </a:r>
            <a:r>
              <a:rPr lang="en-US" altLang="ko-KR" sz="1500" b="1" kern="0" dirty="0" err="1">
                <a:solidFill>
                  <a:sysClr val="windowText" lastClr="000000"/>
                </a:solidFill>
              </a:rPr>
              <a:t>있음</a:t>
            </a:r>
            <a:endParaRPr lang="en-US" altLang="ko-KR" sz="1500" b="1" kern="0" dirty="0">
              <a:solidFill>
                <a:sysClr val="windowText" lastClr="000000"/>
              </a:solidFill>
            </a:endParaRPr>
          </a:p>
          <a:p>
            <a:pPr marL="207435" indent="-207435" defTabSz="995690" latinLnBrk="0">
              <a:spcBef>
                <a:spcPct val="40000"/>
              </a:spcBef>
              <a:buFont typeface="Wingdings" pitchFamily="2" charset="2"/>
              <a:buChar char="§"/>
              <a:defRPr/>
            </a:pPr>
            <a:r>
              <a:rPr lang="en-US" altLang="ko-KR" sz="1500" b="1" kern="0" dirty="0">
                <a:solidFill>
                  <a:sysClr val="windowText" lastClr="000000"/>
                </a:solidFill>
              </a:rPr>
              <a:t>이 </a:t>
            </a:r>
            <a:r>
              <a:rPr lang="en-US" altLang="ko-KR" sz="1500" b="1" kern="0" dirty="0" err="1">
                <a:solidFill>
                  <a:sysClr val="windowText" lastClr="000000"/>
                </a:solidFill>
              </a:rPr>
              <a:t>회귀직선의</a:t>
            </a:r>
            <a:r>
              <a:rPr lang="en-US" altLang="ko-KR" sz="1500" b="1" kern="0" dirty="0">
                <a:solidFill>
                  <a:sysClr val="windowText" lastClr="000000"/>
                </a:solidFill>
              </a:rPr>
              <a:t> </a:t>
            </a:r>
            <a:r>
              <a:rPr lang="en-US" altLang="ko-KR" sz="1500" b="1" kern="0" dirty="0" err="1">
                <a:solidFill>
                  <a:sysClr val="windowText" lastClr="000000"/>
                </a:solidFill>
              </a:rPr>
              <a:t>설명력</a:t>
            </a:r>
            <a:r>
              <a:rPr lang="en-US" altLang="ko-KR" sz="1500" b="1" kern="0" dirty="0">
                <a:solidFill>
                  <a:sysClr val="windowText" lastClr="000000"/>
                </a:solidFill>
              </a:rPr>
              <a:t>(R2)은 0.73으로 </a:t>
            </a:r>
            <a:r>
              <a:rPr lang="en-US" altLang="ko-KR" sz="1500" b="1" kern="0" dirty="0" err="1">
                <a:solidFill>
                  <a:sysClr val="windowText" lastClr="000000"/>
                </a:solidFill>
              </a:rPr>
              <a:t>비교적</a:t>
            </a:r>
            <a:r>
              <a:rPr lang="en-US" altLang="ko-KR" sz="1500" b="1" kern="0" dirty="0">
                <a:solidFill>
                  <a:sysClr val="windowText" lastClr="000000"/>
                </a:solidFill>
              </a:rPr>
              <a:t> </a:t>
            </a:r>
            <a:r>
              <a:rPr lang="en-US" altLang="ko-KR" sz="1500" b="1" kern="0" dirty="0" err="1">
                <a:solidFill>
                  <a:sysClr val="windowText" lastClr="000000"/>
                </a:solidFill>
              </a:rPr>
              <a:t>높은</a:t>
            </a:r>
            <a:r>
              <a:rPr lang="en-US" altLang="ko-KR" sz="1500" b="1" kern="0" dirty="0">
                <a:solidFill>
                  <a:sysClr val="windowText" lastClr="000000"/>
                </a:solidFill>
              </a:rPr>
              <a:t> </a:t>
            </a:r>
            <a:r>
              <a:rPr lang="en-US" altLang="ko-KR" sz="1500" b="1" kern="0" dirty="0" err="1">
                <a:solidFill>
                  <a:sysClr val="windowText" lastClr="000000"/>
                </a:solidFill>
              </a:rPr>
              <a:t>편임</a:t>
            </a:r>
            <a:r>
              <a:rPr lang="en-US" altLang="ko-KR" sz="1500" b="1" kern="0" dirty="0">
                <a:solidFill>
                  <a:sysClr val="windowText" lastClr="000000"/>
                </a:solidFill>
              </a:rPr>
              <a:t>. 즉, </a:t>
            </a:r>
            <a:r>
              <a:rPr lang="en-US" altLang="ko-KR" sz="1500" b="1" kern="0" dirty="0" err="1">
                <a:solidFill>
                  <a:sysClr val="windowText" lastClr="000000"/>
                </a:solidFill>
              </a:rPr>
              <a:t>매출의</a:t>
            </a:r>
            <a:r>
              <a:rPr lang="en-US" altLang="ko-KR" sz="1500" b="1" kern="0" dirty="0">
                <a:solidFill>
                  <a:sysClr val="windowText" lastClr="000000"/>
                </a:solidFill>
              </a:rPr>
              <a:t> </a:t>
            </a:r>
            <a:r>
              <a:rPr lang="en-US" altLang="ko-KR" sz="1500" b="1" kern="0" dirty="0" err="1">
                <a:solidFill>
                  <a:sysClr val="windowText" lastClr="000000"/>
                </a:solidFill>
              </a:rPr>
              <a:t>변동을</a:t>
            </a:r>
            <a:r>
              <a:rPr lang="en-US" altLang="ko-KR" sz="1500" b="1" kern="0" dirty="0">
                <a:solidFill>
                  <a:sysClr val="windowText" lastClr="000000"/>
                </a:solidFill>
              </a:rPr>
              <a:t> </a:t>
            </a:r>
            <a:r>
              <a:rPr lang="en-US" altLang="ko-KR" sz="1500" b="1" kern="0" dirty="0" err="1">
                <a:solidFill>
                  <a:sysClr val="windowText" lastClr="000000"/>
                </a:solidFill>
              </a:rPr>
              <a:t>광고회수라는</a:t>
            </a:r>
            <a:r>
              <a:rPr lang="en-US" altLang="ko-KR" sz="1500" b="1" kern="0" dirty="0">
                <a:solidFill>
                  <a:sysClr val="windowText" lastClr="000000"/>
                </a:solidFill>
              </a:rPr>
              <a:t> </a:t>
            </a:r>
            <a:r>
              <a:rPr lang="en-US" altLang="ko-KR" sz="1500" b="1" kern="0" dirty="0" err="1">
                <a:solidFill>
                  <a:sysClr val="windowText" lastClr="000000"/>
                </a:solidFill>
              </a:rPr>
              <a:t>변수가</a:t>
            </a:r>
            <a:r>
              <a:rPr lang="en-US" altLang="ko-KR" sz="1500" b="1" kern="0" dirty="0">
                <a:solidFill>
                  <a:sysClr val="windowText" lastClr="000000"/>
                </a:solidFill>
              </a:rPr>
              <a:t> 73%정도 </a:t>
            </a:r>
            <a:r>
              <a:rPr lang="en-US" altLang="ko-KR" sz="1500" b="1" kern="0" dirty="0" err="1">
                <a:solidFill>
                  <a:sysClr val="windowText" lastClr="000000"/>
                </a:solidFill>
              </a:rPr>
              <a:t>설명할</a:t>
            </a:r>
            <a:r>
              <a:rPr lang="en-US" altLang="ko-KR" sz="1500" b="1" kern="0" dirty="0">
                <a:solidFill>
                  <a:sysClr val="windowText" lastClr="000000"/>
                </a:solidFill>
              </a:rPr>
              <a:t> 수 </a:t>
            </a:r>
            <a:r>
              <a:rPr lang="en-US" altLang="ko-KR" sz="1500" b="1" kern="0" dirty="0" err="1">
                <a:solidFill>
                  <a:sysClr val="windowText" lastClr="000000"/>
                </a:solidFill>
              </a:rPr>
              <a:t>있다는</a:t>
            </a:r>
            <a:r>
              <a:rPr lang="en-US" altLang="ko-KR" sz="1500" b="1" kern="0" dirty="0">
                <a:solidFill>
                  <a:sysClr val="windowText" lastClr="000000"/>
                </a:solidFill>
              </a:rPr>
              <a:t> </a:t>
            </a:r>
            <a:r>
              <a:rPr lang="en-US" altLang="ko-KR" sz="1500" b="1" kern="0" dirty="0" err="1">
                <a:solidFill>
                  <a:sysClr val="windowText" lastClr="000000"/>
                </a:solidFill>
              </a:rPr>
              <a:t>의미임</a:t>
            </a:r>
            <a:endParaRPr lang="en-US" altLang="ko-KR" sz="1500" b="1" kern="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87172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083238" y="453273"/>
            <a:ext cx="9304022" cy="572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4306" tIns="52153" rIns="104306" bIns="52153" rtlCol="0" anchor="ctr"/>
          <a:lstStyle/>
          <a:p>
            <a:r>
              <a:rPr lang="en-US" altLang="ko-KR" sz="3200" spc="-171" dirty="0">
                <a:solidFill>
                  <a:schemeClr val="tx1"/>
                </a:solidFill>
                <a:ea typeface="나눔바른고딕 옛한글" pitchFamily="50" charset="-127"/>
                <a:cs typeface="Calibri" pitchFamily="34" charset="0"/>
              </a:rPr>
              <a:t>Base Analysis – </a:t>
            </a:r>
            <a:r>
              <a:rPr lang="ko-KR" altLang="en-US" sz="3200" spc="-171" dirty="0">
                <a:solidFill>
                  <a:schemeClr val="tx1"/>
                </a:solidFill>
                <a:ea typeface="나눔바른고딕 옛한글" pitchFamily="50" charset="-127"/>
                <a:cs typeface="Calibri" pitchFamily="34" charset="0"/>
              </a:rPr>
              <a:t>요인</a:t>
            </a:r>
            <a:r>
              <a:rPr lang="en-US" altLang="ko-KR" sz="3200" spc="-171" dirty="0">
                <a:solidFill>
                  <a:schemeClr val="tx1"/>
                </a:solidFill>
                <a:ea typeface="나눔바른고딕 옛한글" pitchFamily="50" charset="-127"/>
                <a:cs typeface="Calibri" pitchFamily="34" charset="0"/>
              </a:rPr>
              <a:t>(</a:t>
            </a:r>
            <a:r>
              <a:rPr lang="ko-KR" altLang="en-US" sz="3200" spc="-171" dirty="0">
                <a:solidFill>
                  <a:schemeClr val="tx1"/>
                </a:solidFill>
                <a:ea typeface="나눔바른고딕 옛한글" pitchFamily="50" charset="-127"/>
                <a:cs typeface="Calibri" pitchFamily="34" charset="0"/>
              </a:rPr>
              <a:t>변수</a:t>
            </a:r>
            <a:r>
              <a:rPr lang="en-US" altLang="ko-KR" sz="3200" spc="-171" dirty="0">
                <a:solidFill>
                  <a:schemeClr val="tx1"/>
                </a:solidFill>
                <a:ea typeface="나눔바른고딕 옛한글" pitchFamily="50" charset="-127"/>
                <a:cs typeface="Calibri" pitchFamily="34" charset="0"/>
              </a:rPr>
              <a:t>) </a:t>
            </a:r>
            <a:r>
              <a:rPr lang="ko-KR" altLang="en-US" sz="3200" spc="-171" dirty="0">
                <a:solidFill>
                  <a:schemeClr val="tx1"/>
                </a:solidFill>
                <a:ea typeface="나눔바른고딕 옛한글" pitchFamily="50" charset="-127"/>
                <a:cs typeface="Calibri" pitchFamily="34" charset="0"/>
              </a:rPr>
              <a:t>간 </a:t>
            </a:r>
            <a:r>
              <a:rPr lang="ko-KR" altLang="en-US" sz="4000" b="1" spc="-171" dirty="0">
                <a:solidFill>
                  <a:srgbClr val="2AAEC0"/>
                </a:solidFill>
                <a:ea typeface="나눔바른고딕 옛한글" pitchFamily="50" charset="-127"/>
                <a:cs typeface="Calibri" pitchFamily="34" charset="0"/>
              </a:rPr>
              <a:t>관계 </a:t>
            </a:r>
            <a:r>
              <a:rPr lang="ko-KR" altLang="en-US" sz="3200" spc="-171" dirty="0">
                <a:solidFill>
                  <a:schemeClr val="tx1"/>
                </a:solidFill>
                <a:ea typeface="나눔바른고딕 옛한글" pitchFamily="50" charset="-127"/>
                <a:cs typeface="Calibri" pitchFamily="34" charset="0"/>
              </a:rPr>
              <a:t>분석</a:t>
            </a:r>
          </a:p>
        </p:txBody>
      </p:sp>
      <p:sp>
        <p:nvSpPr>
          <p:cNvPr id="22" name="AutoShape 3"/>
          <p:cNvSpPr>
            <a:spLocks noChangeArrowheads="1"/>
          </p:cNvSpPr>
          <p:nvPr/>
        </p:nvSpPr>
        <p:spPr bwMode="gray">
          <a:xfrm rot="10800000" flipH="1">
            <a:off x="8775724" y="3994945"/>
            <a:ext cx="1262956" cy="649117"/>
          </a:xfrm>
          <a:prstGeom prst="triangle">
            <a:avLst>
              <a:gd name="adj" fmla="val 50000"/>
            </a:avLst>
          </a:prstGeom>
          <a:gradFill rotWithShape="1">
            <a:gsLst>
              <a:gs pos="0">
                <a:srgbClr val="3333CC"/>
              </a:gs>
              <a:gs pos="100000">
                <a:srgbClr val="E3E3F8"/>
              </a:gs>
            </a:gsLst>
            <a:lin ang="5400000" scaled="1"/>
          </a:gradFill>
          <a:ln w="12700">
            <a:noFill/>
            <a:miter lim="800000"/>
            <a:headEnd/>
            <a:tailEnd/>
          </a:ln>
        </p:spPr>
        <p:txBody>
          <a:bodyPr wrap="none" lIns="99569" tIns="49785" rIns="99569" bIns="49785" anchor="ctr"/>
          <a:lstStyle/>
          <a:p>
            <a:pPr algn="ctr">
              <a:spcBef>
                <a:spcPct val="50000"/>
              </a:spcBef>
              <a:buClr>
                <a:srgbClr val="000000"/>
              </a:buClr>
              <a:buSzPct val="100000"/>
              <a:buFont typeface="Wingdings" pitchFamily="2" charset="2"/>
              <a:buNone/>
            </a:pPr>
            <a:endParaRPr lang="ko-KR" altLang="en-US" sz="1500" b="1" dirty="0">
              <a:ea typeface="HY헤드라인M" pitchFamily="18" charset="-127"/>
            </a:endParaRPr>
          </a:p>
        </p:txBody>
      </p:sp>
      <p:sp>
        <p:nvSpPr>
          <p:cNvPr id="34" name="Text Box 6"/>
          <p:cNvSpPr txBox="1">
            <a:spLocks noChangeArrowheads="1"/>
          </p:cNvSpPr>
          <p:nvPr/>
        </p:nvSpPr>
        <p:spPr bwMode="auto">
          <a:xfrm>
            <a:off x="2989246" y="3067782"/>
            <a:ext cx="5771304" cy="1070039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square" lIns="99569" tIns="49785" rIns="99569" bIns="49785">
            <a:spAutoFit/>
          </a:bodyPr>
          <a:lstStyle/>
          <a:p>
            <a:pPr marL="193606" indent="-193606" defTabSz="995690" latinLnBrk="0">
              <a:spcBef>
                <a:spcPts val="1800"/>
              </a:spcBef>
              <a:buSzPct val="80000"/>
              <a:defRPr/>
            </a:pPr>
            <a:r>
              <a:rPr lang="ko-KR" altLang="en-US" sz="2400" b="1" kern="0" dirty="0">
                <a:solidFill>
                  <a:sysClr val="windowText" lastClr="000000"/>
                </a:solidFill>
              </a:rPr>
              <a:t>매출 </a:t>
            </a:r>
            <a:r>
              <a:rPr lang="en-US" altLang="ko-KR" sz="2400" b="1" kern="0" dirty="0">
                <a:solidFill>
                  <a:sysClr val="windowText" lastClr="000000"/>
                </a:solidFill>
              </a:rPr>
              <a:t>= 32.56 + </a:t>
            </a:r>
            <a:r>
              <a:rPr lang="en-US" altLang="ko-KR" sz="2400" b="1" kern="0" dirty="0">
                <a:solidFill>
                  <a:srgbClr val="FF0000"/>
                </a:solidFill>
              </a:rPr>
              <a:t>26.55</a:t>
            </a:r>
            <a:r>
              <a:rPr lang="en-US" altLang="ko-KR" sz="2400" b="1" kern="0" dirty="0">
                <a:solidFill>
                  <a:sysClr val="windowText" lastClr="000000"/>
                </a:solidFill>
              </a:rPr>
              <a:t> * </a:t>
            </a:r>
            <a:r>
              <a:rPr lang="ko-KR" altLang="en-US" sz="2400" b="1" kern="0" dirty="0">
                <a:solidFill>
                  <a:sysClr val="windowText" lastClr="000000"/>
                </a:solidFill>
              </a:rPr>
              <a:t>고객만족도</a:t>
            </a:r>
            <a:endParaRPr lang="en-US" altLang="ko-KR" sz="2400" b="1" kern="0" dirty="0">
              <a:solidFill>
                <a:sysClr val="windowText" lastClr="000000"/>
              </a:solidFill>
            </a:endParaRPr>
          </a:p>
          <a:p>
            <a:pPr marL="193606" indent="-193606" defTabSz="995690" latinLnBrk="0">
              <a:spcBef>
                <a:spcPts val="1800"/>
              </a:spcBef>
              <a:buSzPct val="80000"/>
              <a:defRPr/>
            </a:pPr>
            <a:r>
              <a:rPr lang="en-US" altLang="ko-KR" sz="2400" b="1" kern="0" dirty="0">
                <a:solidFill>
                  <a:sysClr val="windowText" lastClr="000000"/>
                </a:solidFill>
              </a:rPr>
              <a:t>R</a:t>
            </a:r>
            <a:r>
              <a:rPr lang="en-US" altLang="ko-KR" sz="2400" b="1" kern="0" baseline="30000" dirty="0">
                <a:solidFill>
                  <a:sysClr val="windowText" lastClr="000000"/>
                </a:solidFill>
              </a:rPr>
              <a:t>2</a:t>
            </a:r>
            <a:r>
              <a:rPr lang="en-US" altLang="ko-KR" sz="2400" b="1" kern="0" dirty="0">
                <a:solidFill>
                  <a:sysClr val="windowText" lastClr="000000"/>
                </a:solidFill>
              </a:rPr>
              <a:t> = 0.42</a:t>
            </a:r>
            <a:endParaRPr lang="ko-KR" altLang="en-US" sz="2400" b="1" kern="0" dirty="0">
              <a:solidFill>
                <a:sysClr val="windowText" lastClr="000000"/>
              </a:solidFill>
            </a:endParaRPr>
          </a:p>
        </p:txBody>
      </p:sp>
      <p:sp>
        <p:nvSpPr>
          <p:cNvPr id="35" name="Text Box 12"/>
          <p:cNvSpPr txBox="1">
            <a:spLocks noChangeArrowheads="1"/>
          </p:cNvSpPr>
          <p:nvPr/>
        </p:nvSpPr>
        <p:spPr bwMode="auto">
          <a:xfrm>
            <a:off x="6203956" y="2479902"/>
            <a:ext cx="3714776" cy="300597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square" lIns="99569" tIns="49785" rIns="99569" bIns="49785">
            <a:spAutoFit/>
          </a:bodyPr>
          <a:lstStyle/>
          <a:p>
            <a:pPr defTabSz="995690" latinLnBrk="0">
              <a:spcBef>
                <a:spcPct val="50000"/>
              </a:spcBef>
              <a:defRPr/>
            </a:pPr>
            <a:r>
              <a:rPr lang="ko-KR" altLang="en-US" sz="1300" b="1" kern="0" dirty="0">
                <a:solidFill>
                  <a:sysClr val="windowText" lastClr="000000"/>
                </a:solidFill>
              </a:rPr>
              <a:t>회귀 계수 </a:t>
            </a:r>
            <a:r>
              <a:rPr lang="en-US" altLang="ko-KR" sz="1300" b="1" kern="0" dirty="0">
                <a:solidFill>
                  <a:sysClr val="windowText" lastClr="000000"/>
                </a:solidFill>
              </a:rPr>
              <a:t>(Coefficient of Regression)</a:t>
            </a:r>
          </a:p>
        </p:txBody>
      </p:sp>
      <p:sp>
        <p:nvSpPr>
          <p:cNvPr id="36" name="Oval 13"/>
          <p:cNvSpPr>
            <a:spLocks noChangeArrowheads="1"/>
          </p:cNvSpPr>
          <p:nvPr/>
        </p:nvSpPr>
        <p:spPr bwMode="auto">
          <a:xfrm>
            <a:off x="3989378" y="3066251"/>
            <a:ext cx="1000132" cy="465976"/>
          </a:xfrm>
          <a:prstGeom prst="ellipse">
            <a:avLst/>
          </a:prstGeom>
          <a:noFill/>
          <a:ln w="12700" algn="ctr">
            <a:solidFill>
              <a:srgbClr val="3333CC"/>
            </a:solidFill>
            <a:prstDash val="dash"/>
            <a:round/>
            <a:headEnd/>
            <a:tailEnd/>
          </a:ln>
        </p:spPr>
        <p:txBody>
          <a:bodyPr wrap="square" lIns="99569" tIns="49785" rIns="99569" bIns="49785" anchor="ctr">
            <a:spAutoFit/>
          </a:bodyPr>
          <a:lstStyle/>
          <a:p>
            <a:pPr algn="ctr" defTabSz="995690" latinLnBrk="0">
              <a:spcBef>
                <a:spcPct val="50000"/>
              </a:spcBef>
              <a:buClr>
                <a:srgbClr val="000000"/>
              </a:buClr>
              <a:buSzPct val="100000"/>
              <a:defRPr/>
            </a:pPr>
            <a:endParaRPr lang="ko-KR" altLang="en-US" sz="1500" b="1" kern="0" dirty="0">
              <a:solidFill>
                <a:sysClr val="windowText" lastClr="000000"/>
              </a:solidFill>
              <a:ea typeface="HY헤드라인M" pitchFamily="18" charset="-127"/>
            </a:endParaRPr>
          </a:p>
        </p:txBody>
      </p:sp>
      <p:cxnSp>
        <p:nvCxnSpPr>
          <p:cNvPr id="37" name="AutoShape 14"/>
          <p:cNvCxnSpPr>
            <a:cxnSpLocks noChangeShapeType="1"/>
            <a:stCxn id="35" idx="1"/>
            <a:endCxn id="36" idx="7"/>
          </p:cNvCxnSpPr>
          <p:nvPr/>
        </p:nvCxnSpPr>
        <p:spPr bwMode="auto">
          <a:xfrm rot="10800000" flipV="1">
            <a:off x="4843044" y="2630200"/>
            <a:ext cx="1360912" cy="504291"/>
          </a:xfrm>
          <a:prstGeom prst="straightConnector1">
            <a:avLst/>
          </a:prstGeom>
          <a:noFill/>
          <a:ln w="12700">
            <a:solidFill>
              <a:srgbClr val="000000"/>
            </a:solidFill>
            <a:prstDash val="dash"/>
            <a:round/>
            <a:headEnd/>
            <a:tailEnd type="triangle" w="med" len="med"/>
          </a:ln>
        </p:spPr>
      </p:cxnSp>
      <p:cxnSp>
        <p:nvCxnSpPr>
          <p:cNvPr id="39" name="AutoShape 16"/>
          <p:cNvCxnSpPr>
            <a:cxnSpLocks noChangeShapeType="1"/>
            <a:stCxn id="35" idx="1"/>
          </p:cNvCxnSpPr>
          <p:nvPr/>
        </p:nvCxnSpPr>
        <p:spPr bwMode="auto">
          <a:xfrm rot="10800000" flipV="1">
            <a:off x="5703890" y="2630201"/>
            <a:ext cx="500066" cy="507488"/>
          </a:xfrm>
          <a:prstGeom prst="straightConnector1">
            <a:avLst/>
          </a:prstGeom>
          <a:noFill/>
          <a:ln w="12700">
            <a:solidFill>
              <a:srgbClr val="000000"/>
            </a:solidFill>
            <a:prstDash val="dash"/>
            <a:round/>
            <a:headEnd/>
            <a:tailEnd type="triangle" w="med" len="med"/>
          </a:ln>
        </p:spPr>
      </p:cxnSp>
      <p:sp>
        <p:nvSpPr>
          <p:cNvPr id="17" name="TextBox 16"/>
          <p:cNvSpPr txBox="1"/>
          <p:nvPr/>
        </p:nvSpPr>
        <p:spPr>
          <a:xfrm>
            <a:off x="5983942" y="36215"/>
            <a:ext cx="46193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Insight from Data </a:t>
            </a:r>
            <a:r>
              <a:rPr lang="en-US" altLang="ko-KR" sz="1400" b="1" dirty="0">
                <a:solidFill>
                  <a:srgbClr val="FF0000"/>
                </a:solidFill>
              </a:rPr>
              <a:t>– Interpretation : Analysis Type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  <p:sp>
        <p:nvSpPr>
          <p:cNvPr id="18" name="Text Box 40"/>
          <p:cNvSpPr txBox="1">
            <a:spLocks noChangeArrowheads="1"/>
          </p:cNvSpPr>
          <p:nvPr/>
        </p:nvSpPr>
        <p:spPr bwMode="gray">
          <a:xfrm>
            <a:off x="1517747" y="1347271"/>
            <a:ext cx="7087805" cy="469874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square" lIns="99569" tIns="49785" rIns="99569" bIns="49785">
            <a:spAutoFit/>
          </a:bodyPr>
          <a:lstStyle/>
          <a:p>
            <a:pPr marL="193606" indent="-193606">
              <a:spcBef>
                <a:spcPct val="100000"/>
              </a:spcBef>
              <a:buSzPct val="80000"/>
              <a:defRPr/>
            </a:pPr>
            <a:r>
              <a:rPr lang="ko-KR" altLang="en-US" sz="2400" b="1" dirty="0"/>
              <a:t>단순 선형 회귀분석 </a:t>
            </a:r>
            <a:r>
              <a:rPr lang="en-US" altLang="ko-KR" sz="2400" b="1" dirty="0"/>
              <a:t>(Simple Linear Regression)</a:t>
            </a:r>
          </a:p>
        </p:txBody>
      </p:sp>
      <p:sp>
        <p:nvSpPr>
          <p:cNvPr id="19" name="Oval 41"/>
          <p:cNvSpPr>
            <a:spLocks noChangeArrowheads="1"/>
          </p:cNvSpPr>
          <p:nvPr/>
        </p:nvSpPr>
        <p:spPr bwMode="auto">
          <a:xfrm>
            <a:off x="780703" y="1347271"/>
            <a:ext cx="692902" cy="504534"/>
          </a:xfrm>
          <a:prstGeom prst="rect">
            <a:avLst/>
          </a:prstGeom>
          <a:solidFill>
            <a:srgbClr val="FFFF00"/>
          </a:solidFill>
          <a:ln w="28575" algn="ctr">
            <a:solidFill>
              <a:srgbClr val="000000"/>
            </a:solidFill>
            <a:round/>
            <a:headEnd/>
            <a:tailEnd/>
          </a:ln>
        </p:spPr>
        <p:txBody>
          <a:bodyPr lIns="99569" tIns="49785" rIns="99569" bIns="49785" anchor="ctr" anchorCtr="1"/>
          <a:lstStyle/>
          <a:p>
            <a:pPr algn="ctr" defTabSz="995690" latinLnBrk="0">
              <a:spcBef>
                <a:spcPct val="50000"/>
              </a:spcBef>
              <a:defRPr/>
            </a:pPr>
            <a:r>
              <a:rPr lang="en-US" altLang="ko-KR" sz="2000" b="1" kern="0" dirty="0">
                <a:solidFill>
                  <a:sysClr val="windowText" lastClr="000000"/>
                </a:solidFill>
              </a:rPr>
              <a:t>C-3</a:t>
            </a:r>
          </a:p>
        </p:txBody>
      </p:sp>
      <p:sp>
        <p:nvSpPr>
          <p:cNvPr id="20" name="Text Box 19"/>
          <p:cNvSpPr txBox="1">
            <a:spLocks noChangeArrowheads="1"/>
          </p:cNvSpPr>
          <p:nvPr/>
        </p:nvSpPr>
        <p:spPr bwMode="gray">
          <a:xfrm>
            <a:off x="1203296" y="1943552"/>
            <a:ext cx="8787781" cy="408319"/>
          </a:xfrm>
          <a:prstGeom prst="rect">
            <a:avLst/>
          </a:prstGeom>
          <a:noFill/>
          <a:ln w="28575">
            <a:noFill/>
            <a:prstDash val="sysDot"/>
            <a:miter lim="800000"/>
            <a:headEnd/>
            <a:tailEnd/>
          </a:ln>
        </p:spPr>
        <p:txBody>
          <a:bodyPr wrap="square" lIns="99569" tIns="49785" rIns="99569" bIns="49785">
            <a:spAutoFit/>
          </a:bodyPr>
          <a:lstStyle/>
          <a:p>
            <a:pPr marL="885058" indent="-885058" defTabSz="885058" latinLnBrk="0">
              <a:spcBef>
                <a:spcPct val="10000"/>
              </a:spcBef>
              <a:defRPr/>
            </a:pPr>
            <a:r>
              <a:rPr lang="en-US" altLang="ko-KR" sz="2000" b="1" kern="0" dirty="0">
                <a:solidFill>
                  <a:sysClr val="windowText" lastClr="000000"/>
                </a:solidFill>
              </a:rPr>
              <a:t>Hypothesis 2 : </a:t>
            </a:r>
            <a:r>
              <a:rPr lang="ko-KR" altLang="en-US" sz="2000" b="1" kern="0" dirty="0">
                <a:solidFill>
                  <a:srgbClr val="FF0000"/>
                </a:solidFill>
              </a:rPr>
              <a:t>고객 만족도</a:t>
            </a:r>
            <a:r>
              <a:rPr lang="ko-KR" altLang="en-US" sz="2000" b="1" kern="0" dirty="0">
                <a:solidFill>
                  <a:sysClr val="windowText" lastClr="000000"/>
                </a:solidFill>
              </a:rPr>
              <a:t>가 높을수록</a:t>
            </a:r>
            <a:r>
              <a:rPr lang="en-US" altLang="ko-KR" sz="2000" b="1" kern="0" dirty="0">
                <a:solidFill>
                  <a:sysClr val="windowText" lastClr="000000"/>
                </a:solidFill>
              </a:rPr>
              <a:t>, </a:t>
            </a:r>
            <a:r>
              <a:rPr lang="ko-KR" altLang="en-US" sz="2000" b="1" kern="0" dirty="0">
                <a:solidFill>
                  <a:srgbClr val="FF0000"/>
                </a:solidFill>
              </a:rPr>
              <a:t>매출</a:t>
            </a:r>
            <a:r>
              <a:rPr lang="ko-KR" altLang="en-US" sz="2000" b="1" kern="0" dirty="0">
                <a:solidFill>
                  <a:sysClr val="windowText" lastClr="000000"/>
                </a:solidFill>
              </a:rPr>
              <a:t>은 증대된다</a:t>
            </a:r>
          </a:p>
        </p:txBody>
      </p:sp>
      <p:sp>
        <p:nvSpPr>
          <p:cNvPr id="21" name="Rectangle 3"/>
          <p:cNvSpPr>
            <a:spLocks noChangeArrowheads="1"/>
          </p:cNvSpPr>
          <p:nvPr/>
        </p:nvSpPr>
        <p:spPr bwMode="auto">
          <a:xfrm>
            <a:off x="1274734" y="2851937"/>
            <a:ext cx="1500198" cy="1571636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000000"/>
            </a:solidFill>
            <a:miter lim="800000"/>
            <a:headEnd/>
            <a:tailEnd/>
          </a:ln>
        </p:spPr>
        <p:txBody>
          <a:bodyPr lIns="99569" tIns="49785" rIns="99569" bIns="49785" anchor="ctr"/>
          <a:lstStyle/>
          <a:p>
            <a:pPr algn="ctr" defTabSz="995690" latinLnBrk="0">
              <a:spcBef>
                <a:spcPct val="50000"/>
              </a:spcBef>
              <a:defRPr/>
            </a:pPr>
            <a:r>
              <a:rPr lang="ko-KR" altLang="en-US" sz="2000" b="1" kern="0" dirty="0">
                <a:solidFill>
                  <a:sysClr val="windowText" lastClr="000000"/>
                </a:solidFill>
              </a:rPr>
              <a:t>단순 선형</a:t>
            </a:r>
            <a:br>
              <a:rPr lang="en-US" altLang="ko-KR" sz="2000" b="1" kern="0" dirty="0">
                <a:solidFill>
                  <a:sysClr val="windowText" lastClr="000000"/>
                </a:solidFill>
              </a:rPr>
            </a:br>
            <a:r>
              <a:rPr lang="ko-KR" altLang="en-US" sz="2000" b="1" kern="0" dirty="0">
                <a:solidFill>
                  <a:sysClr val="windowText" lastClr="000000"/>
                </a:solidFill>
              </a:rPr>
              <a:t>회귀 분석 결과</a:t>
            </a:r>
            <a:endParaRPr lang="en-US" altLang="ko-KR" sz="2000" b="1" kern="0" dirty="0">
              <a:solidFill>
                <a:sysClr val="windowText" lastClr="000000"/>
              </a:solidFill>
            </a:endParaRPr>
          </a:p>
        </p:txBody>
      </p:sp>
      <p:sp>
        <p:nvSpPr>
          <p:cNvPr id="27" name="Oval 13"/>
          <p:cNvSpPr>
            <a:spLocks noChangeArrowheads="1"/>
          </p:cNvSpPr>
          <p:nvPr/>
        </p:nvSpPr>
        <p:spPr bwMode="auto">
          <a:xfrm>
            <a:off x="5251164" y="3066251"/>
            <a:ext cx="928694" cy="465976"/>
          </a:xfrm>
          <a:prstGeom prst="ellipse">
            <a:avLst/>
          </a:prstGeom>
          <a:noFill/>
          <a:ln w="12700" algn="ctr">
            <a:solidFill>
              <a:srgbClr val="3333CC"/>
            </a:solidFill>
            <a:prstDash val="dash"/>
            <a:round/>
            <a:headEnd/>
            <a:tailEnd/>
          </a:ln>
        </p:spPr>
        <p:txBody>
          <a:bodyPr wrap="square" lIns="99569" tIns="49785" rIns="99569" bIns="49785" anchor="ctr">
            <a:spAutoFit/>
          </a:bodyPr>
          <a:lstStyle/>
          <a:p>
            <a:pPr algn="ctr" defTabSz="995690" latinLnBrk="0">
              <a:spcBef>
                <a:spcPct val="50000"/>
              </a:spcBef>
              <a:buClr>
                <a:srgbClr val="000000"/>
              </a:buClr>
              <a:buSzPct val="100000"/>
              <a:defRPr/>
            </a:pPr>
            <a:endParaRPr lang="ko-KR" altLang="en-US" sz="1500" b="1" kern="0" dirty="0">
              <a:solidFill>
                <a:sysClr val="windowText" lastClr="000000"/>
              </a:solidFill>
              <a:ea typeface="HY헤드라인M" pitchFamily="18" charset="-127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2917808" y="2851937"/>
            <a:ext cx="5643602" cy="157163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Rectangle 4"/>
          <p:cNvSpPr>
            <a:spLocks noChangeArrowheads="1"/>
          </p:cNvSpPr>
          <p:nvPr/>
        </p:nvSpPr>
        <p:spPr bwMode="gray">
          <a:xfrm>
            <a:off x="6061080" y="4637887"/>
            <a:ext cx="4211786" cy="21431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algn="ctr">
            <a:noFill/>
            <a:miter lim="800000"/>
            <a:headEnd/>
            <a:tailEnd/>
          </a:ln>
        </p:spPr>
        <p:txBody>
          <a:bodyPr wrap="square" lIns="99569" tIns="49785" rIns="99569" bIns="49785" anchor="ctr" anchorCtr="0">
            <a:noAutofit/>
          </a:bodyPr>
          <a:lstStyle/>
          <a:p>
            <a:pPr marL="207435" indent="-207435" defTabSz="995690" latinLnBrk="0">
              <a:spcBef>
                <a:spcPct val="40000"/>
              </a:spcBef>
              <a:buFont typeface="Wingdings" pitchFamily="2" charset="2"/>
              <a:buChar char="§"/>
              <a:defRPr/>
            </a:pPr>
            <a:r>
              <a:rPr lang="ko-KR" altLang="en-US" sz="1500" b="1" kern="0" dirty="0">
                <a:solidFill>
                  <a:sysClr val="windowText" lastClr="000000"/>
                </a:solidFill>
              </a:rPr>
              <a:t>고객만족도를 </a:t>
            </a:r>
            <a:r>
              <a:rPr lang="en-US" altLang="ko-KR" sz="1500" b="1" kern="0" dirty="0">
                <a:solidFill>
                  <a:sysClr val="windowText" lastClr="000000"/>
                </a:solidFill>
              </a:rPr>
              <a:t>0.1</a:t>
            </a:r>
            <a:r>
              <a:rPr lang="ko-KR" altLang="en-US" sz="1500" b="1" kern="0" dirty="0">
                <a:solidFill>
                  <a:sysClr val="windowText" lastClr="000000"/>
                </a:solidFill>
              </a:rPr>
              <a:t>증대시키면 매출을 </a:t>
            </a:r>
            <a:r>
              <a:rPr lang="en-US" altLang="ko-KR" sz="1500" b="1" kern="0" dirty="0">
                <a:solidFill>
                  <a:sysClr val="windowText" lastClr="000000"/>
                </a:solidFill>
              </a:rPr>
              <a:t>2.655(</a:t>
            </a:r>
            <a:r>
              <a:rPr lang="ko-KR" altLang="en-US" sz="1500" b="1" kern="0" dirty="0" err="1">
                <a:solidFill>
                  <a:sysClr val="windowText" lastClr="000000"/>
                </a:solidFill>
              </a:rPr>
              <a:t>백만원</a:t>
            </a:r>
            <a:r>
              <a:rPr lang="en-US" altLang="ko-KR" sz="1500" b="1" kern="0" dirty="0">
                <a:solidFill>
                  <a:sysClr val="windowText" lastClr="000000"/>
                </a:solidFill>
              </a:rPr>
              <a:t>) </a:t>
            </a:r>
            <a:r>
              <a:rPr lang="ko-KR" altLang="en-US" sz="1500" b="1" kern="0" dirty="0">
                <a:solidFill>
                  <a:sysClr val="windowText" lastClr="000000"/>
                </a:solidFill>
              </a:rPr>
              <a:t>증대 효과가 있다고 추정할 수 있음 </a:t>
            </a:r>
          </a:p>
          <a:p>
            <a:pPr marL="207435" indent="-207435" defTabSz="995690" latinLnBrk="0">
              <a:spcBef>
                <a:spcPct val="40000"/>
              </a:spcBef>
              <a:buFont typeface="Wingdings" pitchFamily="2" charset="2"/>
              <a:buChar char="§"/>
              <a:defRPr/>
            </a:pPr>
            <a:r>
              <a:rPr lang="ko-KR" altLang="en-US" sz="1500" b="1" kern="0" dirty="0">
                <a:solidFill>
                  <a:sysClr val="windowText" lastClr="000000"/>
                </a:solidFill>
              </a:rPr>
              <a:t>이 회귀직선의 설명력</a:t>
            </a:r>
            <a:r>
              <a:rPr lang="en-US" altLang="ko-KR" sz="1500" b="1" kern="0" dirty="0">
                <a:solidFill>
                  <a:sysClr val="windowText" lastClr="000000"/>
                </a:solidFill>
              </a:rPr>
              <a:t>(R2)</a:t>
            </a:r>
            <a:r>
              <a:rPr lang="ko-KR" altLang="en-US" sz="1500" b="1" kern="0" dirty="0">
                <a:solidFill>
                  <a:sysClr val="windowText" lastClr="000000"/>
                </a:solidFill>
              </a:rPr>
              <a:t>은 </a:t>
            </a:r>
            <a:r>
              <a:rPr lang="en-US" altLang="ko-KR" sz="1500" b="1" kern="0" dirty="0">
                <a:solidFill>
                  <a:sysClr val="windowText" lastClr="000000"/>
                </a:solidFill>
              </a:rPr>
              <a:t>0.42</a:t>
            </a:r>
            <a:r>
              <a:rPr lang="ko-KR" altLang="en-US" sz="1500" b="1" kern="0" dirty="0">
                <a:solidFill>
                  <a:sysClr val="windowText" lastClr="000000"/>
                </a:solidFill>
              </a:rPr>
              <a:t>로 높지 않음</a:t>
            </a:r>
            <a:r>
              <a:rPr lang="en-US" altLang="ko-KR" sz="1500" b="1" kern="0" dirty="0">
                <a:solidFill>
                  <a:sysClr val="windowText" lastClr="000000"/>
                </a:solidFill>
              </a:rPr>
              <a:t>. </a:t>
            </a:r>
            <a:r>
              <a:rPr lang="ko-KR" altLang="en-US" sz="1500" b="1" kern="0" dirty="0">
                <a:solidFill>
                  <a:sysClr val="windowText" lastClr="000000"/>
                </a:solidFill>
              </a:rPr>
              <a:t>즉 매출을 고객만족도라는 요인만으로 설명하기에는 부족함</a:t>
            </a:r>
          </a:p>
        </p:txBody>
      </p:sp>
    </p:spTree>
    <p:extLst>
      <p:ext uri="{BB962C8B-B14F-4D97-AF65-F5344CB8AC3E}">
        <p14:creationId xmlns:p14="http://schemas.microsoft.com/office/powerpoint/2010/main" val="36387172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083238" y="453273"/>
            <a:ext cx="9304022" cy="572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4306" tIns="52153" rIns="104306" bIns="52153" rtlCol="0" anchor="ctr"/>
          <a:lstStyle/>
          <a:p>
            <a:r>
              <a:rPr lang="en-US" altLang="ko-KR" sz="3200" spc="-171" dirty="0">
                <a:solidFill>
                  <a:schemeClr val="tx1"/>
                </a:solidFill>
                <a:ea typeface="나눔바른고딕 옛한글" pitchFamily="50" charset="-127"/>
                <a:cs typeface="Calibri" pitchFamily="34" charset="0"/>
              </a:rPr>
              <a:t>Base Analysis – </a:t>
            </a:r>
            <a:r>
              <a:rPr lang="ko-KR" altLang="en-US" sz="3200" spc="-171" dirty="0">
                <a:solidFill>
                  <a:schemeClr val="tx1"/>
                </a:solidFill>
                <a:ea typeface="나눔바른고딕 옛한글" pitchFamily="50" charset="-127"/>
                <a:cs typeface="Calibri" pitchFamily="34" charset="0"/>
              </a:rPr>
              <a:t>요인</a:t>
            </a:r>
            <a:r>
              <a:rPr lang="en-US" altLang="ko-KR" sz="3200" spc="-171" dirty="0">
                <a:solidFill>
                  <a:schemeClr val="tx1"/>
                </a:solidFill>
                <a:ea typeface="나눔바른고딕 옛한글" pitchFamily="50" charset="-127"/>
                <a:cs typeface="Calibri" pitchFamily="34" charset="0"/>
              </a:rPr>
              <a:t>(</a:t>
            </a:r>
            <a:r>
              <a:rPr lang="ko-KR" altLang="en-US" sz="3200" spc="-171" dirty="0">
                <a:solidFill>
                  <a:schemeClr val="tx1"/>
                </a:solidFill>
                <a:ea typeface="나눔바른고딕 옛한글" pitchFamily="50" charset="-127"/>
                <a:cs typeface="Calibri" pitchFamily="34" charset="0"/>
              </a:rPr>
              <a:t>변수</a:t>
            </a:r>
            <a:r>
              <a:rPr lang="en-US" altLang="ko-KR" sz="3200" spc="-171" dirty="0">
                <a:solidFill>
                  <a:schemeClr val="tx1"/>
                </a:solidFill>
                <a:ea typeface="나눔바른고딕 옛한글" pitchFamily="50" charset="-127"/>
                <a:cs typeface="Calibri" pitchFamily="34" charset="0"/>
              </a:rPr>
              <a:t>) </a:t>
            </a:r>
            <a:r>
              <a:rPr lang="ko-KR" altLang="en-US" sz="3200" spc="-171" dirty="0">
                <a:solidFill>
                  <a:schemeClr val="tx1"/>
                </a:solidFill>
                <a:ea typeface="나눔바른고딕 옛한글" pitchFamily="50" charset="-127"/>
                <a:cs typeface="Calibri" pitchFamily="34" charset="0"/>
              </a:rPr>
              <a:t>간 </a:t>
            </a:r>
            <a:r>
              <a:rPr lang="ko-KR" altLang="en-US" sz="4000" b="1" spc="-171" dirty="0">
                <a:solidFill>
                  <a:srgbClr val="2AAEC0"/>
                </a:solidFill>
                <a:ea typeface="나눔바른고딕 옛한글" pitchFamily="50" charset="-127"/>
                <a:cs typeface="Calibri" pitchFamily="34" charset="0"/>
              </a:rPr>
              <a:t>관계 </a:t>
            </a:r>
            <a:r>
              <a:rPr lang="ko-KR" altLang="en-US" sz="3200" spc="-171" dirty="0">
                <a:solidFill>
                  <a:schemeClr val="tx1"/>
                </a:solidFill>
                <a:ea typeface="나눔바른고딕 옛한글" pitchFamily="50" charset="-127"/>
                <a:cs typeface="Calibri" pitchFamily="34" charset="0"/>
              </a:rPr>
              <a:t>분석</a:t>
            </a:r>
          </a:p>
        </p:txBody>
      </p:sp>
      <p:sp>
        <p:nvSpPr>
          <p:cNvPr id="22" name="AutoShape 3"/>
          <p:cNvSpPr>
            <a:spLocks noChangeArrowheads="1"/>
          </p:cNvSpPr>
          <p:nvPr/>
        </p:nvSpPr>
        <p:spPr bwMode="gray">
          <a:xfrm rot="10800000" flipH="1">
            <a:off x="8775724" y="4495011"/>
            <a:ext cx="1262956" cy="649117"/>
          </a:xfrm>
          <a:prstGeom prst="triangle">
            <a:avLst>
              <a:gd name="adj" fmla="val 50000"/>
            </a:avLst>
          </a:prstGeom>
          <a:gradFill rotWithShape="1">
            <a:gsLst>
              <a:gs pos="0">
                <a:srgbClr val="3333CC"/>
              </a:gs>
              <a:gs pos="100000">
                <a:srgbClr val="E3E3F8"/>
              </a:gs>
            </a:gsLst>
            <a:lin ang="5400000" scaled="1"/>
          </a:gradFill>
          <a:ln w="12700">
            <a:noFill/>
            <a:miter lim="800000"/>
            <a:headEnd/>
            <a:tailEnd/>
          </a:ln>
        </p:spPr>
        <p:txBody>
          <a:bodyPr wrap="none" lIns="99569" tIns="49785" rIns="99569" bIns="49785" anchor="ctr"/>
          <a:lstStyle/>
          <a:p>
            <a:pPr algn="ctr">
              <a:spcBef>
                <a:spcPct val="50000"/>
              </a:spcBef>
              <a:buClr>
                <a:srgbClr val="000000"/>
              </a:buClr>
              <a:buSzPct val="100000"/>
              <a:buFont typeface="Wingdings" pitchFamily="2" charset="2"/>
              <a:buNone/>
            </a:pPr>
            <a:endParaRPr lang="ko-KR" altLang="en-US" sz="1500" b="1" dirty="0">
              <a:ea typeface="HY헤드라인M" pitchFamily="18" charset="-127"/>
            </a:endParaRPr>
          </a:p>
        </p:txBody>
      </p:sp>
      <p:sp>
        <p:nvSpPr>
          <p:cNvPr id="34" name="Text Box 6"/>
          <p:cNvSpPr txBox="1">
            <a:spLocks noChangeArrowheads="1"/>
          </p:cNvSpPr>
          <p:nvPr/>
        </p:nvSpPr>
        <p:spPr bwMode="auto">
          <a:xfrm>
            <a:off x="2587914" y="3096745"/>
            <a:ext cx="7858180" cy="1131594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square" lIns="99569" tIns="49785" rIns="99569" bIns="49785">
            <a:spAutoFit/>
          </a:bodyPr>
          <a:lstStyle/>
          <a:p>
            <a:pPr marL="193606" indent="-193606" defTabSz="995690" latinLnBrk="0">
              <a:spcBef>
                <a:spcPts val="1800"/>
              </a:spcBef>
              <a:buSzPct val="80000"/>
              <a:defRPr/>
            </a:pPr>
            <a:r>
              <a:rPr lang="ko-KR" altLang="en-US" sz="2400" b="1" kern="0" dirty="0">
                <a:solidFill>
                  <a:sysClr val="windowText" lastClr="000000"/>
                </a:solidFill>
              </a:rPr>
              <a:t>매출 </a:t>
            </a:r>
            <a:r>
              <a:rPr lang="en-US" altLang="ko-KR" sz="2400" b="1" kern="0" dirty="0">
                <a:solidFill>
                  <a:sysClr val="windowText" lastClr="000000"/>
                </a:solidFill>
              </a:rPr>
              <a:t>= 9.91</a:t>
            </a:r>
            <a:r>
              <a:rPr lang="en-US" altLang="ko-KR" sz="2800" b="1" kern="0" dirty="0">
                <a:solidFill>
                  <a:sysClr val="windowText" lastClr="000000"/>
                </a:solidFill>
              </a:rPr>
              <a:t>+</a:t>
            </a:r>
            <a:r>
              <a:rPr lang="en-US" altLang="ko-KR" sz="2400" b="1" kern="0" dirty="0">
                <a:solidFill>
                  <a:srgbClr val="FF0000"/>
                </a:solidFill>
              </a:rPr>
              <a:t>1.68</a:t>
            </a:r>
            <a:r>
              <a:rPr lang="en-US" altLang="ko-KR" sz="2400" b="1" kern="0" dirty="0">
                <a:solidFill>
                  <a:sysClr val="windowText" lastClr="000000"/>
                </a:solidFill>
              </a:rPr>
              <a:t> </a:t>
            </a:r>
            <a:r>
              <a:rPr lang="en-US" altLang="ko-KR" sz="2000" b="1" kern="0" dirty="0">
                <a:solidFill>
                  <a:sysClr val="windowText" lastClr="000000"/>
                </a:solidFill>
              </a:rPr>
              <a:t>X</a:t>
            </a:r>
            <a:r>
              <a:rPr lang="en-US" altLang="ko-KR" sz="2400" b="1" kern="0" dirty="0">
                <a:solidFill>
                  <a:sysClr val="windowText" lastClr="000000"/>
                </a:solidFill>
              </a:rPr>
              <a:t> </a:t>
            </a:r>
            <a:r>
              <a:rPr lang="ko-KR" altLang="en-US" sz="2400" b="1" kern="0" dirty="0">
                <a:solidFill>
                  <a:sysClr val="windowText" lastClr="000000"/>
                </a:solidFill>
              </a:rPr>
              <a:t>광고 회수</a:t>
            </a:r>
            <a:r>
              <a:rPr lang="en-US" altLang="ko-KR" sz="2800" b="1" kern="0" dirty="0">
                <a:solidFill>
                  <a:sysClr val="windowText" lastClr="000000"/>
                </a:solidFill>
              </a:rPr>
              <a:t>+</a:t>
            </a:r>
            <a:r>
              <a:rPr lang="en-US" altLang="ko-KR" sz="2400" b="1" kern="0" dirty="0">
                <a:solidFill>
                  <a:srgbClr val="FF0000"/>
                </a:solidFill>
              </a:rPr>
              <a:t>9.94</a:t>
            </a:r>
            <a:r>
              <a:rPr lang="en-US" altLang="ko-KR" sz="2400" b="1" kern="0" dirty="0">
                <a:solidFill>
                  <a:sysClr val="windowText" lastClr="000000"/>
                </a:solidFill>
              </a:rPr>
              <a:t> </a:t>
            </a:r>
            <a:r>
              <a:rPr lang="en-US" altLang="ko-KR" sz="2000" b="1" kern="0" dirty="0">
                <a:solidFill>
                  <a:sysClr val="windowText" lastClr="000000"/>
                </a:solidFill>
              </a:rPr>
              <a:t>X</a:t>
            </a:r>
            <a:r>
              <a:rPr lang="en-US" altLang="ko-KR" sz="2400" b="1" kern="0" dirty="0">
                <a:solidFill>
                  <a:sysClr val="windowText" lastClr="000000"/>
                </a:solidFill>
              </a:rPr>
              <a:t> </a:t>
            </a:r>
            <a:r>
              <a:rPr lang="ko-KR" altLang="en-US" sz="2400" b="1" kern="0" dirty="0">
                <a:solidFill>
                  <a:sysClr val="windowText" lastClr="000000"/>
                </a:solidFill>
              </a:rPr>
              <a:t>고객만족도</a:t>
            </a:r>
            <a:r>
              <a:rPr lang="en-US" altLang="ko-KR" sz="2400" b="1" kern="0" dirty="0">
                <a:solidFill>
                  <a:sysClr val="windowText" lastClr="000000"/>
                </a:solidFill>
              </a:rPr>
              <a:t>  </a:t>
            </a:r>
          </a:p>
          <a:p>
            <a:pPr marL="193606" indent="-193606" defTabSz="995690" latinLnBrk="0">
              <a:spcBef>
                <a:spcPts val="1800"/>
              </a:spcBef>
              <a:buSzPct val="80000"/>
              <a:defRPr/>
            </a:pPr>
            <a:r>
              <a:rPr lang="en-US" altLang="ko-KR" sz="2400" b="1" kern="0" dirty="0">
                <a:solidFill>
                  <a:sysClr val="windowText" lastClr="000000"/>
                </a:solidFill>
              </a:rPr>
              <a:t>R</a:t>
            </a:r>
            <a:r>
              <a:rPr lang="en-US" altLang="ko-KR" sz="2400" b="1" kern="0" baseline="30000" dirty="0">
                <a:solidFill>
                  <a:sysClr val="windowText" lastClr="000000"/>
                </a:solidFill>
              </a:rPr>
              <a:t>2</a:t>
            </a:r>
            <a:r>
              <a:rPr lang="en-US" altLang="ko-KR" sz="2400" b="1" kern="0" dirty="0">
                <a:solidFill>
                  <a:sysClr val="windowText" lastClr="000000"/>
                </a:solidFill>
              </a:rPr>
              <a:t> </a:t>
            </a:r>
            <a:r>
              <a:rPr lang="en-US" altLang="ko-KR" sz="2400" b="1" kern="0" dirty="0">
                <a:solidFill>
                  <a:srgbClr val="FF0000"/>
                </a:solidFill>
              </a:rPr>
              <a:t>= 0.77</a:t>
            </a:r>
            <a:endParaRPr lang="ko-KR" altLang="en-US" sz="2400" b="1" kern="0" dirty="0">
              <a:solidFill>
                <a:srgbClr val="FF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983942" y="36215"/>
            <a:ext cx="46193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Insight from Data </a:t>
            </a:r>
            <a:r>
              <a:rPr lang="en-US" altLang="ko-KR" sz="1400" b="1" dirty="0">
                <a:solidFill>
                  <a:srgbClr val="FF0000"/>
                </a:solidFill>
              </a:rPr>
              <a:t>– Interpretation : Analysis Type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  <p:sp>
        <p:nvSpPr>
          <p:cNvPr id="18" name="Text Box 40"/>
          <p:cNvSpPr txBox="1">
            <a:spLocks noChangeArrowheads="1"/>
          </p:cNvSpPr>
          <p:nvPr/>
        </p:nvSpPr>
        <p:spPr bwMode="gray">
          <a:xfrm>
            <a:off x="1517747" y="1347271"/>
            <a:ext cx="7087805" cy="469874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square" lIns="99569" tIns="49785" rIns="99569" bIns="49785">
            <a:spAutoFit/>
          </a:bodyPr>
          <a:lstStyle/>
          <a:p>
            <a:pPr marL="193606" indent="-193606">
              <a:spcBef>
                <a:spcPct val="100000"/>
              </a:spcBef>
              <a:buSzPct val="80000"/>
              <a:defRPr/>
            </a:pPr>
            <a:r>
              <a:rPr lang="ko-KR" altLang="en-US" sz="2400" b="1" dirty="0"/>
              <a:t>다중 회귀분석 </a:t>
            </a:r>
            <a:r>
              <a:rPr lang="en-US" altLang="ko-KR" sz="2400" b="1" dirty="0"/>
              <a:t>(Multiple Linear Regression)</a:t>
            </a:r>
          </a:p>
        </p:txBody>
      </p:sp>
      <p:sp>
        <p:nvSpPr>
          <p:cNvPr id="19" name="Oval 41"/>
          <p:cNvSpPr>
            <a:spLocks noChangeArrowheads="1"/>
          </p:cNvSpPr>
          <p:nvPr/>
        </p:nvSpPr>
        <p:spPr bwMode="auto">
          <a:xfrm>
            <a:off x="780703" y="1347271"/>
            <a:ext cx="692902" cy="504534"/>
          </a:xfrm>
          <a:prstGeom prst="rect">
            <a:avLst/>
          </a:prstGeom>
          <a:solidFill>
            <a:srgbClr val="FFFF00"/>
          </a:solidFill>
          <a:ln w="28575" algn="ctr">
            <a:solidFill>
              <a:srgbClr val="000000"/>
            </a:solidFill>
            <a:round/>
            <a:headEnd/>
            <a:tailEnd/>
          </a:ln>
        </p:spPr>
        <p:txBody>
          <a:bodyPr lIns="99569" tIns="49785" rIns="99569" bIns="49785" anchor="ctr" anchorCtr="1"/>
          <a:lstStyle/>
          <a:p>
            <a:pPr algn="ctr" defTabSz="995690" latinLnBrk="0">
              <a:spcBef>
                <a:spcPct val="50000"/>
              </a:spcBef>
              <a:defRPr/>
            </a:pPr>
            <a:r>
              <a:rPr lang="en-US" altLang="ko-KR" sz="2000" b="1" kern="0" dirty="0">
                <a:solidFill>
                  <a:sysClr val="windowText" lastClr="000000"/>
                </a:solidFill>
              </a:rPr>
              <a:t>C-4</a:t>
            </a:r>
          </a:p>
        </p:txBody>
      </p:sp>
      <p:sp>
        <p:nvSpPr>
          <p:cNvPr id="20" name="Text Box 19"/>
          <p:cNvSpPr txBox="1">
            <a:spLocks noChangeArrowheads="1"/>
          </p:cNvSpPr>
          <p:nvPr/>
        </p:nvSpPr>
        <p:spPr bwMode="gray">
          <a:xfrm>
            <a:off x="1203296" y="2014990"/>
            <a:ext cx="8787781" cy="716095"/>
          </a:xfrm>
          <a:prstGeom prst="rect">
            <a:avLst/>
          </a:prstGeom>
          <a:noFill/>
          <a:ln w="28575">
            <a:noFill/>
            <a:prstDash val="sysDot"/>
            <a:miter lim="800000"/>
            <a:headEnd/>
            <a:tailEnd/>
          </a:ln>
        </p:spPr>
        <p:txBody>
          <a:bodyPr wrap="square" lIns="99569" tIns="49785" rIns="99569" bIns="49785">
            <a:spAutoFit/>
          </a:bodyPr>
          <a:lstStyle/>
          <a:p>
            <a:pPr marL="1706563" indent="-1706563" defTabSz="885058" latinLnBrk="0">
              <a:spcBef>
                <a:spcPct val="10000"/>
              </a:spcBef>
              <a:defRPr/>
            </a:pPr>
            <a:r>
              <a:rPr lang="en-US" altLang="ko-KR" sz="2000" b="1" kern="0" dirty="0">
                <a:solidFill>
                  <a:sysClr val="windowText" lastClr="000000"/>
                </a:solidFill>
              </a:rPr>
              <a:t>Hypothesis  : </a:t>
            </a:r>
            <a:r>
              <a:rPr lang="ko-KR" altLang="en-US" sz="2000" b="1" kern="0" dirty="0">
                <a:solidFill>
                  <a:srgbClr val="FF0000"/>
                </a:solidFill>
              </a:rPr>
              <a:t>광고회수</a:t>
            </a:r>
            <a:r>
              <a:rPr lang="ko-KR" altLang="en-US" sz="2000" b="1" kern="0" dirty="0"/>
              <a:t>가 증가할 수록</a:t>
            </a:r>
            <a:r>
              <a:rPr lang="en-US" altLang="ko-KR" sz="2000" b="1" kern="0" dirty="0"/>
              <a:t>,</a:t>
            </a:r>
            <a:r>
              <a:rPr lang="en-US" altLang="ko-KR" sz="2000" b="1" kern="0" dirty="0">
                <a:solidFill>
                  <a:srgbClr val="FF0000"/>
                </a:solidFill>
              </a:rPr>
              <a:t> </a:t>
            </a:r>
            <a:r>
              <a:rPr lang="ko-KR" altLang="en-US" sz="2000" b="1" kern="0" dirty="0">
                <a:solidFill>
                  <a:srgbClr val="FF0000"/>
                </a:solidFill>
              </a:rPr>
              <a:t>고객만족도</a:t>
            </a:r>
            <a:r>
              <a:rPr lang="ko-KR" altLang="en-US" sz="2000" b="1" kern="0" dirty="0"/>
              <a:t>가 증가할 수록 </a:t>
            </a:r>
            <a:br>
              <a:rPr lang="en-US" altLang="ko-KR" sz="2000" b="1" kern="0" dirty="0"/>
            </a:br>
            <a:r>
              <a:rPr lang="ko-KR" altLang="en-US" sz="2000" b="1" kern="0" dirty="0">
                <a:solidFill>
                  <a:srgbClr val="FF0000"/>
                </a:solidFill>
              </a:rPr>
              <a:t>매출</a:t>
            </a:r>
            <a:r>
              <a:rPr lang="ko-KR" altLang="en-US" sz="2000" b="1" kern="0" dirty="0"/>
              <a:t>은 증대된다</a:t>
            </a:r>
          </a:p>
        </p:txBody>
      </p:sp>
      <p:sp>
        <p:nvSpPr>
          <p:cNvPr id="21" name="Rectangle 3"/>
          <p:cNvSpPr>
            <a:spLocks noChangeArrowheads="1"/>
          </p:cNvSpPr>
          <p:nvPr/>
        </p:nvSpPr>
        <p:spPr bwMode="auto">
          <a:xfrm>
            <a:off x="917544" y="2923375"/>
            <a:ext cx="1500198" cy="1571636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000000"/>
            </a:solidFill>
            <a:miter lim="800000"/>
            <a:headEnd/>
            <a:tailEnd/>
          </a:ln>
        </p:spPr>
        <p:txBody>
          <a:bodyPr lIns="99569" tIns="49785" rIns="99569" bIns="49785" anchor="ctr"/>
          <a:lstStyle/>
          <a:p>
            <a:pPr algn="ctr" defTabSz="995690" latinLnBrk="0">
              <a:spcBef>
                <a:spcPct val="50000"/>
              </a:spcBef>
              <a:defRPr/>
            </a:pPr>
            <a:r>
              <a:rPr lang="ko-KR" altLang="en-US" sz="2000" b="1" kern="0" dirty="0">
                <a:solidFill>
                  <a:sysClr val="windowText" lastClr="000000"/>
                </a:solidFill>
              </a:rPr>
              <a:t>다중 회귀 분석 결과</a:t>
            </a:r>
            <a:endParaRPr lang="en-US" altLang="ko-KR" sz="2000" b="1" kern="0" dirty="0">
              <a:solidFill>
                <a:sysClr val="windowText" lastClr="000000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2489180" y="2923375"/>
            <a:ext cx="7572428" cy="157163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Rectangle 4"/>
          <p:cNvSpPr>
            <a:spLocks noChangeArrowheads="1"/>
          </p:cNvSpPr>
          <p:nvPr/>
        </p:nvSpPr>
        <p:spPr bwMode="gray">
          <a:xfrm>
            <a:off x="2417742" y="5209391"/>
            <a:ext cx="7855124" cy="171451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algn="ctr">
            <a:noFill/>
            <a:miter lim="800000"/>
            <a:headEnd/>
            <a:tailEnd/>
          </a:ln>
        </p:spPr>
        <p:txBody>
          <a:bodyPr wrap="square" lIns="99569" tIns="49785" rIns="99569" bIns="49785" anchor="ctr" anchorCtr="0">
            <a:noAutofit/>
          </a:bodyPr>
          <a:lstStyle/>
          <a:p>
            <a:pPr marL="207435" indent="-207435" defTabSz="995690" latinLnBrk="0">
              <a:spcBef>
                <a:spcPct val="40000"/>
              </a:spcBef>
              <a:buFont typeface="Wingdings" pitchFamily="2" charset="2"/>
              <a:buChar char="§"/>
              <a:defRPr/>
            </a:pPr>
            <a:r>
              <a:rPr lang="ko-KR" altLang="en-US" sz="1500" b="1" kern="0" dirty="0">
                <a:solidFill>
                  <a:sysClr val="windowText" lastClr="000000"/>
                </a:solidFill>
              </a:rPr>
              <a:t>고객만족도가 일정수준을 유지한다고 가정하면</a:t>
            </a:r>
            <a:r>
              <a:rPr lang="en-US" altLang="ko-KR" sz="1500" b="1" kern="0" dirty="0">
                <a:solidFill>
                  <a:sysClr val="windowText" lastClr="000000"/>
                </a:solidFill>
              </a:rPr>
              <a:t>, </a:t>
            </a:r>
            <a:r>
              <a:rPr lang="ko-KR" altLang="en-US" sz="1500" b="1" kern="0" dirty="0">
                <a:solidFill>
                  <a:sysClr val="windowText" lastClr="000000"/>
                </a:solidFill>
              </a:rPr>
              <a:t>광고 회수 </a:t>
            </a:r>
            <a:r>
              <a:rPr lang="en-US" altLang="ko-KR" sz="1500" b="1" kern="0" dirty="0">
                <a:solidFill>
                  <a:sysClr val="windowText" lastClr="000000"/>
                </a:solidFill>
              </a:rPr>
              <a:t>1</a:t>
            </a:r>
            <a:r>
              <a:rPr lang="ko-KR" altLang="en-US" sz="1500" b="1" kern="0" dirty="0">
                <a:solidFill>
                  <a:sysClr val="windowText" lastClr="000000"/>
                </a:solidFill>
              </a:rPr>
              <a:t>회 증가함에 따라 매출 </a:t>
            </a:r>
            <a:r>
              <a:rPr lang="en-US" altLang="ko-KR" sz="1500" b="1" kern="0" dirty="0">
                <a:solidFill>
                  <a:sysClr val="windowText" lastClr="000000"/>
                </a:solidFill>
              </a:rPr>
              <a:t>1.68(</a:t>
            </a:r>
            <a:r>
              <a:rPr lang="ko-KR" altLang="en-US" sz="1500" b="1" kern="0" dirty="0" err="1">
                <a:solidFill>
                  <a:sysClr val="windowText" lastClr="000000"/>
                </a:solidFill>
              </a:rPr>
              <a:t>백만원</a:t>
            </a:r>
            <a:r>
              <a:rPr lang="en-US" altLang="ko-KR" sz="1500" b="1" kern="0" dirty="0">
                <a:solidFill>
                  <a:sysClr val="windowText" lastClr="000000"/>
                </a:solidFill>
              </a:rPr>
              <a:t>) </a:t>
            </a:r>
            <a:r>
              <a:rPr lang="ko-KR" altLang="en-US" sz="1500" b="1" kern="0" dirty="0">
                <a:solidFill>
                  <a:sysClr val="windowText" lastClr="000000"/>
                </a:solidFill>
              </a:rPr>
              <a:t>증대 효과가 있음 </a:t>
            </a:r>
          </a:p>
          <a:p>
            <a:pPr marL="207435" indent="-207435" defTabSz="995690" latinLnBrk="0">
              <a:spcBef>
                <a:spcPct val="40000"/>
              </a:spcBef>
              <a:buFont typeface="Wingdings" pitchFamily="2" charset="2"/>
              <a:buChar char="§"/>
              <a:defRPr/>
            </a:pPr>
            <a:r>
              <a:rPr lang="ko-KR" altLang="en-US" sz="1500" b="1" kern="0" dirty="0">
                <a:solidFill>
                  <a:sysClr val="windowText" lastClr="000000"/>
                </a:solidFill>
              </a:rPr>
              <a:t>광고횟수가 고정된다고 가정하면</a:t>
            </a:r>
            <a:r>
              <a:rPr lang="en-US" altLang="ko-KR" sz="1500" b="1" kern="0" dirty="0">
                <a:solidFill>
                  <a:sysClr val="windowText" lastClr="000000"/>
                </a:solidFill>
              </a:rPr>
              <a:t> </a:t>
            </a:r>
            <a:r>
              <a:rPr lang="ko-KR" altLang="en-US" sz="1500" b="1" kern="0" dirty="0">
                <a:solidFill>
                  <a:sysClr val="windowText" lastClr="000000"/>
                </a:solidFill>
              </a:rPr>
              <a:t>고객만족도가 </a:t>
            </a:r>
            <a:r>
              <a:rPr lang="en-US" altLang="ko-KR" sz="1500" b="1" kern="0" dirty="0">
                <a:solidFill>
                  <a:sysClr val="windowText" lastClr="000000"/>
                </a:solidFill>
              </a:rPr>
              <a:t>0.1 </a:t>
            </a:r>
            <a:r>
              <a:rPr lang="ko-KR" altLang="en-US" sz="1500" b="1" kern="0" dirty="0">
                <a:solidFill>
                  <a:sysClr val="windowText" lastClr="000000"/>
                </a:solidFill>
              </a:rPr>
              <a:t>증가함에 따라 매출은 </a:t>
            </a:r>
            <a:r>
              <a:rPr lang="en-US" altLang="ko-KR" sz="1500" b="1" kern="0" dirty="0">
                <a:solidFill>
                  <a:sysClr val="windowText" lastClr="000000"/>
                </a:solidFill>
              </a:rPr>
              <a:t>0.994(</a:t>
            </a:r>
            <a:r>
              <a:rPr lang="ko-KR" altLang="en-US" sz="1500" b="1" kern="0" dirty="0" err="1">
                <a:solidFill>
                  <a:sysClr val="windowText" lastClr="000000"/>
                </a:solidFill>
              </a:rPr>
              <a:t>백만원</a:t>
            </a:r>
            <a:r>
              <a:rPr lang="en-US" altLang="ko-KR" sz="1500" b="1" kern="0" dirty="0">
                <a:solidFill>
                  <a:sysClr val="windowText" lastClr="000000"/>
                </a:solidFill>
              </a:rPr>
              <a:t>) </a:t>
            </a:r>
            <a:r>
              <a:rPr lang="ko-KR" altLang="en-US" sz="1500" b="1" kern="0" dirty="0">
                <a:solidFill>
                  <a:sysClr val="windowText" lastClr="000000"/>
                </a:solidFill>
              </a:rPr>
              <a:t>증대 효과가 있음 </a:t>
            </a:r>
          </a:p>
          <a:p>
            <a:pPr marL="207435" indent="-207435" defTabSz="995690" latinLnBrk="0">
              <a:spcBef>
                <a:spcPct val="40000"/>
              </a:spcBef>
              <a:buFont typeface="Wingdings" pitchFamily="2" charset="2"/>
              <a:buChar char="§"/>
              <a:defRPr/>
            </a:pPr>
            <a:r>
              <a:rPr lang="en-US" altLang="ko-KR" sz="1500" b="1" kern="0" dirty="0">
                <a:solidFill>
                  <a:sysClr val="windowText" lastClr="000000"/>
                </a:solidFill>
              </a:rPr>
              <a:t>Marketing </a:t>
            </a:r>
            <a:r>
              <a:rPr lang="ko-KR" altLang="en-US" sz="1500" b="1" kern="0" dirty="0">
                <a:solidFill>
                  <a:sysClr val="windowText" lastClr="000000"/>
                </a:solidFill>
              </a:rPr>
              <a:t>담당자 입장에서 광고 및 고객 만족도 증대에 따른 비용을 고려하여 매출을 증대시키기 위해 어떤 전략을 수립해야 할 지 방향성을 정의할 수 있음</a:t>
            </a:r>
          </a:p>
        </p:txBody>
      </p:sp>
    </p:spTree>
    <p:extLst>
      <p:ext uri="{BB962C8B-B14F-4D97-AF65-F5344CB8AC3E}">
        <p14:creationId xmlns:p14="http://schemas.microsoft.com/office/powerpoint/2010/main" val="36387172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631792" y="2066119"/>
            <a:ext cx="6969767" cy="4900136"/>
            <a:chOff x="631792" y="2066119"/>
            <a:chExt cx="6969767" cy="4900136"/>
          </a:xfrm>
        </p:grpSpPr>
        <p:pic>
          <p:nvPicPr>
            <p:cNvPr id="206850" name="Picture 2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131858" y="2066119"/>
              <a:ext cx="6469701" cy="46512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28" name="TextBox 27"/>
            <p:cNvSpPr txBox="1"/>
            <p:nvPr/>
          </p:nvSpPr>
          <p:spPr>
            <a:xfrm>
              <a:off x="3703626" y="6627701"/>
              <a:ext cx="1837362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ko-KR" altLang="en-US" sz="1600" dirty="0"/>
                <a:t>구매 경험 상품 수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631792" y="2195347"/>
              <a:ext cx="121058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 err="1"/>
                <a:t>순주문금액</a:t>
              </a:r>
              <a:endParaRPr lang="ko-KR" altLang="en-US" sz="1600" b="1" dirty="0"/>
            </a:p>
          </p:txBody>
        </p:sp>
      </p:grpSp>
      <p:sp>
        <p:nvSpPr>
          <p:cNvPr id="5" name="직사각형 4"/>
          <p:cNvSpPr/>
          <p:nvPr/>
        </p:nvSpPr>
        <p:spPr>
          <a:xfrm>
            <a:off x="1083238" y="453273"/>
            <a:ext cx="9304022" cy="572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4306" tIns="52153" rIns="104306" bIns="52153" rtlCol="0" anchor="ctr"/>
          <a:lstStyle/>
          <a:p>
            <a:r>
              <a:rPr lang="en-US" altLang="ko-KR" sz="3200" spc="-171" dirty="0">
                <a:solidFill>
                  <a:schemeClr val="tx1"/>
                </a:solidFill>
                <a:ea typeface="나눔바른고딕 옛한글" pitchFamily="50" charset="-127"/>
                <a:cs typeface="Calibri" pitchFamily="34" charset="0"/>
              </a:rPr>
              <a:t>Base Analysis – </a:t>
            </a:r>
            <a:r>
              <a:rPr lang="ko-KR" altLang="en-US" sz="3200" spc="-171" dirty="0">
                <a:solidFill>
                  <a:schemeClr val="tx1"/>
                </a:solidFill>
                <a:ea typeface="나눔바른고딕 옛한글" pitchFamily="50" charset="-127"/>
                <a:cs typeface="Calibri" pitchFamily="34" charset="0"/>
              </a:rPr>
              <a:t>요인</a:t>
            </a:r>
            <a:r>
              <a:rPr lang="en-US" altLang="ko-KR" sz="3200" spc="-171" dirty="0">
                <a:solidFill>
                  <a:schemeClr val="tx1"/>
                </a:solidFill>
                <a:ea typeface="나눔바른고딕 옛한글" pitchFamily="50" charset="-127"/>
                <a:cs typeface="Calibri" pitchFamily="34" charset="0"/>
              </a:rPr>
              <a:t>(</a:t>
            </a:r>
            <a:r>
              <a:rPr lang="ko-KR" altLang="en-US" sz="3200" spc="-171" dirty="0">
                <a:solidFill>
                  <a:schemeClr val="tx1"/>
                </a:solidFill>
                <a:ea typeface="나눔바른고딕 옛한글" pitchFamily="50" charset="-127"/>
                <a:cs typeface="Calibri" pitchFamily="34" charset="0"/>
              </a:rPr>
              <a:t>변수</a:t>
            </a:r>
            <a:r>
              <a:rPr lang="en-US" altLang="ko-KR" sz="3200" spc="-171" dirty="0">
                <a:solidFill>
                  <a:schemeClr val="tx1"/>
                </a:solidFill>
                <a:ea typeface="나눔바른고딕 옛한글" pitchFamily="50" charset="-127"/>
                <a:cs typeface="Calibri" pitchFamily="34" charset="0"/>
              </a:rPr>
              <a:t>) </a:t>
            </a:r>
            <a:r>
              <a:rPr lang="ko-KR" altLang="en-US" sz="3200" spc="-171" dirty="0">
                <a:solidFill>
                  <a:schemeClr val="tx1"/>
                </a:solidFill>
                <a:ea typeface="나눔바른고딕 옛한글" pitchFamily="50" charset="-127"/>
                <a:cs typeface="Calibri" pitchFamily="34" charset="0"/>
              </a:rPr>
              <a:t>간 </a:t>
            </a:r>
            <a:r>
              <a:rPr lang="ko-KR" altLang="en-US" sz="4000" b="1" spc="-171" dirty="0">
                <a:solidFill>
                  <a:srgbClr val="2AAEC0"/>
                </a:solidFill>
                <a:ea typeface="나눔바른고딕 옛한글" pitchFamily="50" charset="-127"/>
                <a:cs typeface="Calibri" pitchFamily="34" charset="0"/>
              </a:rPr>
              <a:t>관계 </a:t>
            </a:r>
            <a:r>
              <a:rPr lang="ko-KR" altLang="en-US" sz="3200" spc="-171" dirty="0">
                <a:solidFill>
                  <a:schemeClr val="tx1"/>
                </a:solidFill>
                <a:ea typeface="나눔바른고딕 옛한글" pitchFamily="50" charset="-127"/>
                <a:cs typeface="Calibri" pitchFamily="34" charset="0"/>
              </a:rPr>
              <a:t>분석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983942" y="36215"/>
            <a:ext cx="46193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Insight from Data </a:t>
            </a:r>
            <a:r>
              <a:rPr lang="en-US" altLang="ko-KR" sz="1400" b="1" dirty="0">
                <a:solidFill>
                  <a:srgbClr val="FF0000"/>
                </a:solidFill>
              </a:rPr>
              <a:t>– Interpretation : Analysis Type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3203559" y="3008725"/>
            <a:ext cx="2286017" cy="1743322"/>
          </a:xfrm>
          <a:prstGeom prst="ellipse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7204088" y="2423309"/>
            <a:ext cx="2714644" cy="4001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+mn-ea"/>
              </a:rPr>
              <a:t>Outlier</a:t>
            </a:r>
            <a:r>
              <a:rPr lang="ko-KR" altLang="en-US" sz="2000" dirty="0">
                <a:latin typeface="+mn-ea"/>
              </a:rPr>
              <a:t> 제거 </a:t>
            </a:r>
          </a:p>
        </p:txBody>
      </p:sp>
      <p:cxnSp>
        <p:nvCxnSpPr>
          <p:cNvPr id="16" name="구부러진 연결선 15"/>
          <p:cNvCxnSpPr>
            <a:stCxn id="14" idx="1"/>
          </p:cNvCxnSpPr>
          <p:nvPr/>
        </p:nvCxnSpPr>
        <p:spPr>
          <a:xfrm rot="10800000" flipV="1">
            <a:off x="5418138" y="2623363"/>
            <a:ext cx="1785950" cy="1014389"/>
          </a:xfrm>
          <a:prstGeom prst="curvedConnector3">
            <a:avLst>
              <a:gd name="adj1" fmla="val 50000"/>
            </a:avLst>
          </a:prstGeom>
          <a:ln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그룹 18"/>
          <p:cNvGrpSpPr/>
          <p:nvPr/>
        </p:nvGrpSpPr>
        <p:grpSpPr>
          <a:xfrm>
            <a:off x="7346964" y="5386150"/>
            <a:ext cx="2928958" cy="1323439"/>
            <a:chOff x="7346964" y="5386150"/>
            <a:chExt cx="2928958" cy="1323439"/>
          </a:xfrm>
        </p:grpSpPr>
        <p:sp>
          <p:nvSpPr>
            <p:cNvPr id="26" name="TextBox 25"/>
            <p:cNvSpPr txBox="1"/>
            <p:nvPr/>
          </p:nvSpPr>
          <p:spPr>
            <a:xfrm>
              <a:off x="7775592" y="5386150"/>
              <a:ext cx="2500330" cy="132343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latin typeface="+mn-ea"/>
                </a:rPr>
                <a:t>Correlation </a:t>
              </a:r>
              <a:r>
                <a:rPr lang="en-US" altLang="ko-KR" sz="2000" dirty="0" err="1">
                  <a:latin typeface="+mn-ea"/>
                </a:rPr>
                <a:t>Coafficient</a:t>
              </a:r>
              <a:r>
                <a:rPr lang="en-US" altLang="ko-KR" sz="2000" dirty="0">
                  <a:latin typeface="+mn-ea"/>
                </a:rPr>
                <a:t> ( r )</a:t>
              </a:r>
              <a:br>
                <a:rPr lang="en-US" altLang="ko-KR" sz="2000" dirty="0">
                  <a:latin typeface="+mn-ea"/>
                </a:rPr>
              </a:br>
              <a:endParaRPr lang="en-US" altLang="ko-KR" sz="2000" dirty="0">
                <a:latin typeface="+mn-ea"/>
              </a:endParaRPr>
            </a:p>
            <a:p>
              <a:pPr algn="ctr"/>
              <a:r>
                <a:rPr lang="en-US" altLang="ko-KR" sz="2000" dirty="0">
                  <a:latin typeface="+mn-ea"/>
                </a:rPr>
                <a:t>: 0.5684</a:t>
              </a:r>
              <a:endParaRPr lang="ko-KR" altLang="en-US" sz="2000" dirty="0">
                <a:latin typeface="+mn-ea"/>
              </a:endParaRPr>
            </a:p>
          </p:txBody>
        </p:sp>
        <p:sp>
          <p:nvSpPr>
            <p:cNvPr id="27" name="오른쪽 화살표 26"/>
            <p:cNvSpPr/>
            <p:nvPr/>
          </p:nvSpPr>
          <p:spPr>
            <a:xfrm>
              <a:off x="7346964" y="5780895"/>
              <a:ext cx="428628" cy="571504"/>
            </a:xfrm>
            <a:prstGeom prst="rightArrow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" name="Text Box 40"/>
          <p:cNvSpPr txBox="1">
            <a:spLocks noChangeArrowheads="1"/>
          </p:cNvSpPr>
          <p:nvPr/>
        </p:nvSpPr>
        <p:spPr bwMode="gray">
          <a:xfrm>
            <a:off x="1517747" y="1347271"/>
            <a:ext cx="3828953" cy="469874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square" lIns="99569" tIns="49785" rIns="99569" bIns="49785">
            <a:spAutoFit/>
          </a:bodyPr>
          <a:lstStyle/>
          <a:p>
            <a:pPr marL="193606" indent="-193606">
              <a:spcBef>
                <a:spcPct val="100000"/>
              </a:spcBef>
              <a:buSzPct val="80000"/>
              <a:defRPr/>
            </a:pPr>
            <a:r>
              <a:rPr lang="ko-KR" altLang="en-US" sz="2400" b="1" dirty="0" err="1"/>
              <a:t>산점도</a:t>
            </a:r>
            <a:r>
              <a:rPr lang="ko-KR" altLang="en-US" sz="2400" b="1" dirty="0"/>
              <a:t> </a:t>
            </a:r>
            <a:r>
              <a:rPr lang="en-US" altLang="ko-KR" sz="2400" b="1" dirty="0"/>
              <a:t>(Scatter Plot)</a:t>
            </a:r>
          </a:p>
        </p:txBody>
      </p:sp>
      <p:sp>
        <p:nvSpPr>
          <p:cNvPr id="20" name="Oval 41"/>
          <p:cNvSpPr>
            <a:spLocks noChangeArrowheads="1"/>
          </p:cNvSpPr>
          <p:nvPr/>
        </p:nvSpPr>
        <p:spPr bwMode="auto">
          <a:xfrm>
            <a:off x="780703" y="1347271"/>
            <a:ext cx="692902" cy="504534"/>
          </a:xfrm>
          <a:prstGeom prst="rect">
            <a:avLst/>
          </a:prstGeom>
          <a:solidFill>
            <a:srgbClr val="FFFF00"/>
          </a:solidFill>
          <a:ln w="28575" algn="ctr">
            <a:solidFill>
              <a:srgbClr val="000000"/>
            </a:solidFill>
            <a:round/>
            <a:headEnd/>
            <a:tailEnd/>
          </a:ln>
        </p:spPr>
        <p:txBody>
          <a:bodyPr lIns="99569" tIns="49785" rIns="99569" bIns="49785" anchor="ctr" anchorCtr="1"/>
          <a:lstStyle/>
          <a:p>
            <a:pPr algn="ctr" defTabSz="995690" latinLnBrk="0">
              <a:spcBef>
                <a:spcPct val="50000"/>
              </a:spcBef>
              <a:defRPr/>
            </a:pPr>
            <a:r>
              <a:rPr lang="en-US" altLang="ko-KR" sz="2000" b="1" kern="0" dirty="0">
                <a:solidFill>
                  <a:sysClr val="windowText" lastClr="000000"/>
                </a:solidFill>
              </a:rPr>
              <a:t>C-1</a:t>
            </a:r>
          </a:p>
        </p:txBody>
      </p:sp>
      <p:sp>
        <p:nvSpPr>
          <p:cNvPr id="21" name="Text Box 40"/>
          <p:cNvSpPr txBox="1">
            <a:spLocks noChangeArrowheads="1"/>
          </p:cNvSpPr>
          <p:nvPr/>
        </p:nvSpPr>
        <p:spPr bwMode="gray">
          <a:xfrm>
            <a:off x="7704154" y="1351739"/>
            <a:ext cx="2543069" cy="469874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square" lIns="99569" tIns="49785" rIns="99569" bIns="49785">
            <a:spAutoFit/>
          </a:bodyPr>
          <a:lstStyle/>
          <a:p>
            <a:pPr marL="193606" indent="-193606">
              <a:spcBef>
                <a:spcPct val="100000"/>
              </a:spcBef>
              <a:buSzPct val="80000"/>
              <a:defRPr/>
            </a:pPr>
            <a:r>
              <a:rPr lang="en-US" altLang="ko-KR" sz="2400" b="1" dirty="0"/>
              <a:t> </a:t>
            </a:r>
            <a:r>
              <a:rPr lang="ko-KR" altLang="en-US" sz="2400" b="1" dirty="0"/>
              <a:t>상관계수 </a:t>
            </a:r>
            <a:r>
              <a:rPr lang="en-US" altLang="ko-KR" sz="2400" b="1" dirty="0"/>
              <a:t>( r )</a:t>
            </a:r>
          </a:p>
        </p:txBody>
      </p:sp>
      <p:sp>
        <p:nvSpPr>
          <p:cNvPr id="22" name="Oval 41"/>
          <p:cNvSpPr>
            <a:spLocks noChangeArrowheads="1"/>
          </p:cNvSpPr>
          <p:nvPr/>
        </p:nvSpPr>
        <p:spPr bwMode="auto">
          <a:xfrm>
            <a:off x="6967110" y="1351739"/>
            <a:ext cx="692902" cy="504534"/>
          </a:xfrm>
          <a:prstGeom prst="rect">
            <a:avLst/>
          </a:prstGeom>
          <a:solidFill>
            <a:srgbClr val="FFFF00"/>
          </a:solidFill>
          <a:ln w="28575" algn="ctr">
            <a:solidFill>
              <a:srgbClr val="000000"/>
            </a:solidFill>
            <a:round/>
            <a:headEnd/>
            <a:tailEnd/>
          </a:ln>
        </p:spPr>
        <p:txBody>
          <a:bodyPr lIns="99569" tIns="49785" rIns="99569" bIns="49785" anchor="ctr" anchorCtr="1"/>
          <a:lstStyle/>
          <a:p>
            <a:pPr algn="ctr" defTabSz="995690" latinLnBrk="0">
              <a:spcBef>
                <a:spcPct val="50000"/>
              </a:spcBef>
              <a:defRPr/>
            </a:pPr>
            <a:r>
              <a:rPr lang="en-US" altLang="ko-KR" sz="2000" b="1" kern="0" dirty="0">
                <a:solidFill>
                  <a:sysClr val="windowText" lastClr="000000"/>
                </a:solidFill>
              </a:rPr>
              <a:t>C-2</a:t>
            </a:r>
          </a:p>
        </p:txBody>
      </p:sp>
    </p:spTree>
    <p:extLst>
      <p:ext uri="{BB962C8B-B14F-4D97-AF65-F5344CB8AC3E}">
        <p14:creationId xmlns:p14="http://schemas.microsoft.com/office/powerpoint/2010/main" val="3638717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083238" y="453273"/>
            <a:ext cx="9304022" cy="572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4306" tIns="52153" rIns="104306" bIns="52153" rtlCol="0" anchor="ctr"/>
          <a:lstStyle/>
          <a:p>
            <a:r>
              <a:rPr lang="en-US" altLang="ko-KR" sz="3200" spc="-171" dirty="0">
                <a:solidFill>
                  <a:schemeClr val="tx1"/>
                </a:solidFill>
                <a:ea typeface="나눔바른고딕 옛한글" pitchFamily="50" charset="-127"/>
                <a:cs typeface="Calibri" pitchFamily="34" charset="0"/>
              </a:rPr>
              <a:t>Base Analysis – </a:t>
            </a:r>
            <a:r>
              <a:rPr lang="ko-KR" altLang="en-US" sz="3200" spc="-171" dirty="0">
                <a:solidFill>
                  <a:schemeClr val="tx1"/>
                </a:solidFill>
                <a:ea typeface="나눔바른고딕 옛한글" pitchFamily="50" charset="-127"/>
                <a:cs typeface="Calibri" pitchFamily="34" charset="0"/>
              </a:rPr>
              <a:t>요인</a:t>
            </a:r>
            <a:r>
              <a:rPr lang="en-US" altLang="ko-KR" sz="3200" spc="-171" dirty="0">
                <a:solidFill>
                  <a:schemeClr val="tx1"/>
                </a:solidFill>
                <a:ea typeface="나눔바른고딕 옛한글" pitchFamily="50" charset="-127"/>
                <a:cs typeface="Calibri" pitchFamily="34" charset="0"/>
              </a:rPr>
              <a:t>(</a:t>
            </a:r>
            <a:r>
              <a:rPr lang="ko-KR" altLang="en-US" sz="3200" spc="-171" dirty="0">
                <a:solidFill>
                  <a:schemeClr val="tx1"/>
                </a:solidFill>
                <a:ea typeface="나눔바른고딕 옛한글" pitchFamily="50" charset="-127"/>
                <a:cs typeface="Calibri" pitchFamily="34" charset="0"/>
              </a:rPr>
              <a:t>변수</a:t>
            </a:r>
            <a:r>
              <a:rPr lang="en-US" altLang="ko-KR" sz="3200" spc="-171" dirty="0">
                <a:solidFill>
                  <a:schemeClr val="tx1"/>
                </a:solidFill>
                <a:ea typeface="나눔바른고딕 옛한글" pitchFamily="50" charset="-127"/>
                <a:cs typeface="Calibri" pitchFamily="34" charset="0"/>
              </a:rPr>
              <a:t>) </a:t>
            </a:r>
            <a:r>
              <a:rPr lang="ko-KR" altLang="en-US" sz="3200" spc="-171" dirty="0">
                <a:solidFill>
                  <a:schemeClr val="tx1"/>
                </a:solidFill>
                <a:ea typeface="나눔바른고딕 옛한글" pitchFamily="50" charset="-127"/>
                <a:cs typeface="Calibri" pitchFamily="34" charset="0"/>
              </a:rPr>
              <a:t>간 </a:t>
            </a:r>
            <a:r>
              <a:rPr lang="ko-KR" altLang="en-US" sz="4000" b="1" spc="-171" dirty="0">
                <a:solidFill>
                  <a:srgbClr val="2AAEC0"/>
                </a:solidFill>
                <a:ea typeface="나눔바른고딕 옛한글" pitchFamily="50" charset="-127"/>
                <a:cs typeface="Calibri" pitchFamily="34" charset="0"/>
              </a:rPr>
              <a:t>관계 </a:t>
            </a:r>
            <a:r>
              <a:rPr lang="ko-KR" altLang="en-US" sz="3200" spc="-171" dirty="0">
                <a:solidFill>
                  <a:schemeClr val="tx1"/>
                </a:solidFill>
                <a:ea typeface="나눔바른고딕 옛한글" pitchFamily="50" charset="-127"/>
                <a:cs typeface="Calibri" pitchFamily="34" charset="0"/>
              </a:rPr>
              <a:t>분석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983942" y="36215"/>
            <a:ext cx="46193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Insight from Data </a:t>
            </a:r>
            <a:r>
              <a:rPr lang="en-US" altLang="ko-KR" sz="1400" b="1" dirty="0">
                <a:solidFill>
                  <a:srgbClr val="FF0000"/>
                </a:solidFill>
              </a:rPr>
              <a:t>– Interpretation : Analysis Type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  <p:sp>
        <p:nvSpPr>
          <p:cNvPr id="18" name="Text Box 40"/>
          <p:cNvSpPr txBox="1">
            <a:spLocks noChangeArrowheads="1"/>
          </p:cNvSpPr>
          <p:nvPr/>
        </p:nvSpPr>
        <p:spPr bwMode="gray">
          <a:xfrm>
            <a:off x="1517747" y="1347271"/>
            <a:ext cx="3828953" cy="469874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square" lIns="99569" tIns="49785" rIns="99569" bIns="49785">
            <a:spAutoFit/>
          </a:bodyPr>
          <a:lstStyle/>
          <a:p>
            <a:pPr marL="193606" indent="-193606">
              <a:spcBef>
                <a:spcPct val="100000"/>
              </a:spcBef>
              <a:buSzPct val="80000"/>
              <a:defRPr/>
            </a:pPr>
            <a:r>
              <a:rPr lang="ko-KR" altLang="en-US" sz="2400" b="1" dirty="0" err="1"/>
              <a:t>산점도</a:t>
            </a:r>
            <a:r>
              <a:rPr lang="ko-KR" altLang="en-US" sz="2400" b="1" dirty="0"/>
              <a:t> </a:t>
            </a:r>
            <a:r>
              <a:rPr lang="en-US" altLang="ko-KR" sz="2400" b="1" dirty="0"/>
              <a:t>(Scatter Plot)</a:t>
            </a:r>
          </a:p>
        </p:txBody>
      </p:sp>
      <p:sp>
        <p:nvSpPr>
          <p:cNvPr id="19" name="Oval 41"/>
          <p:cNvSpPr>
            <a:spLocks noChangeArrowheads="1"/>
          </p:cNvSpPr>
          <p:nvPr/>
        </p:nvSpPr>
        <p:spPr bwMode="auto">
          <a:xfrm>
            <a:off x="780703" y="1347271"/>
            <a:ext cx="692902" cy="504534"/>
          </a:xfrm>
          <a:prstGeom prst="rect">
            <a:avLst/>
          </a:prstGeom>
          <a:solidFill>
            <a:srgbClr val="FFFF00"/>
          </a:solidFill>
          <a:ln w="28575" algn="ctr">
            <a:solidFill>
              <a:srgbClr val="000000"/>
            </a:solidFill>
            <a:round/>
            <a:headEnd/>
            <a:tailEnd/>
          </a:ln>
        </p:spPr>
        <p:txBody>
          <a:bodyPr lIns="99569" tIns="49785" rIns="99569" bIns="49785" anchor="ctr" anchorCtr="1"/>
          <a:lstStyle/>
          <a:p>
            <a:pPr algn="ctr" defTabSz="995690" latinLnBrk="0">
              <a:spcBef>
                <a:spcPct val="50000"/>
              </a:spcBef>
              <a:defRPr/>
            </a:pPr>
            <a:r>
              <a:rPr lang="en-US" altLang="ko-KR" sz="2000" b="1" kern="0" dirty="0">
                <a:solidFill>
                  <a:sysClr val="windowText" lastClr="000000"/>
                </a:solidFill>
              </a:rPr>
              <a:t>C-1</a:t>
            </a:r>
          </a:p>
        </p:txBody>
      </p:sp>
      <p:pic>
        <p:nvPicPr>
          <p:cNvPr id="20787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03296" y="2066119"/>
            <a:ext cx="6558264" cy="47149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TextBox 8"/>
          <p:cNvSpPr txBox="1"/>
          <p:nvPr/>
        </p:nvSpPr>
        <p:spPr>
          <a:xfrm>
            <a:off x="3703626" y="6627701"/>
            <a:ext cx="1837362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구매 경험 상품 수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31792" y="2195347"/>
            <a:ext cx="1210588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1600" b="1" dirty="0" err="1"/>
              <a:t>순주문금액</a:t>
            </a:r>
            <a:endParaRPr lang="ko-KR" altLang="en-US" sz="16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7918468" y="5457588"/>
            <a:ext cx="2286016" cy="1323439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+mn-ea"/>
              </a:rPr>
              <a:t>Correlation </a:t>
            </a:r>
            <a:r>
              <a:rPr lang="en-US" altLang="ko-KR" sz="2000" dirty="0" err="1">
                <a:latin typeface="+mn-ea"/>
              </a:rPr>
              <a:t>Coafficient</a:t>
            </a:r>
            <a:r>
              <a:rPr lang="en-US" altLang="ko-KR" sz="2000" dirty="0">
                <a:latin typeface="+mn-ea"/>
              </a:rPr>
              <a:t> ( r )</a:t>
            </a:r>
            <a:br>
              <a:rPr lang="en-US" altLang="ko-KR" sz="2000" dirty="0">
                <a:latin typeface="+mn-ea"/>
              </a:rPr>
            </a:br>
            <a:endParaRPr lang="en-US" altLang="ko-KR" sz="2000" dirty="0">
              <a:latin typeface="+mn-ea"/>
            </a:endParaRPr>
          </a:p>
          <a:p>
            <a:pPr algn="ctr"/>
            <a:r>
              <a:rPr lang="en-US" altLang="ko-KR" sz="2000" dirty="0">
                <a:latin typeface="+mn-ea"/>
              </a:rPr>
              <a:t>: </a:t>
            </a:r>
            <a:r>
              <a:rPr lang="en-US" altLang="ko-KR" sz="2000" dirty="0">
                <a:solidFill>
                  <a:srgbClr val="FF0000"/>
                </a:solidFill>
                <a:latin typeface="+mn-ea"/>
              </a:rPr>
              <a:t>0.6567</a:t>
            </a:r>
            <a:endParaRPr lang="ko-KR" altLang="en-US" sz="2000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12" name="Text Box 40"/>
          <p:cNvSpPr txBox="1">
            <a:spLocks noChangeArrowheads="1"/>
          </p:cNvSpPr>
          <p:nvPr/>
        </p:nvSpPr>
        <p:spPr bwMode="gray">
          <a:xfrm>
            <a:off x="7704154" y="1351739"/>
            <a:ext cx="2543069" cy="469874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square" lIns="99569" tIns="49785" rIns="99569" bIns="49785">
            <a:spAutoFit/>
          </a:bodyPr>
          <a:lstStyle/>
          <a:p>
            <a:pPr marL="193606" indent="-193606">
              <a:spcBef>
                <a:spcPct val="100000"/>
              </a:spcBef>
              <a:buSzPct val="80000"/>
              <a:defRPr/>
            </a:pPr>
            <a:r>
              <a:rPr lang="en-US" altLang="ko-KR" sz="2400" b="1" dirty="0"/>
              <a:t> </a:t>
            </a:r>
            <a:r>
              <a:rPr lang="ko-KR" altLang="en-US" sz="2400" b="1" dirty="0"/>
              <a:t>상관계수 </a:t>
            </a:r>
            <a:r>
              <a:rPr lang="en-US" altLang="ko-KR" sz="2400" b="1" dirty="0"/>
              <a:t>( r )</a:t>
            </a:r>
          </a:p>
        </p:txBody>
      </p:sp>
      <p:sp>
        <p:nvSpPr>
          <p:cNvPr id="13" name="Oval 41"/>
          <p:cNvSpPr>
            <a:spLocks noChangeArrowheads="1"/>
          </p:cNvSpPr>
          <p:nvPr/>
        </p:nvSpPr>
        <p:spPr bwMode="auto">
          <a:xfrm>
            <a:off x="6967110" y="1351739"/>
            <a:ext cx="692902" cy="504534"/>
          </a:xfrm>
          <a:prstGeom prst="rect">
            <a:avLst/>
          </a:prstGeom>
          <a:solidFill>
            <a:srgbClr val="FFFF00"/>
          </a:solidFill>
          <a:ln w="28575" algn="ctr">
            <a:solidFill>
              <a:srgbClr val="000000"/>
            </a:solidFill>
            <a:round/>
            <a:headEnd/>
            <a:tailEnd/>
          </a:ln>
        </p:spPr>
        <p:txBody>
          <a:bodyPr lIns="99569" tIns="49785" rIns="99569" bIns="49785" anchor="ctr" anchorCtr="1"/>
          <a:lstStyle/>
          <a:p>
            <a:pPr algn="ctr" defTabSz="995690" latinLnBrk="0">
              <a:spcBef>
                <a:spcPct val="50000"/>
              </a:spcBef>
              <a:defRPr/>
            </a:pPr>
            <a:r>
              <a:rPr lang="en-US" altLang="ko-KR" sz="2000" b="1" kern="0" dirty="0">
                <a:solidFill>
                  <a:sysClr val="windowText" lastClr="000000"/>
                </a:solidFill>
              </a:rPr>
              <a:t>C-2</a:t>
            </a:r>
          </a:p>
        </p:txBody>
      </p:sp>
    </p:spTree>
    <p:extLst>
      <p:ext uri="{BB962C8B-B14F-4D97-AF65-F5344CB8AC3E}">
        <p14:creationId xmlns:p14="http://schemas.microsoft.com/office/powerpoint/2010/main" val="363871728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083238" y="453273"/>
            <a:ext cx="9304022" cy="572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4306" tIns="52153" rIns="104306" bIns="52153" rtlCol="0" anchor="ctr"/>
          <a:lstStyle/>
          <a:p>
            <a:r>
              <a:rPr lang="en-US" altLang="ko-KR" sz="3200" spc="-171" dirty="0">
                <a:solidFill>
                  <a:schemeClr val="tx1"/>
                </a:solidFill>
                <a:ea typeface="나눔바른고딕 옛한글" pitchFamily="50" charset="-127"/>
                <a:cs typeface="Calibri" pitchFamily="34" charset="0"/>
              </a:rPr>
              <a:t>Base Analysis – </a:t>
            </a:r>
            <a:r>
              <a:rPr lang="ko-KR" altLang="en-US" sz="3200" spc="-171" dirty="0">
                <a:solidFill>
                  <a:schemeClr val="tx1"/>
                </a:solidFill>
                <a:ea typeface="나눔바른고딕 옛한글" pitchFamily="50" charset="-127"/>
                <a:cs typeface="Calibri" pitchFamily="34" charset="0"/>
              </a:rPr>
              <a:t> </a:t>
            </a:r>
            <a:r>
              <a:rPr lang="ko-KR" altLang="en-US" sz="4000" b="1" spc="-171" dirty="0">
                <a:solidFill>
                  <a:srgbClr val="2AAEC0"/>
                </a:solidFill>
                <a:ea typeface="나눔바른고딕 옛한글" pitchFamily="50" charset="-127"/>
                <a:cs typeface="Calibri" pitchFamily="34" charset="0"/>
              </a:rPr>
              <a:t>예측 </a:t>
            </a:r>
            <a:r>
              <a:rPr lang="ko-KR" altLang="en-US" sz="3200" spc="-171" dirty="0">
                <a:solidFill>
                  <a:schemeClr val="tx1"/>
                </a:solidFill>
                <a:ea typeface="나눔바른고딕 옛한글" pitchFamily="50" charset="-127"/>
                <a:cs typeface="Calibri" pitchFamily="34" charset="0"/>
              </a:rPr>
              <a:t>분석 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983942" y="36215"/>
            <a:ext cx="46193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Insight from Data </a:t>
            </a:r>
            <a:r>
              <a:rPr lang="en-US" altLang="ko-KR" sz="1400" b="1" dirty="0">
                <a:solidFill>
                  <a:srgbClr val="FF0000"/>
                </a:solidFill>
              </a:rPr>
              <a:t>– Interpretation : Analysis Type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  <p:sp>
        <p:nvSpPr>
          <p:cNvPr id="18" name="Text Box 40"/>
          <p:cNvSpPr txBox="1">
            <a:spLocks noChangeArrowheads="1"/>
          </p:cNvSpPr>
          <p:nvPr/>
        </p:nvSpPr>
        <p:spPr bwMode="gray">
          <a:xfrm>
            <a:off x="1917676" y="1351739"/>
            <a:ext cx="7087805" cy="469874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square" lIns="99569" tIns="49785" rIns="99569" bIns="49785">
            <a:spAutoFit/>
          </a:bodyPr>
          <a:lstStyle/>
          <a:p>
            <a:pPr marL="193606" indent="-193606">
              <a:spcBef>
                <a:spcPct val="100000"/>
              </a:spcBef>
              <a:buSzPct val="80000"/>
              <a:defRPr/>
            </a:pPr>
            <a:r>
              <a:rPr lang="ko-KR" altLang="en-US" sz="2400" b="1" dirty="0"/>
              <a:t> 예측 분석 </a:t>
            </a:r>
            <a:r>
              <a:rPr lang="en-US" altLang="ko-KR" sz="2400" b="1" dirty="0"/>
              <a:t>(Predictive Analysis)   </a:t>
            </a:r>
          </a:p>
        </p:txBody>
      </p:sp>
      <p:sp>
        <p:nvSpPr>
          <p:cNvPr id="19" name="Oval 41"/>
          <p:cNvSpPr>
            <a:spLocks noChangeArrowheads="1"/>
          </p:cNvSpPr>
          <p:nvPr/>
        </p:nvSpPr>
        <p:spPr bwMode="auto">
          <a:xfrm>
            <a:off x="780702" y="1347271"/>
            <a:ext cx="1136974" cy="504534"/>
          </a:xfrm>
          <a:prstGeom prst="rect">
            <a:avLst/>
          </a:prstGeom>
          <a:solidFill>
            <a:srgbClr val="FFFF00"/>
          </a:solidFill>
          <a:ln w="28575" algn="ctr">
            <a:solidFill>
              <a:srgbClr val="000000"/>
            </a:solidFill>
            <a:round/>
            <a:headEnd/>
            <a:tailEnd/>
          </a:ln>
        </p:spPr>
        <p:txBody>
          <a:bodyPr lIns="99569" tIns="49785" rIns="99569" bIns="49785" anchor="ctr" anchorCtr="1"/>
          <a:lstStyle/>
          <a:p>
            <a:pPr algn="ctr" defTabSz="995690" latinLnBrk="0">
              <a:spcBef>
                <a:spcPct val="50000"/>
              </a:spcBef>
              <a:defRPr/>
            </a:pPr>
            <a:r>
              <a:rPr lang="en-US" altLang="ko-KR" sz="2000" b="1" kern="0" dirty="0">
                <a:solidFill>
                  <a:sysClr val="windowText" lastClr="000000"/>
                </a:solidFill>
              </a:rPr>
              <a:t>D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131858" y="4423573"/>
            <a:ext cx="826461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100" dirty="0">
                <a:latin typeface="맑은 고딕" pitchFamily="50" charset="-127"/>
                <a:ea typeface="맑은 고딕" pitchFamily="50" charset="-127"/>
              </a:rPr>
              <a:t>예</a:t>
            </a:r>
            <a:r>
              <a:rPr lang="en-US" altLang="ko-KR" sz="2100" dirty="0">
                <a:latin typeface="맑은 고딕" pitchFamily="50" charset="-127"/>
                <a:ea typeface="맑은 고딕" pitchFamily="50" charset="-127"/>
              </a:rPr>
              <a:t>)  Churn-prevention Modeling</a:t>
            </a:r>
            <a:br>
              <a:rPr lang="en-US" altLang="ko-KR" sz="21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2100" dirty="0">
                <a:latin typeface="맑은 고딕" pitchFamily="50" charset="-127"/>
                <a:ea typeface="맑은 고딕" pitchFamily="50" charset="-127"/>
              </a:rPr>
              <a:t> 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ko-KR" altLang="en-US" sz="2100" b="1" dirty="0">
                <a:latin typeface="맑은 고딕" pitchFamily="50" charset="-127"/>
                <a:ea typeface="맑은 고딕" pitchFamily="50" charset="-127"/>
              </a:rPr>
              <a:t>무엇을 예측하려 하는가</a:t>
            </a:r>
            <a:r>
              <a:rPr lang="en-US" altLang="ko-KR" sz="2100" b="1" dirty="0">
                <a:latin typeface="맑은 고딕" pitchFamily="50" charset="-127"/>
                <a:ea typeface="맑은 고딕" pitchFamily="50" charset="-127"/>
              </a:rPr>
              <a:t>? </a:t>
            </a:r>
            <a:r>
              <a:rPr lang="en-US" altLang="ko-KR" sz="2100" b="1" dirty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 </a:t>
            </a:r>
            <a:r>
              <a:rPr lang="ko-KR" altLang="en-US" sz="2100" b="1" dirty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어느 고객이 떠날 것인가</a:t>
            </a:r>
            <a:r>
              <a:rPr lang="en-US" altLang="ko-KR" sz="2100" b="1" dirty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?</a:t>
            </a:r>
            <a:br>
              <a:rPr lang="en-US" altLang="ko-KR" sz="2100" b="1" dirty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</a:br>
            <a:endParaRPr lang="en-US" altLang="ko-KR" sz="2100" b="1" dirty="0">
              <a:latin typeface="맑은 고딕" pitchFamily="50" charset="-127"/>
              <a:ea typeface="맑은 고딕" pitchFamily="50" charset="-127"/>
              <a:sym typeface="Wingdings" pitchFamily="2" charset="2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ko-KR" altLang="en-US" sz="2100" b="1" dirty="0">
                <a:latin typeface="맑은 고딕" pitchFamily="50" charset="-127"/>
                <a:ea typeface="맑은 고딕" pitchFamily="50" charset="-127"/>
              </a:rPr>
              <a:t>무엇을 할 것인가</a:t>
            </a:r>
            <a:r>
              <a:rPr lang="en-US" altLang="ko-KR" sz="2100" b="1" dirty="0">
                <a:latin typeface="맑은 고딕" pitchFamily="50" charset="-127"/>
                <a:ea typeface="맑은 고딕" pitchFamily="50" charset="-127"/>
              </a:rPr>
              <a:t>? </a:t>
            </a:r>
            <a:r>
              <a:rPr lang="en-US" altLang="ko-KR" sz="2100" b="1" dirty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 </a:t>
            </a:r>
            <a:r>
              <a:rPr lang="ko-KR" altLang="en-US" sz="2100" b="1" dirty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떠날 가능성 높은 </a:t>
            </a:r>
            <a:r>
              <a:rPr lang="en-US" altLang="ko-KR" sz="2100" b="1" dirty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Target</a:t>
            </a:r>
            <a:r>
              <a:rPr lang="ko-KR" altLang="en-US" sz="2100" b="1" dirty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고객을 대상으로 </a:t>
            </a:r>
            <a:br>
              <a:rPr lang="en-US" altLang="ko-KR" sz="2100" b="1" dirty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</a:br>
            <a:r>
              <a:rPr lang="en-US" altLang="ko-KR" sz="2100" b="1" dirty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                             </a:t>
            </a:r>
            <a:r>
              <a:rPr lang="ko-KR" altLang="en-US" sz="2100" b="1" dirty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유지</a:t>
            </a:r>
            <a:r>
              <a:rPr lang="en-US" altLang="ko-KR" sz="2100" b="1" dirty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(Retention) Marketing Action </a:t>
            </a:r>
            <a:r>
              <a:rPr lang="ko-KR" altLang="en-US" sz="2100" b="1" dirty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수행 </a:t>
            </a:r>
            <a:endParaRPr lang="ko-KR" altLang="en-US" sz="21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131858" y="2137557"/>
            <a:ext cx="826461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100" dirty="0">
                <a:latin typeface="맑은 고딕" pitchFamily="50" charset="-127"/>
                <a:ea typeface="맑은 고딕" pitchFamily="50" charset="-127"/>
              </a:rPr>
              <a:t>Predictive Analysis</a:t>
            </a:r>
            <a:br>
              <a:rPr lang="en-US" altLang="ko-KR" sz="2100" dirty="0">
                <a:latin typeface="맑은 고딕" pitchFamily="50" charset="-127"/>
                <a:ea typeface="맑은 고딕" pitchFamily="50" charset="-127"/>
              </a:rPr>
            </a:br>
            <a:endParaRPr lang="en-US" altLang="ko-KR" sz="2100" dirty="0">
              <a:latin typeface="맑은 고딕" pitchFamily="50" charset="-127"/>
              <a:ea typeface="맑은 고딕" pitchFamily="50" charset="-127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ko-KR" altLang="en-US" sz="2100" b="1" dirty="0">
                <a:latin typeface="맑은 고딕" pitchFamily="50" charset="-127"/>
                <a:ea typeface="맑은 고딕" pitchFamily="50" charset="-127"/>
              </a:rPr>
              <a:t>더 나은 의사결정을 목적으로</a:t>
            </a:r>
            <a:r>
              <a:rPr lang="en-US" altLang="ko-KR" sz="2100" b="1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2100" b="1" dirty="0">
                <a:latin typeface="맑은 고딕" pitchFamily="50" charset="-127"/>
                <a:ea typeface="맑은 고딕" pitchFamily="50" charset="-127"/>
              </a:rPr>
              <a:t>개체의 미래행위를 예측하기 위해 </a:t>
            </a:r>
            <a:br>
              <a:rPr lang="en-US" altLang="ko-KR" sz="2100" b="1" dirty="0">
                <a:latin typeface="맑은 고딕" pitchFamily="50" charset="-127"/>
                <a:ea typeface="맑은 고딕" pitchFamily="50" charset="-127"/>
              </a:rPr>
            </a:br>
            <a:r>
              <a:rPr lang="ko-KR" altLang="en-US" sz="2100" b="1" dirty="0">
                <a:latin typeface="맑은 고딕" pitchFamily="50" charset="-127"/>
                <a:ea typeface="맑은 고딕" pitchFamily="50" charset="-127"/>
              </a:rPr>
              <a:t>경험</a:t>
            </a:r>
            <a:r>
              <a:rPr lang="en-US" altLang="ko-KR" sz="2100" b="1" dirty="0">
                <a:latin typeface="맑은 고딕" pitchFamily="50" charset="-127"/>
                <a:ea typeface="맑은 고딕" pitchFamily="50" charset="-127"/>
              </a:rPr>
              <a:t>(Data)</a:t>
            </a:r>
            <a:r>
              <a:rPr lang="ko-KR" altLang="en-US" sz="2100" b="1" dirty="0">
                <a:latin typeface="맑은 고딕" pitchFamily="50" charset="-127"/>
                <a:ea typeface="맑은 고딕" pitchFamily="50" charset="-127"/>
              </a:rPr>
              <a:t>으로부터 </a:t>
            </a:r>
            <a:r>
              <a:rPr lang="ko-KR" altLang="en-US" sz="2100" b="1" dirty="0" err="1">
                <a:latin typeface="맑은 고딕" pitchFamily="50" charset="-127"/>
                <a:ea typeface="맑은 고딕" pitchFamily="50" charset="-127"/>
              </a:rPr>
              <a:t>학습하</a:t>
            </a:r>
            <a:r>
              <a:rPr lang="en-US" altLang="ko-KR" sz="2100" b="1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2100" b="1" dirty="0" err="1">
                <a:latin typeface="맑은 고딕" pitchFamily="50" charset="-127"/>
                <a:ea typeface="맑은 고딕" pitchFamily="50" charset="-127"/>
              </a:rPr>
              <a:t>려</a:t>
            </a:r>
            <a:r>
              <a:rPr lang="en-US" altLang="ko-KR" sz="2100" b="1" dirty="0"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ko-KR" altLang="en-US" sz="2100" b="1" dirty="0">
                <a:latin typeface="맑은 고딕" pitchFamily="50" charset="-127"/>
                <a:ea typeface="맑은 고딕" pitchFamily="50" charset="-127"/>
              </a:rPr>
              <a:t>는 것</a:t>
            </a:r>
            <a:r>
              <a:rPr lang="en-US" altLang="ko-KR" sz="2100" b="1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2100" b="1" dirty="0">
                <a:latin typeface="맑은 고딕" pitchFamily="50" charset="-127"/>
                <a:ea typeface="맑은 고딕" pitchFamily="50" charset="-127"/>
              </a:rPr>
              <a:t>방법</a:t>
            </a:r>
            <a:r>
              <a:rPr lang="en-US" altLang="ko-KR" sz="2100" b="1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2100" b="1" dirty="0">
                <a:latin typeface="맑은 고딕" pitchFamily="50" charset="-127"/>
                <a:ea typeface="맑은 고딕" pitchFamily="50" charset="-127"/>
              </a:rPr>
              <a:t>기술</a:t>
            </a:r>
            <a:r>
              <a:rPr lang="en-US" altLang="ko-KR" sz="2100" b="1" dirty="0">
                <a:latin typeface="맑은 고딕" pitchFamily="50" charset="-127"/>
                <a:ea typeface="맑은 고딕" pitchFamily="50" charset="-127"/>
              </a:rPr>
              <a:t>)</a:t>
            </a:r>
            <a:endParaRPr lang="ko-KR" altLang="en-US" sz="21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2" name="AutoShape 31"/>
          <p:cNvSpPr>
            <a:spLocks noChangeArrowheads="1"/>
          </p:cNvSpPr>
          <p:nvPr/>
        </p:nvSpPr>
        <p:spPr bwMode="gray">
          <a:xfrm rot="5400000">
            <a:off x="5245526" y="1810103"/>
            <a:ext cx="488100" cy="4572032"/>
          </a:xfrm>
          <a:prstGeom prst="homePlate">
            <a:avLst>
              <a:gd name="adj" fmla="val 100000"/>
            </a:avLst>
          </a:prstGeom>
          <a:gradFill rotWithShape="1">
            <a:gsLst>
              <a:gs pos="0">
                <a:srgbClr val="E5E5FF"/>
              </a:gs>
              <a:gs pos="100000">
                <a:srgbClr val="0000FF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63871728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083238" y="453273"/>
            <a:ext cx="9304022" cy="572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4306" tIns="52153" rIns="104306" bIns="52153" rtlCol="0" anchor="ctr"/>
          <a:lstStyle/>
          <a:p>
            <a:r>
              <a:rPr lang="en-US" altLang="ko-KR" sz="3200" spc="-171" dirty="0">
                <a:solidFill>
                  <a:schemeClr val="tx1"/>
                </a:solidFill>
                <a:ea typeface="나눔바른고딕 옛한글" pitchFamily="50" charset="-127"/>
                <a:cs typeface="Calibri" pitchFamily="34" charset="0"/>
              </a:rPr>
              <a:t>Base Analysis – </a:t>
            </a:r>
            <a:r>
              <a:rPr lang="ko-KR" altLang="en-US" sz="3200" spc="-171" dirty="0">
                <a:solidFill>
                  <a:schemeClr val="tx1"/>
                </a:solidFill>
                <a:ea typeface="나눔바른고딕 옛한글" pitchFamily="50" charset="-127"/>
                <a:cs typeface="Calibri" pitchFamily="34" charset="0"/>
              </a:rPr>
              <a:t> </a:t>
            </a:r>
            <a:r>
              <a:rPr lang="ko-KR" altLang="en-US" sz="4000" b="1" spc="-171" dirty="0">
                <a:solidFill>
                  <a:srgbClr val="2AAEC0"/>
                </a:solidFill>
                <a:ea typeface="나눔바른고딕 옛한글" pitchFamily="50" charset="-127"/>
                <a:cs typeface="Calibri" pitchFamily="34" charset="0"/>
              </a:rPr>
              <a:t>예측 </a:t>
            </a:r>
            <a:r>
              <a:rPr lang="ko-KR" altLang="en-US" sz="3200" spc="-171" dirty="0">
                <a:solidFill>
                  <a:schemeClr val="tx1"/>
                </a:solidFill>
                <a:ea typeface="나눔바른고딕 옛한글" pitchFamily="50" charset="-127"/>
                <a:cs typeface="Calibri" pitchFamily="34" charset="0"/>
              </a:rPr>
              <a:t>분석 </a:t>
            </a:r>
          </a:p>
        </p:txBody>
      </p:sp>
      <p:graphicFrame>
        <p:nvGraphicFramePr>
          <p:cNvPr id="13" name="Group 5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9528215"/>
              </p:ext>
            </p:extLst>
          </p:nvPr>
        </p:nvGraphicFramePr>
        <p:xfrm>
          <a:off x="1131858" y="2208995"/>
          <a:ext cx="9072626" cy="4351227"/>
        </p:xfrm>
        <a:graphic>
          <a:graphicData uri="http://schemas.openxmlformats.org/drawingml/2006/table">
            <a:tbl>
              <a:tblPr/>
              <a:tblGrid>
                <a:gridCol w="22819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329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577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4486">
                <a:tc row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분석 방법</a:t>
                      </a:r>
                    </a:p>
                  </a:txBody>
                  <a:tcPr marL="38862" marR="38862" marT="51599" marB="51599" anchor="ctr" anchorCtr="1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주요 분석 방법</a:t>
                      </a:r>
                    </a:p>
                  </a:txBody>
                  <a:tcPr marL="38862" marR="38862" marT="51599" marB="51599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307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방법</a:t>
                      </a:r>
                    </a:p>
                  </a:txBody>
                  <a:tcPr marL="38862" marR="38862" marT="51599" marB="51599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정의</a:t>
                      </a:r>
                    </a:p>
                  </a:txBody>
                  <a:tcPr marL="38862" marR="38862" marT="51599" marB="51599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5318">
                <a:tc rowSpan="3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Wingdings 2" pitchFamily="18" charset="2"/>
                        </a:rPr>
                        <a:t>1. </a:t>
                      </a:r>
                      <a:r>
                        <a:rPr kumimoji="0" lang="ko-KR" alt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Wingdings 2" pitchFamily="18" charset="2"/>
                        </a:rPr>
                        <a:t>시계열</a:t>
                      </a:r>
                      <a:r>
                        <a:rPr kumimoji="0" lang="ko-KR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Wingdings 2" pitchFamily="18" charset="2"/>
                        </a:rPr>
                        <a:t> 분석</a:t>
                      </a:r>
                    </a:p>
                  </a:txBody>
                  <a:tcPr marL="97154" marR="97154" marT="51599" marB="51599" anchor="ctr" anchorCtr="1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이동 평균</a:t>
                      </a:r>
                      <a:br>
                        <a:rPr kumimoji="0" lang="en-US" altLang="ko-KR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</a:br>
                      <a:r>
                        <a:rPr kumimoji="0" lang="en-US" altLang="ko-KR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(Moving Average)</a:t>
                      </a:r>
                    </a:p>
                  </a:txBody>
                  <a:tcPr marL="97154" marR="97154" marT="51599" marB="51599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9pPr>
                    </a:lstStyle>
                    <a:p>
                      <a:pPr marL="177800" marR="0" lvl="0" indent="-1778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0" lang="ko-KR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특정 기간의 </a:t>
                      </a:r>
                      <a:r>
                        <a:rPr kumimoji="0" lang="ko-KR" altLang="en-US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관측값들의</a:t>
                      </a:r>
                      <a:r>
                        <a:rPr kumimoji="0" lang="ko-KR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단순 평균</a:t>
                      </a:r>
                    </a:p>
                  </a:txBody>
                  <a:tcPr marL="97154" marR="97154" marT="51599" marB="51599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3101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가중 평균</a:t>
                      </a:r>
                      <a:br>
                        <a:rPr kumimoji="0" lang="ko-KR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</a:br>
                      <a:r>
                        <a:rPr kumimoji="0" lang="en-US" altLang="ko-KR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kumimoji="0" lang="ko-KR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지수 </a:t>
                      </a:r>
                      <a:r>
                        <a:rPr kumimoji="0" lang="ko-KR" altLang="en-US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평활법</a:t>
                      </a:r>
                      <a:r>
                        <a:rPr kumimoji="0" lang="en-US" altLang="ko-KR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</a:p>
                  </a:txBody>
                  <a:tcPr marL="97154" marR="97154" marT="51599" marB="51599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9pPr>
                    </a:lstStyle>
                    <a:p>
                      <a:pPr marL="177800" marR="0" lvl="0" indent="-1778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0" lang="ko-KR" altLang="en-US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관측값들의</a:t>
                      </a:r>
                      <a:r>
                        <a:rPr kumimoji="0" lang="ko-KR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가중 평균 </a:t>
                      </a:r>
                    </a:p>
                    <a:p>
                      <a:pPr marL="177800" marR="0" lvl="0" indent="-1778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0" lang="ko-KR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자료의 특성에 따라 최근 정보일수록 가중치를</a:t>
                      </a:r>
                      <a:br>
                        <a:rPr kumimoji="0" lang="en-US" altLang="ko-KR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</a:br>
                      <a:r>
                        <a:rPr kumimoji="0" lang="ko-KR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높거나 낮게 부여 할 수 있음</a:t>
                      </a:r>
                    </a:p>
                  </a:txBody>
                  <a:tcPr marL="97154" marR="97154" marT="51599" marB="51599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08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9pPr>
                    </a:lstStyle>
                    <a:p>
                      <a:pPr marL="990600" marR="0" lvl="0" indent="-990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ARIMA</a:t>
                      </a:r>
                    </a:p>
                  </a:txBody>
                  <a:tcPr marL="97154" marR="97154" marT="51599" marB="51599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9pPr>
                    </a:lstStyle>
                    <a:p>
                      <a:pPr marL="177800" marR="0" lvl="0" indent="-1778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0" lang="en-US" altLang="ko-KR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Trend, Cycle, Seasonality</a:t>
                      </a:r>
                      <a:r>
                        <a:rPr kumimoji="0" lang="ko-KR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를 찾아내고 </a:t>
                      </a:r>
                      <a:br>
                        <a:rPr kumimoji="0" lang="en-US" altLang="ko-KR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</a:br>
                      <a:r>
                        <a:rPr kumimoji="0" lang="ko-KR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하나의 수식으로 표현</a:t>
                      </a:r>
                    </a:p>
                  </a:txBody>
                  <a:tcPr marL="97154" marR="97154" marT="51599" marB="51599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4668">
                <a:tc row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Wingdings 2" pitchFamily="18" charset="2"/>
                        </a:rPr>
                        <a:t>2. </a:t>
                      </a:r>
                      <a:r>
                        <a:rPr kumimoji="0" lang="ko-KR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Wingdings 2" pitchFamily="18" charset="2"/>
                        </a:rPr>
                        <a:t>회귀 분석</a:t>
                      </a:r>
                    </a:p>
                  </a:txBody>
                  <a:tcPr marL="97154" marR="97154" marT="51599" marB="51599" anchor="ctr" anchorCtr="1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단순</a:t>
                      </a:r>
                      <a:r>
                        <a:rPr kumimoji="0" lang="en-US" altLang="ko-KR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/</a:t>
                      </a:r>
                      <a:r>
                        <a:rPr kumimoji="0" lang="ko-KR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다중 회귀 분석</a:t>
                      </a:r>
                    </a:p>
                  </a:txBody>
                  <a:tcPr marL="97154" marR="97154" marT="51599" marB="51599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9pPr>
                    </a:lstStyle>
                    <a:p>
                      <a:pPr marL="177800" marR="0" lvl="0" indent="-1778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0" lang="ko-KR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한 개 및 여러 개의 요인으로 예측하고자 하는 요인 </a:t>
                      </a:r>
                      <a:r>
                        <a:rPr kumimoji="0" lang="en-US" altLang="ko-KR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kumimoji="0" lang="ko-KR" altLang="en-US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연속형</a:t>
                      </a:r>
                      <a:r>
                        <a:rPr kumimoji="0" lang="en-US" altLang="ko-KR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 </a:t>
                      </a:r>
                      <a:r>
                        <a:rPr kumimoji="0" lang="ko-KR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을 추정</a:t>
                      </a:r>
                    </a:p>
                  </a:txBody>
                  <a:tcPr marL="97154" marR="97154" marT="51599" marB="51599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1603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로지스틱</a:t>
                      </a:r>
                      <a:r>
                        <a:rPr kumimoji="0" lang="ko-KR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회귀분석</a:t>
                      </a:r>
                    </a:p>
                  </a:txBody>
                  <a:tcPr marL="97154" marR="97154" marT="51599" marB="51599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9pPr>
                    </a:lstStyle>
                    <a:p>
                      <a:pPr marL="177800" marR="0" lvl="0" indent="-1778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0" lang="ko-KR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예측하고자 하는 요인이 범주형 변수인</a:t>
                      </a:r>
                      <a:r>
                        <a:rPr kumimoji="0" lang="en-US" altLang="ko-KR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kumimoji="0" lang="ko-KR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경우</a:t>
                      </a:r>
                    </a:p>
                  </a:txBody>
                  <a:tcPr marL="97154" marR="97154" marT="51599" marB="51599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16035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Wingdings 2" pitchFamily="18" charset="2"/>
                        </a:rPr>
                        <a:t>3. Decision Tree          </a:t>
                      </a:r>
                      <a:endParaRPr kumimoji="0" lang="ko-KR" alt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Wingdings 2" pitchFamily="18" charset="2"/>
                      </a:endParaRPr>
                    </a:p>
                  </a:txBody>
                  <a:tcPr marL="97154" marR="97154" marT="51599" marB="51599" anchor="ctr" anchorCtr="1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7154" marR="97154" marT="51599" marB="51599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  <a:defRPr/>
                      </a:pPr>
                      <a:r>
                        <a:rPr kumimoji="0" lang="ko-KR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예측하고자 하는 요인이 범주형 변수인</a:t>
                      </a:r>
                      <a:r>
                        <a:rPr kumimoji="0" lang="en-US" altLang="ko-KR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kumimoji="0" lang="ko-KR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경우</a:t>
                      </a:r>
                    </a:p>
                  </a:txBody>
                  <a:tcPr marL="97154" marR="97154" marT="51599" marB="51599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4" name="Text Box 52"/>
          <p:cNvSpPr txBox="1">
            <a:spLocks noChangeArrowheads="1"/>
          </p:cNvSpPr>
          <p:nvPr/>
        </p:nvSpPr>
        <p:spPr bwMode="gray">
          <a:xfrm>
            <a:off x="1800660" y="1423177"/>
            <a:ext cx="7087805" cy="469874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square" lIns="99569" tIns="49785" rIns="99569" bIns="49785">
            <a:spAutoFit/>
          </a:bodyPr>
          <a:lstStyle/>
          <a:p>
            <a:pPr marL="193606" indent="-193606">
              <a:spcBef>
                <a:spcPct val="100000"/>
              </a:spcBef>
              <a:buSzPct val="80000"/>
              <a:defRPr/>
            </a:pPr>
            <a:r>
              <a:rPr lang="ko-KR" altLang="en-US" sz="2400" b="1" dirty="0"/>
              <a:t>예측 분석 </a:t>
            </a:r>
            <a:r>
              <a:rPr lang="en-US" altLang="ko-KR" sz="2400" b="1" dirty="0"/>
              <a:t>(Predictive Analysis)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983942" y="36215"/>
            <a:ext cx="46193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Insight from Data </a:t>
            </a:r>
            <a:r>
              <a:rPr lang="en-US" altLang="ko-KR" sz="1400" b="1" dirty="0">
                <a:solidFill>
                  <a:srgbClr val="FF0000"/>
                </a:solidFill>
              </a:rPr>
              <a:t>– Interpretation : Analysis Type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  <p:sp>
        <p:nvSpPr>
          <p:cNvPr id="8" name="Oval 41"/>
          <p:cNvSpPr>
            <a:spLocks noChangeArrowheads="1"/>
          </p:cNvSpPr>
          <p:nvPr/>
        </p:nvSpPr>
        <p:spPr bwMode="auto">
          <a:xfrm>
            <a:off x="917544" y="1430691"/>
            <a:ext cx="692902" cy="504534"/>
          </a:xfrm>
          <a:prstGeom prst="rect">
            <a:avLst/>
          </a:prstGeom>
          <a:solidFill>
            <a:srgbClr val="FFFF00"/>
          </a:solidFill>
          <a:ln w="28575" algn="ctr">
            <a:solidFill>
              <a:srgbClr val="000000"/>
            </a:solidFill>
            <a:round/>
            <a:headEnd/>
            <a:tailEnd/>
          </a:ln>
        </p:spPr>
        <p:txBody>
          <a:bodyPr lIns="99569" tIns="49785" rIns="99569" bIns="49785" anchor="ctr" anchorCtr="1"/>
          <a:lstStyle/>
          <a:p>
            <a:pPr algn="ctr" defTabSz="995690" latinLnBrk="0">
              <a:spcBef>
                <a:spcPct val="50000"/>
              </a:spcBef>
              <a:defRPr/>
            </a:pPr>
            <a:r>
              <a:rPr lang="en-US" altLang="ko-KR" sz="2000" b="1" kern="0" dirty="0">
                <a:solidFill>
                  <a:sysClr val="windowText" lastClr="000000"/>
                </a:solidFill>
              </a:rPr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13348293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AutoShape 10"/>
          <p:cNvSpPr>
            <a:spLocks noChangeArrowheads="1"/>
          </p:cNvSpPr>
          <p:nvPr/>
        </p:nvSpPr>
        <p:spPr bwMode="gray">
          <a:xfrm rot="5400000" flipH="1">
            <a:off x="7417948" y="5567033"/>
            <a:ext cx="1235767" cy="1091986"/>
          </a:xfrm>
          <a:prstGeom prst="upArrow">
            <a:avLst>
              <a:gd name="adj1" fmla="val 77352"/>
              <a:gd name="adj2" fmla="val 29097"/>
            </a:avLst>
          </a:prstGeom>
          <a:solidFill>
            <a:schemeClr val="bg1">
              <a:lumMod val="95000"/>
            </a:schemeClr>
          </a:solidFill>
          <a:ln w="12700">
            <a:solidFill>
              <a:srgbClr val="FF0000"/>
            </a:solidFill>
            <a:miter lim="800000"/>
            <a:headEnd/>
            <a:tailEnd/>
          </a:ln>
        </p:spPr>
        <p:txBody>
          <a:bodyPr rot="10800000" vert="eaVert" wrap="none" lIns="99569" tIns="49785" rIns="99569" bIns="49785" anchor="ctr"/>
          <a:lstStyle/>
          <a:p>
            <a:pPr algn="ctr">
              <a:spcBef>
                <a:spcPct val="50000"/>
              </a:spcBef>
              <a:buFont typeface="Wingdings" pitchFamily="2" charset="2"/>
              <a:buNone/>
            </a:pPr>
            <a:endParaRPr lang="en-US" altLang="ko-KR" sz="1300" b="1" dirty="0"/>
          </a:p>
        </p:txBody>
      </p:sp>
      <p:sp>
        <p:nvSpPr>
          <p:cNvPr id="5" name="직사각형 4"/>
          <p:cNvSpPr/>
          <p:nvPr/>
        </p:nvSpPr>
        <p:spPr>
          <a:xfrm>
            <a:off x="1083238" y="453273"/>
            <a:ext cx="9304022" cy="572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4306" tIns="52153" rIns="104306" bIns="52153" rtlCol="0" anchor="ctr"/>
          <a:lstStyle/>
          <a:p>
            <a:r>
              <a:rPr lang="en-US" altLang="ko-KR" sz="3200" spc="-171" dirty="0">
                <a:solidFill>
                  <a:schemeClr val="tx1"/>
                </a:solidFill>
                <a:ea typeface="나눔바른고딕 옛한글" pitchFamily="50" charset="-127"/>
                <a:cs typeface="Calibri" pitchFamily="34" charset="0"/>
              </a:rPr>
              <a:t>Base Analysis – </a:t>
            </a:r>
            <a:r>
              <a:rPr lang="ko-KR" altLang="en-US" sz="3200" spc="-171" dirty="0">
                <a:solidFill>
                  <a:schemeClr val="tx1"/>
                </a:solidFill>
                <a:ea typeface="나눔바른고딕 옛한글" pitchFamily="50" charset="-127"/>
                <a:cs typeface="Calibri" pitchFamily="34" charset="0"/>
              </a:rPr>
              <a:t> </a:t>
            </a:r>
            <a:r>
              <a:rPr lang="ko-KR" altLang="en-US" sz="4000" b="1" spc="-171" dirty="0">
                <a:solidFill>
                  <a:srgbClr val="2AAEC0"/>
                </a:solidFill>
                <a:ea typeface="나눔바른고딕 옛한글" pitchFamily="50" charset="-127"/>
                <a:cs typeface="Calibri" pitchFamily="34" charset="0"/>
              </a:rPr>
              <a:t>예측 </a:t>
            </a:r>
            <a:r>
              <a:rPr lang="ko-KR" altLang="en-US" sz="3200" spc="-171" dirty="0">
                <a:solidFill>
                  <a:schemeClr val="tx1"/>
                </a:solidFill>
                <a:ea typeface="나눔바른고딕 옛한글" pitchFamily="50" charset="-127"/>
                <a:cs typeface="Calibri" pitchFamily="34" charset="0"/>
              </a:rPr>
              <a:t>분석 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17543" y="3566317"/>
            <a:ext cx="6341781" cy="3336380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</p:pic>
      <p:sp>
        <p:nvSpPr>
          <p:cNvPr id="9" name="Text Box 6"/>
          <p:cNvSpPr txBox="1">
            <a:spLocks noChangeArrowheads="1"/>
          </p:cNvSpPr>
          <p:nvPr/>
        </p:nvSpPr>
        <p:spPr bwMode="gray">
          <a:xfrm>
            <a:off x="1436249" y="3385695"/>
            <a:ext cx="4907996" cy="302800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lIns="99569" tIns="49785" rIns="99569" bIns="49785">
            <a:spAutoFit/>
          </a:bodyPr>
          <a:lstStyle/>
          <a:p>
            <a:pPr marL="207435" indent="-207435">
              <a:spcBef>
                <a:spcPct val="20000"/>
              </a:spcBef>
            </a:pPr>
            <a:r>
              <a:rPr lang="ko-KR" altLang="en-US" sz="1300" b="1" dirty="0"/>
              <a:t>과거 </a:t>
            </a:r>
            <a:r>
              <a:rPr lang="en-US" altLang="ko-KR" sz="1300" b="1" dirty="0"/>
              <a:t>(8</a:t>
            </a:r>
            <a:r>
              <a:rPr lang="ko-KR" altLang="en-US" sz="1300" b="1" dirty="0"/>
              <a:t>월</a:t>
            </a:r>
            <a:r>
              <a:rPr lang="en-US" altLang="ko-KR" sz="1300" b="1" dirty="0"/>
              <a:t>17</a:t>
            </a:r>
            <a:r>
              <a:rPr lang="ko-KR" altLang="en-US" sz="1300" b="1" dirty="0"/>
              <a:t>일 </a:t>
            </a:r>
            <a:r>
              <a:rPr lang="en-US" altLang="ko-KR" sz="1300" b="1" dirty="0"/>
              <a:t>~ 10</a:t>
            </a:r>
            <a:r>
              <a:rPr lang="ko-KR" altLang="en-US" sz="1300" b="1" dirty="0"/>
              <a:t>월 </a:t>
            </a:r>
            <a:r>
              <a:rPr lang="en-US" altLang="ko-KR" sz="1300" b="1" dirty="0"/>
              <a:t>5</a:t>
            </a:r>
            <a:r>
              <a:rPr lang="ko-KR" altLang="en-US" sz="1300" b="1" dirty="0"/>
              <a:t>일</a:t>
            </a:r>
            <a:r>
              <a:rPr lang="en-US" altLang="ko-KR" sz="1300" b="1" dirty="0"/>
              <a:t>) </a:t>
            </a:r>
            <a:r>
              <a:rPr lang="ko-KR" altLang="en-US" sz="1300" b="1" dirty="0"/>
              <a:t>일별 발생 매출 자료</a:t>
            </a:r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gray">
          <a:xfrm>
            <a:off x="7275526" y="3852069"/>
            <a:ext cx="2735810" cy="1180838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square" lIns="99569" tIns="49785" rIns="99569" bIns="49785">
            <a:spAutoFit/>
          </a:bodyPr>
          <a:lstStyle/>
          <a:p>
            <a:pPr marL="207435" indent="-207435">
              <a:spcBef>
                <a:spcPct val="40000"/>
              </a:spcBef>
              <a:buFont typeface="Wingdings" pitchFamily="2" charset="2"/>
              <a:buChar char="§"/>
            </a:pPr>
            <a:r>
              <a:rPr lang="ko-KR" altLang="en-US" sz="1300" b="1" dirty="0"/>
              <a:t>일별로는 특별한 추세</a:t>
            </a:r>
            <a:r>
              <a:rPr lang="en-US" altLang="ko-KR" sz="1300" b="1" dirty="0"/>
              <a:t>(Trend)</a:t>
            </a:r>
            <a:r>
              <a:rPr lang="ko-KR" altLang="en-US" sz="1300" b="1" dirty="0"/>
              <a:t>가 드러나지 않음</a:t>
            </a:r>
          </a:p>
          <a:p>
            <a:pPr marL="207435" indent="-207435">
              <a:spcBef>
                <a:spcPct val="40000"/>
              </a:spcBef>
              <a:buFont typeface="Wingdings" pitchFamily="2" charset="2"/>
              <a:buChar char="§"/>
            </a:pPr>
            <a:r>
              <a:rPr lang="en-US" altLang="ko-KR" sz="1300" b="1" dirty="0"/>
              <a:t>7</a:t>
            </a:r>
            <a:r>
              <a:rPr lang="ko-KR" altLang="en-US" sz="1300" b="1" dirty="0"/>
              <a:t>일을 주기로 비슷한 순환이 존재하는 듯 보이나 그렇지 않은 경우도 발생</a:t>
            </a:r>
          </a:p>
        </p:txBody>
      </p:sp>
      <p:sp>
        <p:nvSpPr>
          <p:cNvPr id="11" name="Rectangle 9"/>
          <p:cNvSpPr>
            <a:spLocks noChangeArrowheads="1"/>
          </p:cNvSpPr>
          <p:nvPr/>
        </p:nvSpPr>
        <p:spPr bwMode="auto">
          <a:xfrm>
            <a:off x="917544" y="2708868"/>
            <a:ext cx="2995523" cy="428821"/>
          </a:xfrm>
          <a:prstGeom prst="rect">
            <a:avLst/>
          </a:prstGeom>
          <a:noFill/>
          <a:ln w="12700">
            <a:solidFill>
              <a:schemeClr val="bg1"/>
            </a:solidFill>
            <a:miter lim="800000"/>
            <a:headEnd/>
            <a:tailEnd/>
          </a:ln>
        </p:spPr>
        <p:txBody>
          <a:bodyPr lIns="99569" tIns="49785" rIns="99569" bIns="49785" anchor="ctr"/>
          <a:lstStyle/>
          <a:p>
            <a:pPr defTabSz="995690" latinLnBrk="0">
              <a:spcBef>
                <a:spcPct val="50000"/>
              </a:spcBef>
              <a:defRPr/>
            </a:pPr>
            <a:r>
              <a:rPr lang="en-US" altLang="ko-KR" sz="1600" b="1" kern="0" dirty="0">
                <a:solidFill>
                  <a:sysClr val="windowText" lastClr="000000"/>
                </a:solidFill>
                <a:sym typeface="Wingdings 2" pitchFamily="18" charset="2"/>
              </a:rPr>
              <a:t>①</a:t>
            </a:r>
            <a:r>
              <a:rPr lang="ko-KR" altLang="en-US" sz="1600" b="1" kern="0" dirty="0">
                <a:solidFill>
                  <a:sysClr val="windowText" lastClr="000000"/>
                </a:solidFill>
              </a:rPr>
              <a:t> </a:t>
            </a:r>
            <a:r>
              <a:rPr lang="en-US" altLang="ko-KR" sz="1600" b="1" kern="0" dirty="0">
                <a:solidFill>
                  <a:sysClr val="windowText" lastClr="000000"/>
                </a:solidFill>
              </a:rPr>
              <a:t>Time-series Analysis</a:t>
            </a:r>
          </a:p>
        </p:txBody>
      </p:sp>
      <p:sp>
        <p:nvSpPr>
          <p:cNvPr id="17" name="Text Box 11"/>
          <p:cNvSpPr txBox="1">
            <a:spLocks noChangeArrowheads="1"/>
          </p:cNvSpPr>
          <p:nvPr/>
        </p:nvSpPr>
        <p:spPr bwMode="gray">
          <a:xfrm>
            <a:off x="7489839" y="5865617"/>
            <a:ext cx="1006303" cy="531430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square" lIns="99569" tIns="49785" rIns="99569" bIns="49785">
            <a:spAutoFit/>
          </a:bodyPr>
          <a:lstStyle/>
          <a:p>
            <a:pPr algn="ctr">
              <a:spcBef>
                <a:spcPct val="20000"/>
              </a:spcBef>
              <a:buFont typeface="Wingdings" pitchFamily="2" charset="2"/>
              <a:buNone/>
            </a:pPr>
            <a:r>
              <a:rPr lang="ko-KR" altLang="en-US" sz="1400" b="1" dirty="0"/>
              <a:t>추가 </a:t>
            </a:r>
            <a:br>
              <a:rPr lang="ko-KR" altLang="en-US" sz="1400" b="1" dirty="0"/>
            </a:br>
            <a:r>
              <a:rPr lang="ko-KR" altLang="en-US" sz="1400" b="1" dirty="0"/>
              <a:t>분석 요건 </a:t>
            </a:r>
          </a:p>
        </p:txBody>
      </p:sp>
      <p:sp>
        <p:nvSpPr>
          <p:cNvPr id="18" name="Rectangle 12"/>
          <p:cNvSpPr>
            <a:spLocks noChangeArrowheads="1"/>
          </p:cNvSpPr>
          <p:nvPr/>
        </p:nvSpPr>
        <p:spPr bwMode="gray">
          <a:xfrm>
            <a:off x="8632848" y="5820969"/>
            <a:ext cx="1565465" cy="531430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square" lIns="99569" tIns="49785" rIns="99569" bIns="49785">
            <a:spAutoFit/>
          </a:bodyPr>
          <a:lstStyle/>
          <a:p>
            <a:pPr marL="207435" indent="-207435">
              <a:spcBef>
                <a:spcPct val="40000"/>
              </a:spcBef>
              <a:buFont typeface="Wingdings" pitchFamily="2" charset="2"/>
              <a:buChar char="§"/>
            </a:pPr>
            <a:r>
              <a:rPr lang="ko-KR" altLang="en-US" sz="1400" b="1" dirty="0"/>
              <a:t>일별 자료에 </a:t>
            </a:r>
            <a:br>
              <a:rPr lang="en-US" altLang="ko-KR" sz="1400" b="1" dirty="0"/>
            </a:br>
            <a:r>
              <a:rPr lang="ko-KR" altLang="en-US" sz="1400" b="1" dirty="0"/>
              <a:t>요일을 적용</a:t>
            </a:r>
          </a:p>
        </p:txBody>
      </p:sp>
      <p:sp>
        <p:nvSpPr>
          <p:cNvPr id="19" name="Text Box 16"/>
          <p:cNvSpPr txBox="1">
            <a:spLocks noChangeArrowheads="1"/>
          </p:cNvSpPr>
          <p:nvPr/>
        </p:nvSpPr>
        <p:spPr bwMode="gray">
          <a:xfrm>
            <a:off x="1703362" y="1381931"/>
            <a:ext cx="7087805" cy="469874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square" lIns="99569" tIns="49785" rIns="99569" bIns="49785">
            <a:spAutoFit/>
          </a:bodyPr>
          <a:lstStyle/>
          <a:p>
            <a:pPr marL="193606" indent="-193606">
              <a:spcBef>
                <a:spcPct val="100000"/>
              </a:spcBef>
              <a:buSzPct val="80000"/>
              <a:defRPr/>
            </a:pPr>
            <a:r>
              <a:rPr lang="en-US" altLang="ko-KR" sz="2400" b="1" dirty="0"/>
              <a:t>Predictive Analysis _ Time Series Analysis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983942" y="36215"/>
            <a:ext cx="46193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Insight from Data </a:t>
            </a:r>
            <a:r>
              <a:rPr lang="en-US" altLang="ko-KR" sz="1400" b="1" dirty="0">
                <a:solidFill>
                  <a:srgbClr val="FF0000"/>
                </a:solidFill>
              </a:rPr>
              <a:t>– Interpretation : Analysis Type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  <p:sp>
        <p:nvSpPr>
          <p:cNvPr id="22" name="Text Box 11"/>
          <p:cNvSpPr txBox="1">
            <a:spLocks noChangeArrowheads="1"/>
          </p:cNvSpPr>
          <p:nvPr/>
        </p:nvSpPr>
        <p:spPr bwMode="gray">
          <a:xfrm>
            <a:off x="917544" y="2066119"/>
            <a:ext cx="9429816" cy="408319"/>
          </a:xfrm>
          <a:prstGeom prst="rect">
            <a:avLst/>
          </a:prstGeom>
          <a:noFill/>
          <a:ln w="19050">
            <a:noFill/>
            <a:prstDash val="dash"/>
            <a:miter lim="800000"/>
            <a:headEnd/>
            <a:tailEnd/>
          </a:ln>
        </p:spPr>
        <p:txBody>
          <a:bodyPr wrap="square" lIns="99569" tIns="49785" rIns="99569" bIns="49785">
            <a:spAutoFit/>
          </a:bodyPr>
          <a:lstStyle/>
          <a:p>
            <a:pPr defTabSz="995690" latinLnBrk="0">
              <a:spcBef>
                <a:spcPct val="100000"/>
              </a:spcBef>
              <a:defRPr/>
            </a:pPr>
            <a:r>
              <a:rPr lang="en-US" altLang="ko-KR" sz="2000" b="1" kern="0" dirty="0"/>
              <a:t>Hypothesis 1 : </a:t>
            </a:r>
            <a:r>
              <a:rPr lang="ko-KR" altLang="en-US" sz="2000" b="1" kern="0" dirty="0"/>
              <a:t>해당 사업부서의 매출에는 주 별로 </a:t>
            </a:r>
            <a:r>
              <a:rPr lang="en-US" altLang="ko-KR" sz="2000" b="1" kern="0" dirty="0"/>
              <a:t>Seasonal Pattern</a:t>
            </a:r>
            <a:r>
              <a:rPr lang="ko-KR" altLang="en-US" sz="2000" b="1" kern="0" dirty="0"/>
              <a:t>이 존재함</a:t>
            </a:r>
          </a:p>
        </p:txBody>
      </p:sp>
      <p:sp>
        <p:nvSpPr>
          <p:cNvPr id="23" name="Oval 41"/>
          <p:cNvSpPr>
            <a:spLocks noChangeArrowheads="1"/>
          </p:cNvSpPr>
          <p:nvPr/>
        </p:nvSpPr>
        <p:spPr bwMode="auto">
          <a:xfrm>
            <a:off x="988982" y="1351739"/>
            <a:ext cx="692902" cy="504534"/>
          </a:xfrm>
          <a:prstGeom prst="rect">
            <a:avLst/>
          </a:prstGeom>
          <a:solidFill>
            <a:srgbClr val="FFFF00"/>
          </a:solidFill>
          <a:ln w="28575" algn="ctr">
            <a:solidFill>
              <a:srgbClr val="000000"/>
            </a:solidFill>
            <a:round/>
            <a:headEnd/>
            <a:tailEnd/>
          </a:ln>
        </p:spPr>
        <p:txBody>
          <a:bodyPr lIns="99569" tIns="49785" rIns="99569" bIns="49785" anchor="ctr" anchorCtr="1"/>
          <a:lstStyle/>
          <a:p>
            <a:pPr algn="ctr" defTabSz="995690" latinLnBrk="0">
              <a:spcBef>
                <a:spcPct val="50000"/>
              </a:spcBef>
              <a:defRPr/>
            </a:pPr>
            <a:r>
              <a:rPr lang="en-US" altLang="ko-KR" sz="2000" b="1" kern="0" dirty="0">
                <a:solidFill>
                  <a:sysClr val="windowText" lastClr="000000"/>
                </a:solidFill>
              </a:rPr>
              <a:t>D-1</a:t>
            </a:r>
          </a:p>
        </p:txBody>
      </p:sp>
    </p:spTree>
    <p:extLst>
      <p:ext uri="{BB962C8B-B14F-4D97-AF65-F5344CB8AC3E}">
        <p14:creationId xmlns:p14="http://schemas.microsoft.com/office/powerpoint/2010/main" val="2132394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10" grpId="0"/>
      <p:bldP spid="17" grpId="0"/>
      <p:bldP spid="1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083238" y="453273"/>
            <a:ext cx="7310309" cy="572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4306" tIns="52153" rIns="104306" bIns="52153" rtlCol="0" anchor="ctr"/>
          <a:lstStyle/>
          <a:p>
            <a:r>
              <a:rPr lang="en-US" altLang="ko-KR" sz="3200" spc="-171" dirty="0">
                <a:solidFill>
                  <a:schemeClr val="tx1"/>
                </a:solidFill>
                <a:latin typeface="+mj-lt"/>
                <a:ea typeface="나눔바른고딕 옛한글" pitchFamily="50" charset="-127"/>
                <a:cs typeface="Calibri" pitchFamily="34" charset="0"/>
              </a:rPr>
              <a:t>For </a:t>
            </a:r>
            <a:r>
              <a:rPr lang="en-US" altLang="ko-KR" sz="4000" b="1" spc="-171" dirty="0">
                <a:solidFill>
                  <a:srgbClr val="009999"/>
                </a:solidFill>
                <a:latin typeface="+mj-lt"/>
                <a:ea typeface="나눔바른고딕 옛한글" pitchFamily="50" charset="-127"/>
                <a:cs typeface="Calibri" pitchFamily="34" charset="0"/>
              </a:rPr>
              <a:t>Today</a:t>
            </a:r>
            <a:endParaRPr lang="ko-KR" altLang="en-US" sz="2400" spc="-171" dirty="0">
              <a:solidFill>
                <a:schemeClr val="tx1"/>
              </a:solidFill>
              <a:latin typeface="+mj-lt"/>
              <a:ea typeface="나눔바른고딕 옛한글" pitchFamily="50" charset="-127"/>
              <a:cs typeface="Calibri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616040" y="36215"/>
            <a:ext cx="29872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latin typeface="+mj-lt"/>
              </a:rPr>
              <a:t>Value from Data</a:t>
            </a:r>
            <a:endParaRPr lang="ko-KR" altLang="en-US" sz="1400" b="1" dirty="0">
              <a:latin typeface="+mj-lt"/>
            </a:endParaRPr>
          </a:p>
        </p:txBody>
      </p:sp>
      <p:sp>
        <p:nvSpPr>
          <p:cNvPr id="36" name="Rectangle 6"/>
          <p:cNvSpPr>
            <a:spLocks noChangeArrowheads="1"/>
          </p:cNvSpPr>
          <p:nvPr/>
        </p:nvSpPr>
        <p:spPr bwMode="gray">
          <a:xfrm>
            <a:off x="738189" y="2188454"/>
            <a:ext cx="1455152" cy="1153567"/>
          </a:xfrm>
          <a:prstGeom prst="roundRect">
            <a:avLst>
              <a:gd name="adj" fmla="val 8545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anchor="ctr" anchorCtr="1"/>
          <a:lstStyle/>
          <a:p>
            <a:pPr algn="ctr">
              <a:spcBef>
                <a:spcPts val="1200"/>
              </a:spcBef>
            </a:pPr>
            <a:r>
              <a:rPr lang="en-US" altLang="ko-KR" sz="1500" b="1" dirty="0">
                <a:solidFill>
                  <a:schemeClr val="accent3">
                    <a:lumMod val="50000"/>
                  </a:schemeClr>
                </a:solidFill>
                <a:latin typeface="+mj-lt"/>
                <a:ea typeface="맑은 고딕" pitchFamily="50" charset="-127"/>
              </a:rPr>
              <a:t>Data </a:t>
            </a:r>
          </a:p>
          <a:p>
            <a:pPr algn="ctr">
              <a:spcBef>
                <a:spcPts val="1200"/>
              </a:spcBef>
            </a:pPr>
            <a:r>
              <a:rPr lang="en-US" altLang="ko-KR" sz="1500" b="1" dirty="0">
                <a:solidFill>
                  <a:schemeClr val="accent3">
                    <a:lumMod val="50000"/>
                  </a:schemeClr>
                </a:solidFill>
                <a:latin typeface="+mj-lt"/>
                <a:ea typeface="맑은 고딕" pitchFamily="50" charset="-127"/>
              </a:rPr>
              <a:t>(40</a:t>
            </a:r>
            <a:r>
              <a:rPr lang="ko-KR" altLang="en-US" sz="1500" b="1" dirty="0">
                <a:solidFill>
                  <a:schemeClr val="accent3">
                    <a:lumMod val="50000"/>
                  </a:schemeClr>
                </a:solidFill>
                <a:latin typeface="+mj-lt"/>
                <a:ea typeface="맑은 고딕" pitchFamily="50" charset="-127"/>
              </a:rPr>
              <a:t>분 </a:t>
            </a:r>
            <a:r>
              <a:rPr lang="en-US" altLang="ko-KR" sz="1500" b="1" dirty="0">
                <a:solidFill>
                  <a:schemeClr val="accent3">
                    <a:lumMod val="50000"/>
                  </a:schemeClr>
                </a:solidFill>
                <a:latin typeface="+mj-lt"/>
                <a:ea typeface="맑은 고딕" pitchFamily="50" charset="-127"/>
              </a:rPr>
              <a:t>+ </a:t>
            </a:r>
            <a:br>
              <a:rPr lang="en-US" altLang="ko-KR" sz="1500" b="1" dirty="0">
                <a:solidFill>
                  <a:schemeClr val="accent3">
                    <a:lumMod val="50000"/>
                  </a:schemeClr>
                </a:solidFill>
                <a:latin typeface="+mj-lt"/>
                <a:ea typeface="맑은 고딕" pitchFamily="50" charset="-127"/>
              </a:rPr>
            </a:br>
            <a:r>
              <a:rPr lang="en-US" altLang="ko-KR" sz="1500" b="1" dirty="0">
                <a:solidFill>
                  <a:schemeClr val="accent3">
                    <a:lumMod val="50000"/>
                  </a:schemeClr>
                </a:solidFill>
                <a:latin typeface="+mj-lt"/>
                <a:ea typeface="맑은 고딕" pitchFamily="50" charset="-127"/>
              </a:rPr>
              <a:t>10</a:t>
            </a:r>
            <a:r>
              <a:rPr lang="ko-KR" altLang="en-US" sz="1500" b="1" dirty="0">
                <a:solidFill>
                  <a:schemeClr val="accent3">
                    <a:lumMod val="50000"/>
                  </a:schemeClr>
                </a:solidFill>
                <a:latin typeface="+mj-lt"/>
                <a:ea typeface="맑은 고딕" pitchFamily="50" charset="-127"/>
              </a:rPr>
              <a:t>분 휴식</a:t>
            </a:r>
            <a:r>
              <a:rPr lang="en-US" altLang="ko-KR" sz="1500" b="1" dirty="0">
                <a:solidFill>
                  <a:schemeClr val="accent3">
                    <a:lumMod val="50000"/>
                  </a:schemeClr>
                </a:solidFill>
                <a:latin typeface="+mj-lt"/>
                <a:ea typeface="맑은 고딕" pitchFamily="50" charset="-127"/>
              </a:rPr>
              <a:t>)</a:t>
            </a:r>
          </a:p>
        </p:txBody>
      </p:sp>
      <p:sp>
        <p:nvSpPr>
          <p:cNvPr id="37" name="Rectangle 6"/>
          <p:cNvSpPr>
            <a:spLocks noChangeArrowheads="1"/>
          </p:cNvSpPr>
          <p:nvPr/>
        </p:nvSpPr>
        <p:spPr bwMode="gray">
          <a:xfrm>
            <a:off x="738188" y="3414030"/>
            <a:ext cx="1455152" cy="1006672"/>
          </a:xfrm>
          <a:prstGeom prst="roundRect">
            <a:avLst>
              <a:gd name="adj" fmla="val 8545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anchor="ctr" anchorCtr="1"/>
          <a:lstStyle/>
          <a:p>
            <a:pPr algn="ctr">
              <a:spcBef>
                <a:spcPts val="1200"/>
              </a:spcBef>
            </a:pPr>
            <a:r>
              <a:rPr lang="ko-KR" altLang="en-US" sz="1500" b="1" dirty="0">
                <a:solidFill>
                  <a:schemeClr val="accent3">
                    <a:lumMod val="50000"/>
                  </a:schemeClr>
                </a:solidFill>
                <a:latin typeface="+mj-lt"/>
                <a:ea typeface="맑은 고딕" pitchFamily="50" charset="-127"/>
              </a:rPr>
              <a:t>이슈</a:t>
            </a:r>
            <a:r>
              <a:rPr lang="en-US" altLang="ko-KR" sz="1500" b="1" dirty="0">
                <a:solidFill>
                  <a:schemeClr val="accent3">
                    <a:lumMod val="50000"/>
                  </a:schemeClr>
                </a:solidFill>
                <a:latin typeface="+mj-lt"/>
                <a:ea typeface="맑은 고딕" pitchFamily="50" charset="-127"/>
              </a:rPr>
              <a:t> </a:t>
            </a:r>
            <a:r>
              <a:rPr lang="ko-KR" altLang="en-US" sz="1500" b="1" dirty="0">
                <a:solidFill>
                  <a:schemeClr val="accent3">
                    <a:lumMod val="50000"/>
                  </a:schemeClr>
                </a:solidFill>
                <a:latin typeface="+mj-lt"/>
                <a:ea typeface="맑은 고딕" pitchFamily="50" charset="-127"/>
              </a:rPr>
              <a:t>및</a:t>
            </a:r>
            <a:r>
              <a:rPr lang="en-US" altLang="ko-KR" sz="1500" b="1" dirty="0">
                <a:solidFill>
                  <a:schemeClr val="accent3">
                    <a:lumMod val="50000"/>
                  </a:schemeClr>
                </a:solidFill>
                <a:latin typeface="+mj-lt"/>
                <a:ea typeface="맑은 고딕" pitchFamily="50" charset="-127"/>
              </a:rPr>
              <a:t> </a:t>
            </a:r>
            <a:r>
              <a:rPr lang="ko-KR" altLang="en-US" sz="1500" b="1" dirty="0">
                <a:solidFill>
                  <a:schemeClr val="accent3">
                    <a:lumMod val="50000"/>
                  </a:schemeClr>
                </a:solidFill>
                <a:latin typeface="+mj-lt"/>
                <a:ea typeface="맑은 고딕" pitchFamily="50" charset="-127"/>
              </a:rPr>
              <a:t>가설</a:t>
            </a:r>
            <a:endParaRPr lang="en-US" altLang="ko-KR" sz="1500" b="1" dirty="0">
              <a:solidFill>
                <a:schemeClr val="accent3">
                  <a:lumMod val="50000"/>
                </a:schemeClr>
              </a:solidFill>
              <a:latin typeface="+mj-lt"/>
              <a:ea typeface="맑은 고딕" pitchFamily="50" charset="-127"/>
            </a:endParaRPr>
          </a:p>
          <a:p>
            <a:pPr algn="ctr">
              <a:spcBef>
                <a:spcPts val="1200"/>
              </a:spcBef>
            </a:pPr>
            <a:r>
              <a:rPr lang="en-US" altLang="ko-KR" sz="1500" b="1" dirty="0">
                <a:solidFill>
                  <a:schemeClr val="accent3">
                    <a:lumMod val="50000"/>
                  </a:schemeClr>
                </a:solidFill>
                <a:latin typeface="+mj-lt"/>
                <a:ea typeface="맑은 고딕" pitchFamily="50" charset="-127"/>
              </a:rPr>
              <a:t>(70</a:t>
            </a:r>
            <a:r>
              <a:rPr lang="ko-KR" altLang="en-US" sz="1500" b="1" dirty="0">
                <a:solidFill>
                  <a:schemeClr val="accent3">
                    <a:lumMod val="50000"/>
                  </a:schemeClr>
                </a:solidFill>
                <a:latin typeface="+mj-lt"/>
                <a:ea typeface="맑은 고딕" pitchFamily="50" charset="-127"/>
              </a:rPr>
              <a:t>분</a:t>
            </a:r>
            <a:r>
              <a:rPr lang="en-US" altLang="ko-KR" sz="1500" b="1" dirty="0">
                <a:solidFill>
                  <a:schemeClr val="accent3">
                    <a:lumMod val="50000"/>
                  </a:schemeClr>
                </a:solidFill>
                <a:latin typeface="+mj-lt"/>
                <a:ea typeface="맑은 고딕" pitchFamily="50" charset="-127"/>
              </a:rPr>
              <a:t>)</a:t>
            </a:r>
          </a:p>
        </p:txBody>
      </p:sp>
      <p:sp>
        <p:nvSpPr>
          <p:cNvPr id="38" name="Rectangle 6"/>
          <p:cNvSpPr>
            <a:spLocks noChangeArrowheads="1"/>
          </p:cNvSpPr>
          <p:nvPr/>
        </p:nvSpPr>
        <p:spPr bwMode="gray">
          <a:xfrm>
            <a:off x="2337357" y="2189894"/>
            <a:ext cx="2736303" cy="1152267"/>
          </a:xfrm>
          <a:prstGeom prst="roundRect">
            <a:avLst>
              <a:gd name="adj" fmla="val 8545"/>
            </a:avLst>
          </a:prstGeom>
          <a:noFill/>
          <a:ln w="19050">
            <a:solidFill>
              <a:schemeClr val="accent3">
                <a:lumMod val="50000"/>
              </a:schemeClr>
            </a:solidFill>
          </a:ln>
        </p:spPr>
        <p:txBody>
          <a:bodyPr anchor="ctr" anchorCtr="0"/>
          <a:lstStyle/>
          <a:p>
            <a:pPr marL="285750" indent="-285750">
              <a:spcBef>
                <a:spcPts val="300"/>
              </a:spcBef>
              <a:buFont typeface="Arial" pitchFamily="34" charset="0"/>
              <a:buChar char="•"/>
            </a:pPr>
            <a:r>
              <a:rPr lang="en-US" altLang="ko-KR" sz="1500" dirty="0">
                <a:latin typeface="+mj-lt"/>
                <a:ea typeface="맑은 고딕" pitchFamily="50" charset="-127"/>
              </a:rPr>
              <a:t>What is Data?</a:t>
            </a:r>
          </a:p>
          <a:p>
            <a:pPr marL="285750" indent="-285750">
              <a:spcBef>
                <a:spcPts val="300"/>
              </a:spcBef>
              <a:buFont typeface="Arial" pitchFamily="34" charset="0"/>
              <a:buChar char="•"/>
            </a:pPr>
            <a:r>
              <a:rPr lang="en-US" altLang="ko-KR" sz="1500" dirty="0">
                <a:latin typeface="+mj-lt"/>
                <a:ea typeface="맑은 고딕" pitchFamily="50" charset="-127"/>
              </a:rPr>
              <a:t>Why Now?</a:t>
            </a:r>
          </a:p>
          <a:p>
            <a:pPr marL="285750" indent="-285750">
              <a:spcBef>
                <a:spcPts val="300"/>
              </a:spcBef>
              <a:buFont typeface="Arial" pitchFamily="34" charset="0"/>
              <a:buChar char="•"/>
            </a:pPr>
            <a:r>
              <a:rPr lang="en-US" altLang="ko-KR" sz="1500" dirty="0">
                <a:latin typeface="+mj-lt"/>
                <a:ea typeface="맑은 고딕" pitchFamily="50" charset="-127"/>
              </a:rPr>
              <a:t>Why Me? </a:t>
            </a:r>
          </a:p>
          <a:p>
            <a:pPr marL="285750" indent="-285750">
              <a:spcBef>
                <a:spcPts val="300"/>
              </a:spcBef>
              <a:buFont typeface="Arial" pitchFamily="34" charset="0"/>
              <a:buChar char="•"/>
            </a:pPr>
            <a:r>
              <a:rPr lang="ko-KR" altLang="en-US" sz="1500" dirty="0">
                <a:latin typeface="+mj-lt"/>
                <a:ea typeface="맑은 고딕" pitchFamily="50" charset="-127"/>
              </a:rPr>
              <a:t>과정 안내 </a:t>
            </a:r>
            <a:endParaRPr lang="en-US" altLang="ko-KR" sz="1500" dirty="0">
              <a:latin typeface="+mj-lt"/>
              <a:ea typeface="맑은 고딕" pitchFamily="50" charset="-127"/>
            </a:endParaRPr>
          </a:p>
        </p:txBody>
      </p:sp>
      <p:sp>
        <p:nvSpPr>
          <p:cNvPr id="39" name="Rectangle 6"/>
          <p:cNvSpPr>
            <a:spLocks noChangeArrowheads="1"/>
          </p:cNvSpPr>
          <p:nvPr/>
        </p:nvSpPr>
        <p:spPr bwMode="gray">
          <a:xfrm>
            <a:off x="2337356" y="3415470"/>
            <a:ext cx="2736303" cy="1006672"/>
          </a:xfrm>
          <a:prstGeom prst="roundRect">
            <a:avLst>
              <a:gd name="adj" fmla="val 8545"/>
            </a:avLst>
          </a:prstGeom>
          <a:noFill/>
          <a:ln w="19050">
            <a:solidFill>
              <a:schemeClr val="accent3">
                <a:lumMod val="50000"/>
              </a:schemeClr>
            </a:solidFill>
          </a:ln>
        </p:spPr>
        <p:txBody>
          <a:bodyPr anchor="ctr" anchorCtr="0"/>
          <a:lstStyle/>
          <a:p>
            <a:pPr marL="285750" indent="-285750">
              <a:spcBef>
                <a:spcPts val="300"/>
              </a:spcBef>
              <a:buFont typeface="Arial" pitchFamily="34" charset="0"/>
              <a:buChar char="•"/>
            </a:pPr>
            <a:r>
              <a:rPr lang="ko-KR" altLang="en-US" sz="1500" dirty="0">
                <a:latin typeface="+mj-lt"/>
                <a:ea typeface="맑은 고딕" pitchFamily="50" charset="-127"/>
              </a:rPr>
              <a:t>문제 의식</a:t>
            </a:r>
            <a:endParaRPr lang="en-US" altLang="ko-KR" sz="1500" dirty="0">
              <a:latin typeface="+mj-lt"/>
              <a:ea typeface="맑은 고딕" pitchFamily="50" charset="-127"/>
            </a:endParaRPr>
          </a:p>
          <a:p>
            <a:pPr marL="285750" indent="-285750">
              <a:spcBef>
                <a:spcPts val="300"/>
              </a:spcBef>
              <a:buFont typeface="Arial" pitchFamily="34" charset="0"/>
              <a:buChar char="•"/>
            </a:pPr>
            <a:r>
              <a:rPr lang="ko-KR" altLang="en-US" sz="1500" dirty="0">
                <a:latin typeface="+mj-lt"/>
                <a:ea typeface="맑은 고딕" pitchFamily="50" charset="-127"/>
              </a:rPr>
              <a:t>비즈니스</a:t>
            </a:r>
            <a:r>
              <a:rPr lang="en-US" altLang="ko-KR" sz="1500" dirty="0">
                <a:latin typeface="+mj-lt"/>
                <a:ea typeface="맑은 고딕" pitchFamily="50" charset="-127"/>
              </a:rPr>
              <a:t> Issue</a:t>
            </a:r>
          </a:p>
          <a:p>
            <a:pPr marL="285750" indent="-285750">
              <a:spcBef>
                <a:spcPts val="300"/>
              </a:spcBef>
              <a:buFont typeface="Arial" pitchFamily="34" charset="0"/>
              <a:buChar char="•"/>
            </a:pPr>
            <a:r>
              <a:rPr lang="ko-KR" altLang="en-US" sz="1500" dirty="0">
                <a:latin typeface="+mj-lt"/>
                <a:ea typeface="맑은 고딕" pitchFamily="50" charset="-127"/>
              </a:rPr>
              <a:t>가설 </a:t>
            </a:r>
            <a:r>
              <a:rPr lang="en-US" altLang="ko-KR" sz="1500" dirty="0">
                <a:latin typeface="+mj-lt"/>
                <a:ea typeface="맑은 고딕" pitchFamily="50" charset="-127"/>
              </a:rPr>
              <a:t>(Hypothesis) </a:t>
            </a:r>
          </a:p>
        </p:txBody>
      </p:sp>
      <p:sp>
        <p:nvSpPr>
          <p:cNvPr id="40" name="Rectangle 6"/>
          <p:cNvSpPr>
            <a:spLocks noChangeArrowheads="1"/>
          </p:cNvSpPr>
          <p:nvPr/>
        </p:nvSpPr>
        <p:spPr bwMode="gray">
          <a:xfrm>
            <a:off x="738188" y="4493746"/>
            <a:ext cx="1455152" cy="1006672"/>
          </a:xfrm>
          <a:prstGeom prst="roundRect">
            <a:avLst>
              <a:gd name="adj" fmla="val 8545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lIns="0" rIns="0" anchor="ctr" anchorCtr="1"/>
          <a:lstStyle/>
          <a:p>
            <a:pPr algn="ctr">
              <a:spcBef>
                <a:spcPts val="1200"/>
              </a:spcBef>
            </a:pPr>
            <a:r>
              <a:rPr lang="en-US" altLang="ko-KR" sz="1500" b="1" dirty="0">
                <a:solidFill>
                  <a:schemeClr val="accent3">
                    <a:lumMod val="50000"/>
                  </a:schemeClr>
                </a:solidFill>
                <a:latin typeface="+mj-lt"/>
                <a:ea typeface="맑은 고딕" pitchFamily="50" charset="-127"/>
              </a:rPr>
              <a:t>Workshop</a:t>
            </a:r>
          </a:p>
          <a:p>
            <a:pPr algn="ctr">
              <a:spcBef>
                <a:spcPts val="1200"/>
              </a:spcBef>
            </a:pPr>
            <a:r>
              <a:rPr lang="en-US" altLang="ko-KR" sz="1400" b="1" dirty="0">
                <a:solidFill>
                  <a:schemeClr val="accent3">
                    <a:lumMod val="50000"/>
                  </a:schemeClr>
                </a:solidFill>
                <a:latin typeface="+mj-lt"/>
                <a:ea typeface="맑은 고딕" pitchFamily="50" charset="-127"/>
              </a:rPr>
              <a:t>(40</a:t>
            </a:r>
            <a:r>
              <a:rPr lang="ko-KR" altLang="en-US" sz="1400" b="1" dirty="0">
                <a:solidFill>
                  <a:schemeClr val="accent3">
                    <a:lumMod val="50000"/>
                  </a:schemeClr>
                </a:solidFill>
                <a:latin typeface="+mj-lt"/>
                <a:ea typeface="맑은 고딕" pitchFamily="50" charset="-127"/>
              </a:rPr>
              <a:t>분 식사</a:t>
            </a:r>
            <a:r>
              <a:rPr lang="en-US" altLang="ko-KR" sz="1400" b="1" dirty="0">
                <a:solidFill>
                  <a:schemeClr val="accent3">
                    <a:lumMod val="50000"/>
                  </a:schemeClr>
                </a:solidFill>
                <a:latin typeface="+mj-lt"/>
                <a:ea typeface="맑은 고딕" pitchFamily="50" charset="-127"/>
              </a:rPr>
              <a:t>+</a:t>
            </a:r>
            <a:br>
              <a:rPr lang="en-US" altLang="ko-KR" sz="1400" b="1" dirty="0">
                <a:solidFill>
                  <a:schemeClr val="accent3">
                    <a:lumMod val="50000"/>
                  </a:schemeClr>
                </a:solidFill>
                <a:latin typeface="+mj-lt"/>
                <a:ea typeface="맑은 고딕" pitchFamily="50" charset="-127"/>
              </a:rPr>
            </a:br>
            <a:r>
              <a:rPr lang="en-US" altLang="ko-KR" sz="1400" b="1" dirty="0">
                <a:solidFill>
                  <a:schemeClr val="accent3">
                    <a:lumMod val="50000"/>
                  </a:schemeClr>
                </a:solidFill>
                <a:latin typeface="+mj-lt"/>
                <a:ea typeface="맑은 고딕" pitchFamily="50" charset="-127"/>
              </a:rPr>
              <a:t>60</a:t>
            </a:r>
            <a:r>
              <a:rPr lang="ko-KR" altLang="en-US" sz="1400" b="1" dirty="0">
                <a:solidFill>
                  <a:schemeClr val="accent3">
                    <a:lumMod val="50000"/>
                  </a:schemeClr>
                </a:solidFill>
                <a:latin typeface="+mj-lt"/>
                <a:ea typeface="맑은 고딕" pitchFamily="50" charset="-127"/>
              </a:rPr>
              <a:t>분 설명</a:t>
            </a:r>
            <a:r>
              <a:rPr lang="en-US" altLang="ko-KR" sz="1400" b="1" dirty="0">
                <a:solidFill>
                  <a:schemeClr val="accent3">
                    <a:lumMod val="50000"/>
                  </a:schemeClr>
                </a:solidFill>
                <a:latin typeface="+mj-lt"/>
                <a:ea typeface="맑은 고딕" pitchFamily="50" charset="-127"/>
              </a:rPr>
              <a:t>/</a:t>
            </a:r>
            <a:r>
              <a:rPr lang="ko-KR" altLang="en-US" sz="1400" b="1" dirty="0">
                <a:solidFill>
                  <a:schemeClr val="accent3">
                    <a:lumMod val="50000"/>
                  </a:schemeClr>
                </a:solidFill>
                <a:latin typeface="+mj-lt"/>
                <a:ea typeface="맑은 고딕" pitchFamily="50" charset="-127"/>
              </a:rPr>
              <a:t>작업</a:t>
            </a:r>
            <a:r>
              <a:rPr lang="en-US" altLang="ko-KR" sz="1400" b="1" dirty="0">
                <a:solidFill>
                  <a:schemeClr val="accent3">
                    <a:lumMod val="50000"/>
                  </a:schemeClr>
                </a:solidFill>
                <a:latin typeface="+mj-lt"/>
                <a:ea typeface="맑은 고딕" pitchFamily="50" charset="-127"/>
              </a:rPr>
              <a:t>)</a:t>
            </a:r>
          </a:p>
        </p:txBody>
      </p:sp>
      <p:sp>
        <p:nvSpPr>
          <p:cNvPr id="41" name="Rectangle 6"/>
          <p:cNvSpPr>
            <a:spLocks noChangeArrowheads="1"/>
          </p:cNvSpPr>
          <p:nvPr/>
        </p:nvSpPr>
        <p:spPr bwMode="gray">
          <a:xfrm>
            <a:off x="2337356" y="4495186"/>
            <a:ext cx="2736303" cy="1006672"/>
          </a:xfrm>
          <a:prstGeom prst="roundRect">
            <a:avLst>
              <a:gd name="adj" fmla="val 8545"/>
            </a:avLst>
          </a:prstGeom>
          <a:noFill/>
          <a:ln w="19050">
            <a:solidFill>
              <a:schemeClr val="accent3">
                <a:lumMod val="50000"/>
              </a:schemeClr>
            </a:solidFill>
          </a:ln>
        </p:spPr>
        <p:txBody>
          <a:bodyPr anchor="ctr" anchorCtr="0"/>
          <a:lstStyle/>
          <a:p>
            <a:pPr marL="285750" indent="-285750">
              <a:spcBef>
                <a:spcPts val="300"/>
              </a:spcBef>
              <a:buFont typeface="Arial" pitchFamily="34" charset="0"/>
              <a:buChar char="•"/>
            </a:pPr>
            <a:r>
              <a:rPr lang="en-US" altLang="ko-KR" sz="1500" dirty="0">
                <a:latin typeface="+mj-lt"/>
                <a:ea typeface="맑은 고딕" pitchFamily="50" charset="-127"/>
              </a:rPr>
              <a:t>Graph Selection</a:t>
            </a:r>
          </a:p>
          <a:p>
            <a:pPr marL="285750" indent="-285750">
              <a:spcBef>
                <a:spcPts val="300"/>
              </a:spcBef>
              <a:buFont typeface="Arial" pitchFamily="34" charset="0"/>
              <a:buChar char="•"/>
            </a:pPr>
            <a:r>
              <a:rPr lang="ko-KR" altLang="en-US" sz="1500" dirty="0" err="1">
                <a:latin typeface="+mj-lt"/>
                <a:ea typeface="맑은 고딕" pitchFamily="50" charset="-127"/>
              </a:rPr>
              <a:t>워크샵</a:t>
            </a:r>
            <a:r>
              <a:rPr lang="ko-KR" altLang="en-US" sz="1500" dirty="0">
                <a:latin typeface="+mj-lt"/>
                <a:ea typeface="맑은 고딕" pitchFamily="50" charset="-127"/>
              </a:rPr>
              <a:t> </a:t>
            </a:r>
            <a:r>
              <a:rPr lang="en-US" altLang="ko-KR" sz="1500" dirty="0">
                <a:latin typeface="+mj-lt"/>
                <a:ea typeface="맑은 고딕" pitchFamily="50" charset="-127"/>
              </a:rPr>
              <a:t>Guide </a:t>
            </a:r>
          </a:p>
          <a:p>
            <a:pPr marL="285750" indent="-285750">
              <a:spcBef>
                <a:spcPts val="300"/>
              </a:spcBef>
              <a:buFont typeface="Arial" pitchFamily="34" charset="0"/>
              <a:buChar char="•"/>
            </a:pPr>
            <a:r>
              <a:rPr lang="ko-KR" altLang="en-US" sz="1500" dirty="0">
                <a:latin typeface="+mj-lt"/>
                <a:ea typeface="맑은 고딕" pitchFamily="50" charset="-127"/>
              </a:rPr>
              <a:t>가설 도출 작업 </a:t>
            </a:r>
            <a:endParaRPr lang="en-US" altLang="ko-KR" sz="1500" dirty="0">
              <a:latin typeface="+mj-lt"/>
              <a:ea typeface="맑은 고딕" pitchFamily="50" charset="-127"/>
            </a:endParaRPr>
          </a:p>
        </p:txBody>
      </p:sp>
      <p:sp>
        <p:nvSpPr>
          <p:cNvPr id="42" name="Rectangle 6"/>
          <p:cNvSpPr>
            <a:spLocks noChangeArrowheads="1"/>
          </p:cNvSpPr>
          <p:nvPr/>
        </p:nvSpPr>
        <p:spPr bwMode="gray">
          <a:xfrm>
            <a:off x="738188" y="5573462"/>
            <a:ext cx="1455152" cy="1006672"/>
          </a:xfrm>
          <a:prstGeom prst="roundRect">
            <a:avLst>
              <a:gd name="adj" fmla="val 8545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anchor="ctr" anchorCtr="1"/>
          <a:lstStyle/>
          <a:p>
            <a:pPr algn="ctr">
              <a:spcBef>
                <a:spcPts val="1200"/>
              </a:spcBef>
            </a:pPr>
            <a:r>
              <a:rPr lang="en-US" altLang="ko-KR" sz="1500" b="1" dirty="0">
                <a:solidFill>
                  <a:schemeClr val="accent3">
                    <a:lumMod val="50000"/>
                  </a:schemeClr>
                </a:solidFill>
                <a:latin typeface="+mj-lt"/>
                <a:ea typeface="맑은 고딕" pitchFamily="50" charset="-127"/>
              </a:rPr>
              <a:t>Share </a:t>
            </a:r>
            <a:br>
              <a:rPr lang="en-US" altLang="ko-KR" sz="1500" b="1" dirty="0">
                <a:solidFill>
                  <a:schemeClr val="accent3">
                    <a:lumMod val="50000"/>
                  </a:schemeClr>
                </a:solidFill>
                <a:latin typeface="+mj-lt"/>
                <a:ea typeface="맑은 고딕" pitchFamily="50" charset="-127"/>
              </a:rPr>
            </a:br>
            <a:r>
              <a:rPr lang="en-US" altLang="ko-KR" sz="1500" b="1" dirty="0">
                <a:solidFill>
                  <a:schemeClr val="accent3">
                    <a:lumMod val="50000"/>
                  </a:schemeClr>
                </a:solidFill>
                <a:latin typeface="+mj-lt"/>
                <a:ea typeface="맑은 고딕" pitchFamily="50" charset="-127"/>
              </a:rPr>
              <a:t>with all</a:t>
            </a:r>
          </a:p>
          <a:p>
            <a:pPr algn="ctr">
              <a:spcBef>
                <a:spcPts val="1200"/>
              </a:spcBef>
            </a:pPr>
            <a:r>
              <a:rPr lang="en-US" altLang="ko-KR" sz="1500" b="1" dirty="0">
                <a:solidFill>
                  <a:schemeClr val="accent3">
                    <a:lumMod val="50000"/>
                  </a:schemeClr>
                </a:solidFill>
                <a:latin typeface="+mj-lt"/>
                <a:ea typeface="맑은 고딕" pitchFamily="50" charset="-127"/>
              </a:rPr>
              <a:t>(20</a:t>
            </a:r>
            <a:r>
              <a:rPr lang="ko-KR" altLang="en-US" sz="1500" b="1" dirty="0">
                <a:solidFill>
                  <a:schemeClr val="accent3">
                    <a:lumMod val="50000"/>
                  </a:schemeClr>
                </a:solidFill>
                <a:latin typeface="+mj-lt"/>
                <a:ea typeface="맑은 고딕" pitchFamily="50" charset="-127"/>
              </a:rPr>
              <a:t>분</a:t>
            </a:r>
            <a:r>
              <a:rPr lang="en-US" altLang="ko-KR" sz="1500" b="1" dirty="0">
                <a:solidFill>
                  <a:schemeClr val="accent3">
                    <a:lumMod val="50000"/>
                  </a:schemeClr>
                </a:solidFill>
                <a:latin typeface="+mj-lt"/>
                <a:ea typeface="맑은 고딕" pitchFamily="50" charset="-127"/>
              </a:rPr>
              <a:t>) </a:t>
            </a:r>
          </a:p>
        </p:txBody>
      </p:sp>
      <p:sp>
        <p:nvSpPr>
          <p:cNvPr id="43" name="Rectangle 6"/>
          <p:cNvSpPr>
            <a:spLocks noChangeArrowheads="1"/>
          </p:cNvSpPr>
          <p:nvPr/>
        </p:nvSpPr>
        <p:spPr bwMode="gray">
          <a:xfrm>
            <a:off x="2337356" y="5574902"/>
            <a:ext cx="2736303" cy="1006672"/>
          </a:xfrm>
          <a:prstGeom prst="roundRect">
            <a:avLst>
              <a:gd name="adj" fmla="val 8545"/>
            </a:avLst>
          </a:prstGeom>
          <a:noFill/>
          <a:ln w="19050">
            <a:solidFill>
              <a:schemeClr val="accent3">
                <a:lumMod val="50000"/>
              </a:schemeClr>
            </a:solidFill>
          </a:ln>
        </p:spPr>
        <p:txBody>
          <a:bodyPr anchor="ctr" anchorCtr="0"/>
          <a:lstStyle/>
          <a:p>
            <a:pPr marL="285750" indent="-285750">
              <a:spcBef>
                <a:spcPts val="300"/>
              </a:spcBef>
              <a:buFont typeface="Arial" pitchFamily="34" charset="0"/>
              <a:buChar char="•"/>
            </a:pPr>
            <a:r>
              <a:rPr lang="en-US" altLang="ko-KR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맑은 고딕" pitchFamily="50" charset="-127"/>
              </a:rPr>
              <a:t>(</a:t>
            </a:r>
            <a:r>
              <a:rPr lang="ko-KR" alt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맑은 고딕" pitchFamily="50" charset="-127"/>
              </a:rPr>
              <a:t>발표</a:t>
            </a:r>
            <a:r>
              <a:rPr lang="en-US" altLang="ko-KR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맑은 고딕" pitchFamily="50" charset="-127"/>
              </a:rPr>
              <a:t>)</a:t>
            </a:r>
            <a:r>
              <a:rPr lang="ko-KR" alt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맑은 고딕" pitchFamily="50" charset="-127"/>
              </a:rPr>
              <a:t> </a:t>
            </a:r>
            <a:endParaRPr lang="en-US" altLang="ko-KR" sz="1500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  <a:ea typeface="맑은 고딕" pitchFamily="50" charset="-127"/>
            </a:endParaRPr>
          </a:p>
          <a:p>
            <a:pPr marL="285750" indent="-285750">
              <a:spcBef>
                <a:spcPts val="300"/>
              </a:spcBef>
              <a:buFont typeface="Arial" pitchFamily="34" charset="0"/>
              <a:buChar char="•"/>
            </a:pPr>
            <a:r>
              <a:rPr lang="en-US" altLang="ko-KR" sz="1500" dirty="0">
                <a:latin typeface="+mj-lt"/>
                <a:ea typeface="맑은 고딕" pitchFamily="50" charset="-127"/>
              </a:rPr>
              <a:t>Peer Comments</a:t>
            </a:r>
          </a:p>
          <a:p>
            <a:pPr marL="285750" indent="-285750">
              <a:spcBef>
                <a:spcPts val="300"/>
              </a:spcBef>
              <a:buFont typeface="Arial" pitchFamily="34" charset="0"/>
              <a:buChar char="•"/>
            </a:pPr>
            <a:r>
              <a:rPr lang="ko-KR" altLang="en-US" sz="1500" dirty="0">
                <a:latin typeface="+mj-lt"/>
                <a:ea typeface="맑은 고딕" pitchFamily="50" charset="-127"/>
              </a:rPr>
              <a:t>총평 </a:t>
            </a:r>
            <a:r>
              <a:rPr lang="en-US" altLang="ko-KR" sz="1500" dirty="0">
                <a:latin typeface="+mj-lt"/>
                <a:ea typeface="맑은 고딕" pitchFamily="50" charset="-127"/>
              </a:rPr>
              <a:t> </a:t>
            </a:r>
          </a:p>
        </p:txBody>
      </p:sp>
      <p:sp>
        <p:nvSpPr>
          <p:cNvPr id="44" name="Rectangle 6"/>
          <p:cNvSpPr>
            <a:spLocks noChangeArrowheads="1"/>
          </p:cNvSpPr>
          <p:nvPr/>
        </p:nvSpPr>
        <p:spPr bwMode="gray">
          <a:xfrm>
            <a:off x="7146900" y="2197263"/>
            <a:ext cx="2736303" cy="1152267"/>
          </a:xfrm>
          <a:prstGeom prst="roundRect">
            <a:avLst>
              <a:gd name="adj" fmla="val 8545"/>
            </a:avLst>
          </a:prstGeom>
          <a:noFill/>
          <a:ln w="19050">
            <a:solidFill>
              <a:schemeClr val="accent3">
                <a:lumMod val="50000"/>
              </a:schemeClr>
            </a:solidFill>
          </a:ln>
        </p:spPr>
        <p:txBody>
          <a:bodyPr anchor="ctr" anchorCtr="0"/>
          <a:lstStyle/>
          <a:p>
            <a:pPr marL="285750" indent="-285750">
              <a:spcBef>
                <a:spcPts val="300"/>
              </a:spcBef>
              <a:buFont typeface="Arial" pitchFamily="34" charset="0"/>
              <a:buChar char="•"/>
            </a:pPr>
            <a:r>
              <a:rPr lang="en-US" altLang="ko-KR" sz="1500" dirty="0">
                <a:latin typeface="+mj-lt"/>
                <a:ea typeface="맑은 고딕" pitchFamily="50" charset="-127"/>
              </a:rPr>
              <a:t>GS Shop</a:t>
            </a:r>
            <a:r>
              <a:rPr lang="ko-KR" altLang="en-US" sz="1500" dirty="0">
                <a:latin typeface="+mj-lt"/>
                <a:ea typeface="맑은 고딕" pitchFamily="50" charset="-127"/>
              </a:rPr>
              <a:t>의 데이터 </a:t>
            </a:r>
            <a:endParaRPr lang="en-US" altLang="ko-KR" sz="1500" dirty="0">
              <a:latin typeface="+mj-lt"/>
              <a:ea typeface="맑은 고딕" pitchFamily="50" charset="-127"/>
            </a:endParaRPr>
          </a:p>
          <a:p>
            <a:pPr marL="285750" indent="-285750">
              <a:spcBef>
                <a:spcPts val="300"/>
              </a:spcBef>
              <a:buFont typeface="Arial" pitchFamily="34" charset="0"/>
              <a:buChar char="•"/>
            </a:pPr>
            <a:r>
              <a:rPr lang="ko-KR" altLang="en-US" sz="1500" dirty="0">
                <a:latin typeface="+mj-lt"/>
                <a:ea typeface="맑은 고딕" pitchFamily="50" charset="-127"/>
              </a:rPr>
              <a:t>통상적 고객관리 </a:t>
            </a:r>
            <a:r>
              <a:rPr lang="en-US" altLang="ko-KR" sz="1500" dirty="0">
                <a:latin typeface="+mj-lt"/>
                <a:ea typeface="맑은 고딕" pitchFamily="50" charset="-127"/>
              </a:rPr>
              <a:t>Frame</a:t>
            </a:r>
          </a:p>
          <a:p>
            <a:pPr marL="285750" indent="-285750">
              <a:spcBef>
                <a:spcPts val="300"/>
              </a:spcBef>
              <a:buFont typeface="Arial" pitchFamily="34" charset="0"/>
              <a:buChar char="•"/>
            </a:pPr>
            <a:r>
              <a:rPr lang="ko-KR" altLang="en-US" sz="1500" dirty="0">
                <a:latin typeface="+mj-lt"/>
                <a:ea typeface="맑은 고딕" pitchFamily="50" charset="-127"/>
              </a:rPr>
              <a:t>사례 </a:t>
            </a:r>
            <a:r>
              <a:rPr lang="en-US" altLang="ko-KR" sz="1500" dirty="0">
                <a:latin typeface="+mj-lt"/>
                <a:ea typeface="맑은 고딕" pitchFamily="50" charset="-127"/>
              </a:rPr>
              <a:t>: </a:t>
            </a:r>
            <a:r>
              <a:rPr lang="ko-KR" altLang="en-US" sz="1500" dirty="0">
                <a:latin typeface="+mj-lt"/>
                <a:ea typeface="맑은 고딕" pitchFamily="50" charset="-127"/>
              </a:rPr>
              <a:t>통신</a:t>
            </a:r>
            <a:r>
              <a:rPr lang="en-US" altLang="ko-KR" sz="1500" dirty="0">
                <a:latin typeface="+mj-lt"/>
                <a:ea typeface="맑은 고딕" pitchFamily="50" charset="-127"/>
              </a:rPr>
              <a:t>, </a:t>
            </a:r>
            <a:r>
              <a:rPr lang="ko-KR" altLang="en-US" sz="1500" dirty="0">
                <a:latin typeface="+mj-lt"/>
                <a:ea typeface="맑은 고딕" pitchFamily="50" charset="-127"/>
              </a:rPr>
              <a:t>유통 등 </a:t>
            </a:r>
            <a:endParaRPr lang="en-US" altLang="ko-KR" sz="1500" dirty="0">
              <a:latin typeface="+mj-lt"/>
              <a:ea typeface="맑은 고딕" pitchFamily="50" charset="-127"/>
            </a:endParaRPr>
          </a:p>
        </p:txBody>
      </p:sp>
      <p:sp>
        <p:nvSpPr>
          <p:cNvPr id="45" name="Rectangle 6"/>
          <p:cNvSpPr>
            <a:spLocks noChangeArrowheads="1"/>
          </p:cNvSpPr>
          <p:nvPr/>
        </p:nvSpPr>
        <p:spPr bwMode="gray">
          <a:xfrm>
            <a:off x="7146899" y="3422839"/>
            <a:ext cx="2736303" cy="1006672"/>
          </a:xfrm>
          <a:prstGeom prst="roundRect">
            <a:avLst>
              <a:gd name="adj" fmla="val 8545"/>
            </a:avLst>
          </a:prstGeom>
          <a:noFill/>
          <a:ln w="19050">
            <a:solidFill>
              <a:schemeClr val="accent3">
                <a:lumMod val="50000"/>
              </a:schemeClr>
            </a:solidFill>
          </a:ln>
        </p:spPr>
        <p:txBody>
          <a:bodyPr anchor="ctr" anchorCtr="0"/>
          <a:lstStyle/>
          <a:p>
            <a:pPr marL="285750" indent="-285750">
              <a:spcBef>
                <a:spcPts val="300"/>
              </a:spcBef>
              <a:buFont typeface="Arial" pitchFamily="34" charset="0"/>
              <a:buChar char="•"/>
            </a:pPr>
            <a:r>
              <a:rPr lang="ko-KR" altLang="en-US" sz="1500" dirty="0">
                <a:latin typeface="+mj-lt"/>
                <a:ea typeface="맑은 고딕" pitchFamily="50" charset="-127"/>
              </a:rPr>
              <a:t>분석 유형 및 해석 방법</a:t>
            </a:r>
            <a:endParaRPr lang="en-US" altLang="ko-KR" sz="1500" dirty="0">
              <a:latin typeface="+mj-lt"/>
              <a:ea typeface="맑은 고딕" pitchFamily="50" charset="-127"/>
            </a:endParaRPr>
          </a:p>
        </p:txBody>
      </p:sp>
      <p:sp>
        <p:nvSpPr>
          <p:cNvPr id="46" name="Rectangle 6"/>
          <p:cNvSpPr>
            <a:spLocks noChangeArrowheads="1"/>
          </p:cNvSpPr>
          <p:nvPr/>
        </p:nvSpPr>
        <p:spPr bwMode="gray">
          <a:xfrm>
            <a:off x="7146899" y="4502555"/>
            <a:ext cx="2736303" cy="1006672"/>
          </a:xfrm>
          <a:prstGeom prst="roundRect">
            <a:avLst>
              <a:gd name="adj" fmla="val 8545"/>
            </a:avLst>
          </a:prstGeom>
          <a:noFill/>
          <a:ln w="19050">
            <a:solidFill>
              <a:schemeClr val="accent3">
                <a:lumMod val="50000"/>
              </a:schemeClr>
            </a:solidFill>
          </a:ln>
        </p:spPr>
        <p:txBody>
          <a:bodyPr anchor="ctr" anchorCtr="0"/>
          <a:lstStyle/>
          <a:p>
            <a:pPr marL="285750" indent="-285750">
              <a:spcBef>
                <a:spcPts val="300"/>
              </a:spcBef>
              <a:buFont typeface="Arial" pitchFamily="34" charset="0"/>
              <a:buChar char="•"/>
            </a:pPr>
            <a:r>
              <a:rPr lang="ko-KR" altLang="en-US" sz="1500" dirty="0" err="1">
                <a:latin typeface="+mj-lt"/>
                <a:ea typeface="맑은 고딕" pitchFamily="50" charset="-127"/>
              </a:rPr>
              <a:t>워크샵</a:t>
            </a:r>
            <a:r>
              <a:rPr lang="ko-KR" altLang="en-US" sz="1500" dirty="0">
                <a:latin typeface="+mj-lt"/>
                <a:ea typeface="맑은 고딕" pitchFamily="50" charset="-127"/>
              </a:rPr>
              <a:t> </a:t>
            </a:r>
            <a:r>
              <a:rPr lang="en-US" altLang="ko-KR" sz="1500" dirty="0">
                <a:latin typeface="+mj-lt"/>
                <a:ea typeface="맑은 고딕" pitchFamily="50" charset="-127"/>
              </a:rPr>
              <a:t>Guide </a:t>
            </a:r>
          </a:p>
          <a:p>
            <a:pPr marL="285750" indent="-285750">
              <a:spcBef>
                <a:spcPts val="300"/>
              </a:spcBef>
              <a:buFont typeface="Arial" pitchFamily="34" charset="0"/>
              <a:buChar char="•"/>
            </a:pPr>
            <a:r>
              <a:rPr lang="ko-KR" altLang="en-US" sz="1500" dirty="0">
                <a:latin typeface="+mj-lt"/>
                <a:ea typeface="맑은 고딕" pitchFamily="50" charset="-127"/>
              </a:rPr>
              <a:t>결과 해석 및 </a:t>
            </a:r>
            <a:r>
              <a:rPr lang="en-US" altLang="ko-KR" sz="1500" dirty="0" err="1">
                <a:latin typeface="+mj-lt"/>
                <a:ea typeface="맑은 고딕" pitchFamily="50" charset="-127"/>
              </a:rPr>
              <a:t>Storylining</a:t>
            </a:r>
            <a:r>
              <a:rPr lang="en-US" altLang="ko-KR" sz="1500" dirty="0">
                <a:latin typeface="+mj-lt"/>
                <a:ea typeface="맑은 고딕" pitchFamily="50" charset="-127"/>
              </a:rPr>
              <a:t> </a:t>
            </a:r>
          </a:p>
        </p:txBody>
      </p:sp>
      <p:sp>
        <p:nvSpPr>
          <p:cNvPr id="47" name="Rectangle 6"/>
          <p:cNvSpPr>
            <a:spLocks noChangeArrowheads="1"/>
          </p:cNvSpPr>
          <p:nvPr/>
        </p:nvSpPr>
        <p:spPr bwMode="gray">
          <a:xfrm>
            <a:off x="7146899" y="5582271"/>
            <a:ext cx="2736303" cy="1006672"/>
          </a:xfrm>
          <a:prstGeom prst="roundRect">
            <a:avLst>
              <a:gd name="adj" fmla="val 8545"/>
            </a:avLst>
          </a:prstGeom>
          <a:noFill/>
          <a:ln w="19050">
            <a:solidFill>
              <a:schemeClr val="accent3">
                <a:lumMod val="50000"/>
              </a:schemeClr>
            </a:solidFill>
          </a:ln>
        </p:spPr>
        <p:txBody>
          <a:bodyPr anchor="ctr" anchorCtr="0"/>
          <a:lstStyle/>
          <a:p>
            <a:pPr marL="285750" indent="-285750">
              <a:spcBef>
                <a:spcPts val="300"/>
              </a:spcBef>
              <a:buFont typeface="Arial" pitchFamily="34" charset="0"/>
              <a:buChar char="•"/>
            </a:pPr>
            <a:r>
              <a:rPr lang="ko-KR" altLang="en-US" sz="1500" dirty="0">
                <a:latin typeface="+mj-lt"/>
                <a:ea typeface="맑은 고딕" pitchFamily="50" charset="-127"/>
              </a:rPr>
              <a:t>발표 </a:t>
            </a:r>
            <a:endParaRPr lang="en-US" altLang="ko-KR" sz="1500" dirty="0">
              <a:latin typeface="+mj-lt"/>
              <a:ea typeface="맑은 고딕" pitchFamily="50" charset="-127"/>
            </a:endParaRPr>
          </a:p>
          <a:p>
            <a:pPr marL="285750" indent="-285750">
              <a:spcBef>
                <a:spcPts val="300"/>
              </a:spcBef>
              <a:buFont typeface="Arial" pitchFamily="34" charset="0"/>
              <a:buChar char="•"/>
            </a:pPr>
            <a:r>
              <a:rPr lang="en-US" altLang="ko-KR" sz="1500" dirty="0">
                <a:latin typeface="+mj-lt"/>
                <a:ea typeface="맑은 고딕" pitchFamily="50" charset="-127"/>
              </a:rPr>
              <a:t>Peer Comments </a:t>
            </a:r>
          </a:p>
          <a:p>
            <a:pPr marL="285750" indent="-285750">
              <a:spcBef>
                <a:spcPts val="300"/>
              </a:spcBef>
              <a:buFont typeface="Arial" pitchFamily="34" charset="0"/>
              <a:buChar char="•"/>
            </a:pPr>
            <a:r>
              <a:rPr lang="ko-KR" altLang="en-US" sz="1500" dirty="0">
                <a:latin typeface="+mj-lt"/>
                <a:ea typeface="맑은 고딕" pitchFamily="50" charset="-127"/>
              </a:rPr>
              <a:t>총평 </a:t>
            </a:r>
            <a:endParaRPr lang="en-US" altLang="ko-KR" sz="1500" dirty="0">
              <a:latin typeface="+mj-lt"/>
              <a:ea typeface="맑은 고딕" pitchFamily="50" charset="-127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1980163" y="1628220"/>
            <a:ext cx="1633781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u="sng" dirty="0"/>
              <a:t>1</a:t>
            </a:r>
            <a:r>
              <a:rPr lang="en-US" altLang="ko-KR" b="1" u="sng" baseline="30000" dirty="0"/>
              <a:t>st</a:t>
            </a:r>
            <a:r>
              <a:rPr lang="en-US" altLang="ko-KR" b="1" u="sng" dirty="0"/>
              <a:t> Day (</a:t>
            </a:r>
            <a:r>
              <a:rPr lang="ko-KR" altLang="en-US" b="1" u="sng" dirty="0"/>
              <a:t>월</a:t>
            </a:r>
            <a:r>
              <a:rPr lang="en-US" altLang="ko-KR" b="1" u="sng" dirty="0"/>
              <a:t>)</a:t>
            </a:r>
            <a:endParaRPr lang="ko-KR" altLang="en-US" b="1" u="sng" dirty="0"/>
          </a:p>
        </p:txBody>
      </p:sp>
      <p:sp>
        <p:nvSpPr>
          <p:cNvPr id="49" name="TextBox 48"/>
          <p:cNvSpPr txBox="1"/>
          <p:nvPr/>
        </p:nvSpPr>
        <p:spPr>
          <a:xfrm>
            <a:off x="6884350" y="1628220"/>
            <a:ext cx="1702710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u="sng" dirty="0"/>
              <a:t>2</a:t>
            </a:r>
            <a:r>
              <a:rPr lang="en-US" altLang="ko-KR" b="1" u="sng" baseline="30000" dirty="0"/>
              <a:t>nd</a:t>
            </a:r>
            <a:r>
              <a:rPr lang="en-US" altLang="ko-KR" b="1" u="sng" dirty="0"/>
              <a:t> Day (</a:t>
            </a:r>
            <a:r>
              <a:rPr lang="ko-KR" altLang="en-US" b="1" u="sng" dirty="0"/>
              <a:t>화</a:t>
            </a:r>
            <a:r>
              <a:rPr lang="en-US" altLang="ko-KR" b="1" u="sng" dirty="0"/>
              <a:t>)</a:t>
            </a:r>
            <a:endParaRPr lang="ko-KR" altLang="en-US" b="1" u="sng" dirty="0"/>
          </a:p>
        </p:txBody>
      </p:sp>
      <p:sp>
        <p:nvSpPr>
          <p:cNvPr id="50" name="Rectangle 6"/>
          <p:cNvSpPr>
            <a:spLocks noChangeArrowheads="1"/>
          </p:cNvSpPr>
          <p:nvPr/>
        </p:nvSpPr>
        <p:spPr bwMode="gray">
          <a:xfrm>
            <a:off x="5547732" y="2195823"/>
            <a:ext cx="1455152" cy="1153567"/>
          </a:xfrm>
          <a:prstGeom prst="roundRect">
            <a:avLst>
              <a:gd name="adj" fmla="val 8545"/>
            </a:avLst>
          </a:prstGeom>
          <a:solidFill>
            <a:schemeClr val="accent3">
              <a:lumMod val="50000"/>
            </a:schemeClr>
          </a:solidFill>
          <a:ln>
            <a:noFill/>
          </a:ln>
        </p:spPr>
        <p:txBody>
          <a:bodyPr anchor="ctr" anchorCtr="1"/>
          <a:lstStyle/>
          <a:p>
            <a:pPr algn="ctr">
              <a:spcBef>
                <a:spcPts val="1200"/>
              </a:spcBef>
            </a:pPr>
            <a:r>
              <a:rPr lang="ko-KR" altLang="en-US" sz="1500" b="1" dirty="0">
                <a:solidFill>
                  <a:srgbClr val="FFFFFF"/>
                </a:solidFill>
                <a:latin typeface="+mj-lt"/>
                <a:ea typeface="맑은 고딕" pitchFamily="50" charset="-127"/>
              </a:rPr>
              <a:t>사례</a:t>
            </a:r>
            <a:endParaRPr lang="en-US" altLang="ko-KR" sz="1500" b="1" dirty="0">
              <a:solidFill>
                <a:srgbClr val="FFFFFF"/>
              </a:solidFill>
              <a:latin typeface="+mj-lt"/>
              <a:ea typeface="맑은 고딕" pitchFamily="50" charset="-127"/>
            </a:endParaRPr>
          </a:p>
          <a:p>
            <a:pPr algn="ctr">
              <a:spcBef>
                <a:spcPts val="1200"/>
              </a:spcBef>
            </a:pPr>
            <a:r>
              <a:rPr lang="en-US" altLang="ko-KR" sz="1500" b="1" dirty="0">
                <a:solidFill>
                  <a:srgbClr val="FFFFFF"/>
                </a:solidFill>
                <a:latin typeface="+mj-lt"/>
                <a:ea typeface="맑은 고딕" pitchFamily="50" charset="-127"/>
              </a:rPr>
              <a:t>(60</a:t>
            </a:r>
            <a:r>
              <a:rPr lang="ko-KR" altLang="en-US" sz="1500" b="1" dirty="0">
                <a:solidFill>
                  <a:srgbClr val="FFFFFF"/>
                </a:solidFill>
                <a:latin typeface="+mj-lt"/>
                <a:ea typeface="맑은 고딕" pitchFamily="50" charset="-127"/>
              </a:rPr>
              <a:t>분 </a:t>
            </a:r>
            <a:r>
              <a:rPr lang="en-US" altLang="ko-KR" sz="1500" b="1" dirty="0">
                <a:solidFill>
                  <a:srgbClr val="FFFFFF"/>
                </a:solidFill>
                <a:latin typeface="+mj-lt"/>
                <a:ea typeface="맑은 고딕" pitchFamily="50" charset="-127"/>
              </a:rPr>
              <a:t>+ </a:t>
            </a:r>
            <a:br>
              <a:rPr lang="en-US" altLang="ko-KR" sz="1500" b="1" dirty="0">
                <a:solidFill>
                  <a:srgbClr val="FFFFFF"/>
                </a:solidFill>
                <a:latin typeface="+mj-lt"/>
                <a:ea typeface="맑은 고딕" pitchFamily="50" charset="-127"/>
              </a:rPr>
            </a:br>
            <a:r>
              <a:rPr lang="en-US" altLang="ko-KR" sz="1500" b="1" dirty="0">
                <a:solidFill>
                  <a:srgbClr val="FFFFFF"/>
                </a:solidFill>
                <a:latin typeface="+mj-lt"/>
                <a:ea typeface="맑은 고딕" pitchFamily="50" charset="-127"/>
              </a:rPr>
              <a:t>10</a:t>
            </a:r>
            <a:r>
              <a:rPr lang="ko-KR" altLang="en-US" sz="1500" b="1" dirty="0">
                <a:solidFill>
                  <a:srgbClr val="FFFFFF"/>
                </a:solidFill>
                <a:latin typeface="+mj-lt"/>
                <a:ea typeface="맑은 고딕" pitchFamily="50" charset="-127"/>
              </a:rPr>
              <a:t>분 휴식</a:t>
            </a:r>
            <a:r>
              <a:rPr lang="en-US" altLang="ko-KR" sz="1500" b="1" dirty="0">
                <a:solidFill>
                  <a:srgbClr val="FFFFFF"/>
                </a:solidFill>
                <a:latin typeface="+mj-lt"/>
                <a:ea typeface="맑은 고딕" pitchFamily="50" charset="-127"/>
              </a:rPr>
              <a:t>)</a:t>
            </a:r>
          </a:p>
        </p:txBody>
      </p:sp>
      <p:sp>
        <p:nvSpPr>
          <p:cNvPr id="51" name="Rectangle 6"/>
          <p:cNvSpPr>
            <a:spLocks noChangeArrowheads="1"/>
          </p:cNvSpPr>
          <p:nvPr/>
        </p:nvSpPr>
        <p:spPr bwMode="gray">
          <a:xfrm>
            <a:off x="5547731" y="3421399"/>
            <a:ext cx="1455152" cy="1006672"/>
          </a:xfrm>
          <a:prstGeom prst="roundRect">
            <a:avLst>
              <a:gd name="adj" fmla="val 8545"/>
            </a:avLst>
          </a:prstGeom>
          <a:solidFill>
            <a:schemeClr val="accent3">
              <a:lumMod val="50000"/>
            </a:schemeClr>
          </a:solidFill>
          <a:ln>
            <a:noFill/>
          </a:ln>
        </p:spPr>
        <p:txBody>
          <a:bodyPr anchor="ctr" anchorCtr="1"/>
          <a:lstStyle/>
          <a:p>
            <a:pPr algn="ctr">
              <a:spcBef>
                <a:spcPts val="1200"/>
              </a:spcBef>
            </a:pPr>
            <a:r>
              <a:rPr lang="ko-KR" altLang="en-US" sz="1500" b="1" dirty="0">
                <a:solidFill>
                  <a:srgbClr val="FFFFFF"/>
                </a:solidFill>
                <a:latin typeface="+mj-lt"/>
                <a:ea typeface="맑은 고딕" pitchFamily="50" charset="-127"/>
              </a:rPr>
              <a:t>분석</a:t>
            </a:r>
            <a:r>
              <a:rPr lang="en-US" altLang="ko-KR" sz="1500" b="1" dirty="0">
                <a:solidFill>
                  <a:srgbClr val="FFFFFF"/>
                </a:solidFill>
                <a:latin typeface="+mj-lt"/>
                <a:ea typeface="맑은 고딕" pitchFamily="50" charset="-127"/>
              </a:rPr>
              <a:t>/</a:t>
            </a:r>
            <a:r>
              <a:rPr lang="ko-KR" altLang="en-US" sz="1500" b="1" dirty="0">
                <a:solidFill>
                  <a:srgbClr val="FFFFFF"/>
                </a:solidFill>
                <a:latin typeface="+mj-lt"/>
                <a:ea typeface="맑은 고딕" pitchFamily="50" charset="-127"/>
              </a:rPr>
              <a:t>해석</a:t>
            </a:r>
            <a:endParaRPr lang="en-US" altLang="ko-KR" sz="1500" b="1" dirty="0">
              <a:solidFill>
                <a:srgbClr val="FFFFFF"/>
              </a:solidFill>
              <a:latin typeface="+mj-lt"/>
              <a:ea typeface="맑은 고딕" pitchFamily="50" charset="-127"/>
            </a:endParaRPr>
          </a:p>
          <a:p>
            <a:pPr algn="ctr">
              <a:spcBef>
                <a:spcPts val="1200"/>
              </a:spcBef>
            </a:pPr>
            <a:r>
              <a:rPr lang="en-US" altLang="ko-KR" sz="1500" b="1" dirty="0">
                <a:solidFill>
                  <a:srgbClr val="FFFFFF"/>
                </a:solidFill>
                <a:latin typeface="+mj-lt"/>
                <a:ea typeface="맑은 고딕" pitchFamily="50" charset="-127"/>
              </a:rPr>
              <a:t>(70</a:t>
            </a:r>
            <a:r>
              <a:rPr lang="ko-KR" altLang="en-US" sz="1500" b="1" dirty="0">
                <a:solidFill>
                  <a:srgbClr val="FFFFFF"/>
                </a:solidFill>
                <a:latin typeface="+mj-lt"/>
                <a:ea typeface="맑은 고딕" pitchFamily="50" charset="-127"/>
              </a:rPr>
              <a:t>분</a:t>
            </a:r>
            <a:r>
              <a:rPr lang="en-US" altLang="ko-KR" sz="1500" b="1" dirty="0">
                <a:solidFill>
                  <a:srgbClr val="FFFFFF"/>
                </a:solidFill>
                <a:latin typeface="+mj-lt"/>
                <a:ea typeface="맑은 고딕" pitchFamily="50" charset="-127"/>
              </a:rPr>
              <a:t>)</a:t>
            </a:r>
          </a:p>
        </p:txBody>
      </p:sp>
      <p:sp>
        <p:nvSpPr>
          <p:cNvPr id="52" name="Rectangle 6"/>
          <p:cNvSpPr>
            <a:spLocks noChangeArrowheads="1"/>
          </p:cNvSpPr>
          <p:nvPr/>
        </p:nvSpPr>
        <p:spPr bwMode="gray">
          <a:xfrm>
            <a:off x="5547731" y="4501115"/>
            <a:ext cx="1455152" cy="1006672"/>
          </a:xfrm>
          <a:prstGeom prst="roundRect">
            <a:avLst>
              <a:gd name="adj" fmla="val 8545"/>
            </a:avLst>
          </a:prstGeom>
          <a:solidFill>
            <a:schemeClr val="accent3">
              <a:lumMod val="50000"/>
            </a:schemeClr>
          </a:solidFill>
          <a:ln>
            <a:noFill/>
          </a:ln>
        </p:spPr>
        <p:txBody>
          <a:bodyPr anchor="ctr" anchorCtr="1"/>
          <a:lstStyle/>
          <a:p>
            <a:pPr algn="ctr">
              <a:spcBef>
                <a:spcPts val="1200"/>
              </a:spcBef>
            </a:pPr>
            <a:r>
              <a:rPr lang="en-US" altLang="ko-KR" sz="1500" b="1" dirty="0">
                <a:solidFill>
                  <a:srgbClr val="FFFFFF"/>
                </a:solidFill>
                <a:latin typeface="+mj-lt"/>
                <a:ea typeface="맑은 고딕" pitchFamily="50" charset="-127"/>
              </a:rPr>
              <a:t>Workshop</a:t>
            </a:r>
          </a:p>
          <a:p>
            <a:pPr algn="ctr">
              <a:spcBef>
                <a:spcPts val="1200"/>
              </a:spcBef>
            </a:pPr>
            <a:r>
              <a:rPr lang="en-US" altLang="ko-KR" sz="1400" b="1" dirty="0">
                <a:solidFill>
                  <a:srgbClr val="FFFFFF"/>
                </a:solidFill>
                <a:latin typeface="+mj-lt"/>
                <a:ea typeface="맑은 고딕" pitchFamily="50" charset="-127"/>
              </a:rPr>
              <a:t>(40</a:t>
            </a:r>
            <a:r>
              <a:rPr lang="ko-KR" altLang="en-US" sz="1400" b="1" dirty="0">
                <a:solidFill>
                  <a:srgbClr val="FFFFFF"/>
                </a:solidFill>
                <a:latin typeface="+mj-lt"/>
                <a:ea typeface="맑은 고딕" pitchFamily="50" charset="-127"/>
              </a:rPr>
              <a:t>분 식사</a:t>
            </a:r>
            <a:r>
              <a:rPr lang="en-US" altLang="ko-KR" sz="1400" b="1" dirty="0">
                <a:solidFill>
                  <a:srgbClr val="FFFFFF"/>
                </a:solidFill>
                <a:latin typeface="+mj-lt"/>
                <a:ea typeface="맑은 고딕" pitchFamily="50" charset="-127"/>
              </a:rPr>
              <a:t>+</a:t>
            </a:r>
            <a:br>
              <a:rPr lang="en-US" altLang="ko-KR" sz="1400" b="1" dirty="0">
                <a:solidFill>
                  <a:srgbClr val="FFFFFF"/>
                </a:solidFill>
                <a:latin typeface="+mj-lt"/>
                <a:ea typeface="맑은 고딕" pitchFamily="50" charset="-127"/>
              </a:rPr>
            </a:br>
            <a:r>
              <a:rPr lang="en-US" altLang="ko-KR" sz="1400" b="1" dirty="0">
                <a:solidFill>
                  <a:srgbClr val="FFFFFF"/>
                </a:solidFill>
                <a:latin typeface="+mj-lt"/>
                <a:ea typeface="맑은 고딕" pitchFamily="50" charset="-127"/>
              </a:rPr>
              <a:t>40</a:t>
            </a:r>
            <a:r>
              <a:rPr lang="ko-KR" altLang="en-US" sz="1400" b="1" dirty="0">
                <a:solidFill>
                  <a:srgbClr val="FFFFFF"/>
                </a:solidFill>
                <a:latin typeface="+mj-lt"/>
                <a:ea typeface="맑은 고딕" pitchFamily="50" charset="-127"/>
              </a:rPr>
              <a:t>분 작업</a:t>
            </a:r>
            <a:r>
              <a:rPr lang="en-US" altLang="ko-KR" sz="1400" b="1" dirty="0">
                <a:solidFill>
                  <a:srgbClr val="FFFFFF"/>
                </a:solidFill>
                <a:latin typeface="+mj-lt"/>
                <a:ea typeface="맑은 고딕" pitchFamily="50" charset="-127"/>
              </a:rPr>
              <a:t>)</a:t>
            </a:r>
          </a:p>
        </p:txBody>
      </p:sp>
      <p:sp>
        <p:nvSpPr>
          <p:cNvPr id="53" name="Rectangle 6"/>
          <p:cNvSpPr>
            <a:spLocks noChangeArrowheads="1"/>
          </p:cNvSpPr>
          <p:nvPr/>
        </p:nvSpPr>
        <p:spPr bwMode="gray">
          <a:xfrm>
            <a:off x="5547731" y="5580831"/>
            <a:ext cx="1455152" cy="1006672"/>
          </a:xfrm>
          <a:prstGeom prst="roundRect">
            <a:avLst>
              <a:gd name="adj" fmla="val 8545"/>
            </a:avLst>
          </a:prstGeom>
          <a:solidFill>
            <a:schemeClr val="accent3">
              <a:lumMod val="50000"/>
            </a:schemeClr>
          </a:solidFill>
          <a:ln>
            <a:noFill/>
          </a:ln>
        </p:spPr>
        <p:txBody>
          <a:bodyPr anchor="ctr" anchorCtr="1"/>
          <a:lstStyle/>
          <a:p>
            <a:pPr algn="ctr">
              <a:spcBef>
                <a:spcPts val="1200"/>
              </a:spcBef>
            </a:pPr>
            <a:r>
              <a:rPr lang="en-US" altLang="ko-KR" sz="1500" b="1" dirty="0">
                <a:solidFill>
                  <a:srgbClr val="FFFFFF"/>
                </a:solidFill>
                <a:latin typeface="+mj-lt"/>
                <a:ea typeface="맑은 고딕" pitchFamily="50" charset="-127"/>
              </a:rPr>
              <a:t>Share </a:t>
            </a:r>
            <a:br>
              <a:rPr lang="en-US" altLang="ko-KR" sz="1500" b="1" dirty="0">
                <a:solidFill>
                  <a:srgbClr val="FFFFFF"/>
                </a:solidFill>
                <a:latin typeface="+mj-lt"/>
                <a:ea typeface="맑은 고딕" pitchFamily="50" charset="-127"/>
              </a:rPr>
            </a:br>
            <a:r>
              <a:rPr lang="en-US" altLang="ko-KR" sz="1500" b="1" dirty="0">
                <a:solidFill>
                  <a:srgbClr val="FFFFFF"/>
                </a:solidFill>
                <a:latin typeface="+mj-lt"/>
                <a:ea typeface="맑은 고딕" pitchFamily="50" charset="-127"/>
              </a:rPr>
              <a:t>with all</a:t>
            </a:r>
          </a:p>
          <a:p>
            <a:pPr algn="ctr">
              <a:spcBef>
                <a:spcPts val="1200"/>
              </a:spcBef>
            </a:pPr>
            <a:r>
              <a:rPr lang="en-US" altLang="ko-KR" sz="1500" b="1" dirty="0">
                <a:solidFill>
                  <a:srgbClr val="FFFFFF"/>
                </a:solidFill>
                <a:latin typeface="+mj-lt"/>
                <a:ea typeface="맑은 고딕" pitchFamily="50" charset="-127"/>
              </a:rPr>
              <a:t>(20</a:t>
            </a:r>
            <a:r>
              <a:rPr lang="ko-KR" altLang="en-US" sz="1500" b="1" dirty="0">
                <a:solidFill>
                  <a:srgbClr val="FFFFFF"/>
                </a:solidFill>
                <a:latin typeface="+mj-lt"/>
                <a:ea typeface="맑은 고딕" pitchFamily="50" charset="-127"/>
              </a:rPr>
              <a:t>분</a:t>
            </a:r>
            <a:r>
              <a:rPr lang="en-US" altLang="ko-KR" sz="1500" b="1" dirty="0">
                <a:solidFill>
                  <a:srgbClr val="FFFFFF"/>
                </a:solidFill>
                <a:latin typeface="+mj-lt"/>
                <a:ea typeface="맑은 고딕" pitchFamily="50" charset="-127"/>
              </a:rPr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2424487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5" grpId="0" animBg="1"/>
      <p:bldP spid="46" grpId="0" animBg="1"/>
      <p:bldP spid="47" grpId="0" animBg="1"/>
      <p:bldP spid="49" grpId="0"/>
      <p:bldP spid="50" grpId="0" animBg="1"/>
      <p:bldP spid="51" grpId="0" animBg="1"/>
      <p:bldP spid="52" grpId="0" animBg="1"/>
      <p:bldP spid="53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083238" y="453273"/>
            <a:ext cx="9304022" cy="572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4306" tIns="52153" rIns="104306" bIns="52153" rtlCol="0" anchor="ctr"/>
          <a:lstStyle/>
          <a:p>
            <a:r>
              <a:rPr lang="en-US" altLang="ko-KR" sz="3200" spc="-171" dirty="0">
                <a:solidFill>
                  <a:schemeClr val="tx1"/>
                </a:solidFill>
                <a:ea typeface="나눔바른고딕 옛한글" pitchFamily="50" charset="-127"/>
                <a:cs typeface="Calibri" pitchFamily="34" charset="0"/>
              </a:rPr>
              <a:t>Base Analysis – </a:t>
            </a:r>
            <a:r>
              <a:rPr lang="ko-KR" altLang="en-US" sz="3200" spc="-171" dirty="0">
                <a:solidFill>
                  <a:schemeClr val="tx1"/>
                </a:solidFill>
                <a:ea typeface="나눔바른고딕 옛한글" pitchFamily="50" charset="-127"/>
                <a:cs typeface="Calibri" pitchFamily="34" charset="0"/>
              </a:rPr>
              <a:t> </a:t>
            </a:r>
            <a:r>
              <a:rPr lang="ko-KR" altLang="en-US" sz="4000" b="1" spc="-171" dirty="0">
                <a:solidFill>
                  <a:srgbClr val="2AAEC0"/>
                </a:solidFill>
                <a:ea typeface="나눔바른고딕 옛한글" pitchFamily="50" charset="-127"/>
                <a:cs typeface="Calibri" pitchFamily="34" charset="0"/>
              </a:rPr>
              <a:t>예측 </a:t>
            </a:r>
            <a:r>
              <a:rPr lang="ko-KR" altLang="en-US" sz="3200" spc="-171" dirty="0">
                <a:solidFill>
                  <a:schemeClr val="tx1"/>
                </a:solidFill>
                <a:ea typeface="나눔바른고딕 옛한글" pitchFamily="50" charset="-127"/>
                <a:cs typeface="Calibri" pitchFamily="34" charset="0"/>
              </a:rPr>
              <a:t>분석 </a:t>
            </a:r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gray">
          <a:xfrm>
            <a:off x="7346964" y="3499827"/>
            <a:ext cx="2735810" cy="1781002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square" lIns="99569" tIns="49785" rIns="99569" bIns="49785">
            <a:spAutoFit/>
          </a:bodyPr>
          <a:lstStyle/>
          <a:p>
            <a:pPr marL="207435" indent="-207435" latinLnBrk="0">
              <a:spcBef>
                <a:spcPct val="40000"/>
              </a:spcBef>
              <a:buFont typeface="Wingdings" pitchFamily="2" charset="2"/>
              <a:buChar char="§"/>
            </a:pPr>
            <a:r>
              <a:rPr lang="ko-KR" altLang="en-US" sz="1400" b="1" dirty="0"/>
              <a:t>주중과 주말의 매출 차이가 극명하게 발생함 </a:t>
            </a:r>
            <a:r>
              <a:rPr lang="en-US" altLang="ko-KR" sz="1400" b="1" dirty="0"/>
              <a:t>(</a:t>
            </a:r>
            <a:r>
              <a:rPr lang="ko-KR" altLang="en-US" sz="1400" b="1" dirty="0"/>
              <a:t>휴일은 주말에 포함</a:t>
            </a:r>
            <a:r>
              <a:rPr lang="en-US" altLang="ko-KR" sz="1400" b="1" dirty="0"/>
              <a:t>)</a:t>
            </a:r>
          </a:p>
          <a:p>
            <a:pPr marL="207435" indent="-207435" latinLnBrk="0">
              <a:spcBef>
                <a:spcPct val="40000"/>
              </a:spcBef>
              <a:buFont typeface="Wingdings" pitchFamily="2" charset="2"/>
              <a:buChar char="§"/>
            </a:pPr>
            <a:r>
              <a:rPr lang="ko-KR" altLang="en-US" sz="1400" b="1" dirty="0"/>
              <a:t>월요일의 매출이 주중 최고임</a:t>
            </a:r>
          </a:p>
          <a:p>
            <a:pPr marL="207435" indent="-207435" latinLnBrk="0">
              <a:spcBef>
                <a:spcPct val="40000"/>
              </a:spcBef>
              <a:buFont typeface="Wingdings" pitchFamily="2" charset="2"/>
              <a:buChar char="§"/>
            </a:pPr>
            <a:r>
              <a:rPr lang="ko-KR" altLang="en-US" sz="1400" b="1" dirty="0"/>
              <a:t>공휴일을 주말로 포함하면 비슷한 패턴이 </a:t>
            </a:r>
            <a:r>
              <a:rPr lang="en-US" altLang="ko-KR" sz="1400" b="1" dirty="0"/>
              <a:t>1</a:t>
            </a:r>
            <a:r>
              <a:rPr lang="ko-KR" altLang="en-US" sz="1400" b="1" dirty="0"/>
              <a:t>주 단위로 반복됨</a:t>
            </a:r>
          </a:p>
        </p:txBody>
      </p:sp>
      <p:sp>
        <p:nvSpPr>
          <p:cNvPr id="16" name="AutoShape 10"/>
          <p:cNvSpPr>
            <a:spLocks noChangeArrowheads="1"/>
          </p:cNvSpPr>
          <p:nvPr/>
        </p:nvSpPr>
        <p:spPr bwMode="gray">
          <a:xfrm rot="5400000" flipH="1">
            <a:off x="7382230" y="5531314"/>
            <a:ext cx="1235767" cy="1163425"/>
          </a:xfrm>
          <a:prstGeom prst="upArrow">
            <a:avLst>
              <a:gd name="adj1" fmla="val 77352"/>
              <a:gd name="adj2" fmla="val 29097"/>
            </a:avLst>
          </a:prstGeom>
          <a:solidFill>
            <a:schemeClr val="bg1">
              <a:lumMod val="95000"/>
            </a:schemeClr>
          </a:solidFill>
          <a:ln w="12700">
            <a:solidFill>
              <a:srgbClr val="FF0000"/>
            </a:solidFill>
            <a:miter lim="800000"/>
            <a:headEnd/>
            <a:tailEnd/>
          </a:ln>
        </p:spPr>
        <p:txBody>
          <a:bodyPr rot="10800000" vert="eaVert" wrap="none" lIns="99569" tIns="49785" rIns="99569" bIns="49785" anchor="ctr"/>
          <a:lstStyle/>
          <a:p>
            <a:pPr algn="ctr">
              <a:spcBef>
                <a:spcPct val="50000"/>
              </a:spcBef>
              <a:buFont typeface="Wingdings" pitchFamily="2" charset="2"/>
              <a:buNone/>
            </a:pPr>
            <a:endParaRPr lang="en-US" altLang="ko-KR" sz="1300" b="1" dirty="0"/>
          </a:p>
        </p:txBody>
      </p:sp>
      <p:sp>
        <p:nvSpPr>
          <p:cNvPr id="17" name="Text Box 11"/>
          <p:cNvSpPr txBox="1">
            <a:spLocks noChangeArrowheads="1"/>
          </p:cNvSpPr>
          <p:nvPr/>
        </p:nvSpPr>
        <p:spPr bwMode="gray">
          <a:xfrm>
            <a:off x="7462543" y="5838685"/>
            <a:ext cx="1006303" cy="531430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square" lIns="99569" tIns="49785" rIns="99569" bIns="49785">
            <a:spAutoFit/>
          </a:bodyPr>
          <a:lstStyle/>
          <a:p>
            <a:pPr algn="ctr">
              <a:spcBef>
                <a:spcPct val="20000"/>
              </a:spcBef>
              <a:buFont typeface="Wingdings" pitchFamily="2" charset="2"/>
              <a:buNone/>
            </a:pPr>
            <a:r>
              <a:rPr lang="ko-KR" altLang="en-US" sz="1400" b="1" dirty="0"/>
              <a:t>추가 </a:t>
            </a:r>
            <a:br>
              <a:rPr lang="ko-KR" altLang="en-US" sz="1400" b="1" dirty="0"/>
            </a:br>
            <a:r>
              <a:rPr lang="ko-KR" altLang="en-US" sz="1400" b="1" dirty="0"/>
              <a:t>분석 요건 </a:t>
            </a:r>
          </a:p>
        </p:txBody>
      </p:sp>
      <p:sp>
        <p:nvSpPr>
          <p:cNvPr id="18" name="Rectangle 12"/>
          <p:cNvSpPr>
            <a:spLocks noChangeArrowheads="1"/>
          </p:cNvSpPr>
          <p:nvPr/>
        </p:nvSpPr>
        <p:spPr bwMode="gray">
          <a:xfrm>
            <a:off x="8632848" y="5495143"/>
            <a:ext cx="1565465" cy="1177760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square" lIns="99569" tIns="49785" rIns="99569" bIns="49785">
            <a:spAutoFit/>
          </a:bodyPr>
          <a:lstStyle/>
          <a:p>
            <a:pPr marL="207435" indent="-207435" latinLnBrk="0">
              <a:spcBef>
                <a:spcPct val="40000"/>
              </a:spcBef>
              <a:buFont typeface="Wingdings" pitchFamily="2" charset="2"/>
              <a:buChar char="§"/>
            </a:pPr>
            <a:r>
              <a:rPr lang="ko-KR" altLang="en-US" sz="1400" b="1" dirty="0"/>
              <a:t>요일의 각 일 별로 </a:t>
            </a:r>
            <a:r>
              <a:rPr lang="en-US" altLang="ko-KR" sz="1400" b="1" dirty="0"/>
              <a:t>(</a:t>
            </a:r>
            <a:r>
              <a:rPr lang="ko-KR" altLang="en-US" sz="1400" b="1" dirty="0"/>
              <a:t>휴일은 동일한 일로 간주</a:t>
            </a:r>
            <a:r>
              <a:rPr lang="en-US" altLang="ko-KR" sz="1400" b="1" dirty="0"/>
              <a:t>) </a:t>
            </a:r>
            <a:r>
              <a:rPr lang="ko-KR" altLang="en-US" sz="1400" b="1" dirty="0"/>
              <a:t>매출 추이 분석 </a:t>
            </a:r>
            <a:endParaRPr lang="en-US" altLang="ko-KR" sz="1400" b="1" dirty="0"/>
          </a:p>
        </p:txBody>
      </p:sp>
      <p:sp>
        <p:nvSpPr>
          <p:cNvPr id="19" name="Text Box 16"/>
          <p:cNvSpPr txBox="1">
            <a:spLocks noChangeArrowheads="1"/>
          </p:cNvSpPr>
          <p:nvPr/>
        </p:nvSpPr>
        <p:spPr bwMode="gray">
          <a:xfrm>
            <a:off x="1703362" y="1381931"/>
            <a:ext cx="7087805" cy="469874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square" lIns="99569" tIns="49785" rIns="99569" bIns="49785">
            <a:spAutoFit/>
          </a:bodyPr>
          <a:lstStyle/>
          <a:p>
            <a:pPr marL="193606" indent="-193606">
              <a:spcBef>
                <a:spcPct val="100000"/>
              </a:spcBef>
              <a:buSzPct val="80000"/>
              <a:defRPr/>
            </a:pPr>
            <a:r>
              <a:rPr lang="en-US" altLang="ko-KR" sz="2400" b="1" dirty="0"/>
              <a:t>Predictive Analysis _ Time Series Analysis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983942" y="36215"/>
            <a:ext cx="46193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Insight from Data </a:t>
            </a:r>
            <a:r>
              <a:rPr lang="en-US" altLang="ko-KR" sz="1400" b="1" dirty="0">
                <a:solidFill>
                  <a:srgbClr val="FF0000"/>
                </a:solidFill>
              </a:rPr>
              <a:t>– Interpretation : Analysis Type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  <p:sp>
        <p:nvSpPr>
          <p:cNvPr id="22" name="Text Box 11"/>
          <p:cNvSpPr txBox="1">
            <a:spLocks noChangeArrowheads="1"/>
          </p:cNvSpPr>
          <p:nvPr/>
        </p:nvSpPr>
        <p:spPr bwMode="gray">
          <a:xfrm>
            <a:off x="917544" y="2066119"/>
            <a:ext cx="9429816" cy="408319"/>
          </a:xfrm>
          <a:prstGeom prst="rect">
            <a:avLst/>
          </a:prstGeom>
          <a:noFill/>
          <a:ln w="19050">
            <a:noFill/>
            <a:prstDash val="dash"/>
            <a:miter lim="800000"/>
            <a:headEnd/>
            <a:tailEnd/>
          </a:ln>
        </p:spPr>
        <p:txBody>
          <a:bodyPr wrap="square" lIns="99569" tIns="49785" rIns="99569" bIns="49785">
            <a:spAutoFit/>
          </a:bodyPr>
          <a:lstStyle/>
          <a:p>
            <a:pPr defTabSz="995690" latinLnBrk="0">
              <a:spcBef>
                <a:spcPct val="100000"/>
              </a:spcBef>
              <a:defRPr/>
            </a:pPr>
            <a:r>
              <a:rPr lang="en-US" altLang="ko-KR" sz="2000" b="1" kern="0" dirty="0"/>
              <a:t>Hypothesis 1 : </a:t>
            </a:r>
            <a:r>
              <a:rPr lang="ko-KR" altLang="en-US" sz="2000" b="1" kern="0" dirty="0"/>
              <a:t>해당 사업부서의 매출에는 주 별로 </a:t>
            </a:r>
            <a:r>
              <a:rPr lang="en-US" altLang="ko-KR" sz="2000" b="1" kern="0" dirty="0"/>
              <a:t>Seasonal Pattern</a:t>
            </a:r>
            <a:r>
              <a:rPr lang="ko-KR" altLang="en-US" sz="2000" b="1" kern="0" dirty="0"/>
              <a:t>이 존재함</a:t>
            </a:r>
          </a:p>
        </p:txBody>
      </p:sp>
      <p:sp>
        <p:nvSpPr>
          <p:cNvPr id="23" name="Oval 41"/>
          <p:cNvSpPr>
            <a:spLocks noChangeArrowheads="1"/>
          </p:cNvSpPr>
          <p:nvPr/>
        </p:nvSpPr>
        <p:spPr bwMode="auto">
          <a:xfrm>
            <a:off x="988982" y="1351739"/>
            <a:ext cx="692902" cy="504534"/>
          </a:xfrm>
          <a:prstGeom prst="rect">
            <a:avLst/>
          </a:prstGeom>
          <a:solidFill>
            <a:srgbClr val="FFFF00"/>
          </a:solidFill>
          <a:ln w="28575" algn="ctr">
            <a:solidFill>
              <a:srgbClr val="000000"/>
            </a:solidFill>
            <a:round/>
            <a:headEnd/>
            <a:tailEnd/>
          </a:ln>
        </p:spPr>
        <p:txBody>
          <a:bodyPr lIns="99569" tIns="49785" rIns="99569" bIns="49785" anchor="ctr" anchorCtr="1"/>
          <a:lstStyle/>
          <a:p>
            <a:pPr algn="ctr" defTabSz="995690" latinLnBrk="0">
              <a:spcBef>
                <a:spcPct val="50000"/>
              </a:spcBef>
              <a:defRPr/>
            </a:pPr>
            <a:r>
              <a:rPr lang="en-US" altLang="ko-KR" sz="2000" b="1" kern="0" dirty="0">
                <a:solidFill>
                  <a:sysClr val="windowText" lastClr="000000"/>
                </a:solidFill>
              </a:rPr>
              <a:t>D-1</a:t>
            </a:r>
          </a:p>
        </p:txBody>
      </p:sp>
      <p:pic>
        <p:nvPicPr>
          <p:cNvPr id="14" name="Picture 1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10196" y="3343453"/>
            <a:ext cx="6344065" cy="3437574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</p:pic>
      <p:sp>
        <p:nvSpPr>
          <p:cNvPr id="20" name="Text Box 15"/>
          <p:cNvSpPr txBox="1">
            <a:spLocks noChangeArrowheads="1"/>
          </p:cNvSpPr>
          <p:nvPr/>
        </p:nvSpPr>
        <p:spPr bwMode="auto">
          <a:xfrm>
            <a:off x="5262351" y="5074493"/>
            <a:ext cx="1281837" cy="504084"/>
          </a:xfrm>
          <a:prstGeom prst="rect">
            <a:avLst/>
          </a:prstGeom>
          <a:solidFill>
            <a:srgbClr val="FFFFCC">
              <a:alpha val="54117"/>
            </a:srgbClr>
          </a:solidFill>
          <a:ln w="12700" algn="ctr">
            <a:noFill/>
            <a:miter lim="800000"/>
            <a:headEnd/>
            <a:tailEnd/>
          </a:ln>
        </p:spPr>
        <p:txBody>
          <a:bodyPr lIns="99569" tIns="49785" rIns="99569" bIns="49785">
            <a:spAutoFit/>
          </a:bodyPr>
          <a:lstStyle/>
          <a:p>
            <a:pPr algn="ctr">
              <a:spcBef>
                <a:spcPct val="50000"/>
              </a:spcBef>
              <a:buFont typeface="Wingdings" pitchFamily="2" charset="2"/>
              <a:buNone/>
            </a:pPr>
            <a:r>
              <a:rPr lang="ko-KR" altLang="en-US" sz="1300" b="1" dirty="0"/>
              <a:t>휴일</a:t>
            </a:r>
            <a:br>
              <a:rPr lang="ko-KR" altLang="en-US" sz="1300" b="1" dirty="0"/>
            </a:br>
            <a:r>
              <a:rPr lang="en-US" altLang="ko-KR" sz="1300" b="1" dirty="0"/>
              <a:t>(</a:t>
            </a:r>
            <a:r>
              <a:rPr lang="ko-KR" altLang="en-US" sz="1300" b="1" dirty="0"/>
              <a:t>추석 연휴</a:t>
            </a:r>
            <a:r>
              <a:rPr lang="en-US" altLang="ko-KR" sz="1300" b="1" dirty="0"/>
              <a:t>)</a:t>
            </a:r>
          </a:p>
        </p:txBody>
      </p:sp>
      <p:sp>
        <p:nvSpPr>
          <p:cNvPr id="21" name="Line 16"/>
          <p:cNvSpPr>
            <a:spLocks noChangeShapeType="1"/>
          </p:cNvSpPr>
          <p:nvPr/>
        </p:nvSpPr>
        <p:spPr bwMode="auto">
          <a:xfrm>
            <a:off x="5668496" y="5597829"/>
            <a:ext cx="412998" cy="1751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 lIns="99569" tIns="49785" rIns="99569" bIns="49785">
            <a:spAutoFit/>
          </a:bodyPr>
          <a:lstStyle/>
          <a:p>
            <a:pPr algn="ctr">
              <a:spcBef>
                <a:spcPct val="50000"/>
              </a:spcBef>
              <a:buClr>
                <a:srgbClr val="000000"/>
              </a:buClr>
              <a:buSzPct val="100000"/>
              <a:buFont typeface="Wingdings" pitchFamily="2" charset="2"/>
              <a:buNone/>
            </a:pPr>
            <a:endParaRPr lang="ko-KR" altLang="en-US" sz="1500" b="1" dirty="0">
              <a:ea typeface="HY헤드라인M" pitchFamily="18" charset="-127"/>
            </a:endParaRPr>
          </a:p>
        </p:txBody>
      </p:sp>
      <p:sp>
        <p:nvSpPr>
          <p:cNvPr id="24" name="Rectangle 9"/>
          <p:cNvSpPr>
            <a:spLocks noChangeArrowheads="1"/>
          </p:cNvSpPr>
          <p:nvPr/>
        </p:nvSpPr>
        <p:spPr bwMode="auto">
          <a:xfrm>
            <a:off x="917544" y="2780306"/>
            <a:ext cx="2995523" cy="428821"/>
          </a:xfrm>
          <a:prstGeom prst="rect">
            <a:avLst/>
          </a:prstGeom>
          <a:noFill/>
          <a:ln w="12700">
            <a:solidFill>
              <a:schemeClr val="bg1"/>
            </a:solidFill>
            <a:miter lim="800000"/>
            <a:headEnd/>
            <a:tailEnd/>
          </a:ln>
        </p:spPr>
        <p:txBody>
          <a:bodyPr lIns="99569" tIns="49785" rIns="99569" bIns="49785" anchor="ctr"/>
          <a:lstStyle/>
          <a:p>
            <a:pPr defTabSz="995690" latinLnBrk="0">
              <a:spcBef>
                <a:spcPct val="50000"/>
              </a:spcBef>
              <a:defRPr/>
            </a:pPr>
            <a:r>
              <a:rPr lang="en-US" altLang="ko-KR" sz="1600" b="1" kern="0" dirty="0">
                <a:solidFill>
                  <a:sysClr val="windowText" lastClr="000000"/>
                </a:solidFill>
                <a:sym typeface="Wingdings 2" pitchFamily="18" charset="2"/>
              </a:rPr>
              <a:t>①</a:t>
            </a:r>
            <a:r>
              <a:rPr lang="ko-KR" altLang="en-US" sz="1600" b="1" kern="0" dirty="0">
                <a:solidFill>
                  <a:sysClr val="windowText" lastClr="000000"/>
                </a:solidFill>
              </a:rPr>
              <a:t> </a:t>
            </a:r>
            <a:r>
              <a:rPr lang="en-US" altLang="ko-KR" sz="1600" b="1" kern="0" dirty="0">
                <a:solidFill>
                  <a:sysClr val="windowText" lastClr="000000"/>
                </a:solidFill>
              </a:rPr>
              <a:t>Time-series Analysis</a:t>
            </a:r>
          </a:p>
        </p:txBody>
      </p:sp>
    </p:spTree>
    <p:extLst>
      <p:ext uri="{BB962C8B-B14F-4D97-AF65-F5344CB8AC3E}">
        <p14:creationId xmlns:p14="http://schemas.microsoft.com/office/powerpoint/2010/main" val="213239415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083238" y="453273"/>
            <a:ext cx="9304022" cy="572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4306" tIns="52153" rIns="104306" bIns="52153" rtlCol="0" anchor="ctr"/>
          <a:lstStyle/>
          <a:p>
            <a:r>
              <a:rPr lang="en-US" altLang="ko-KR" sz="3200" spc="-171" dirty="0">
                <a:solidFill>
                  <a:schemeClr val="tx1"/>
                </a:solidFill>
                <a:ea typeface="나눔바른고딕 옛한글" pitchFamily="50" charset="-127"/>
                <a:cs typeface="Calibri" pitchFamily="34" charset="0"/>
              </a:rPr>
              <a:t>Base Analysis – </a:t>
            </a:r>
            <a:r>
              <a:rPr lang="ko-KR" altLang="en-US" sz="3200" spc="-171" dirty="0">
                <a:solidFill>
                  <a:schemeClr val="tx1"/>
                </a:solidFill>
                <a:ea typeface="나눔바른고딕 옛한글" pitchFamily="50" charset="-127"/>
                <a:cs typeface="Calibri" pitchFamily="34" charset="0"/>
              </a:rPr>
              <a:t> </a:t>
            </a:r>
            <a:r>
              <a:rPr lang="ko-KR" altLang="en-US" sz="4000" b="1" spc="-171" dirty="0">
                <a:solidFill>
                  <a:srgbClr val="2AAEC0"/>
                </a:solidFill>
                <a:ea typeface="나눔바른고딕 옛한글" pitchFamily="50" charset="-127"/>
                <a:cs typeface="Calibri" pitchFamily="34" charset="0"/>
              </a:rPr>
              <a:t>예측 </a:t>
            </a:r>
            <a:r>
              <a:rPr lang="ko-KR" altLang="en-US" sz="3200" spc="-171" dirty="0">
                <a:solidFill>
                  <a:schemeClr val="tx1"/>
                </a:solidFill>
                <a:ea typeface="나눔바른고딕 옛한글" pitchFamily="50" charset="-127"/>
                <a:cs typeface="Calibri" pitchFamily="34" charset="0"/>
              </a:rPr>
              <a:t>분석 </a:t>
            </a:r>
          </a:p>
        </p:txBody>
      </p:sp>
      <p:sp>
        <p:nvSpPr>
          <p:cNvPr id="19" name="Text Box 16"/>
          <p:cNvSpPr txBox="1">
            <a:spLocks noChangeArrowheads="1"/>
          </p:cNvSpPr>
          <p:nvPr/>
        </p:nvSpPr>
        <p:spPr bwMode="gray">
          <a:xfrm>
            <a:off x="1703362" y="1473678"/>
            <a:ext cx="7087805" cy="469874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square" lIns="99569" tIns="49785" rIns="99569" bIns="49785">
            <a:spAutoFit/>
          </a:bodyPr>
          <a:lstStyle/>
          <a:p>
            <a:pPr marL="193606" indent="-193606">
              <a:spcBef>
                <a:spcPct val="100000"/>
              </a:spcBef>
              <a:buSzPct val="80000"/>
              <a:defRPr/>
            </a:pPr>
            <a:r>
              <a:rPr lang="en-US" altLang="ko-KR" sz="2400" b="1" dirty="0"/>
              <a:t>Predictive Analysis _ Time Series Analysis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983942" y="36215"/>
            <a:ext cx="46193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Insight from Data </a:t>
            </a:r>
            <a:r>
              <a:rPr lang="en-US" altLang="ko-KR" sz="1400" b="1" dirty="0">
                <a:solidFill>
                  <a:srgbClr val="FF0000"/>
                </a:solidFill>
              </a:rPr>
              <a:t>– Interpretation : Analysis Type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  <p:sp>
        <p:nvSpPr>
          <p:cNvPr id="22" name="Text Box 11"/>
          <p:cNvSpPr txBox="1">
            <a:spLocks noChangeArrowheads="1"/>
          </p:cNvSpPr>
          <p:nvPr/>
        </p:nvSpPr>
        <p:spPr bwMode="gray">
          <a:xfrm>
            <a:off x="917544" y="2157866"/>
            <a:ext cx="9429816" cy="408319"/>
          </a:xfrm>
          <a:prstGeom prst="rect">
            <a:avLst/>
          </a:prstGeom>
          <a:noFill/>
          <a:ln w="19050">
            <a:noFill/>
            <a:prstDash val="dash"/>
            <a:miter lim="800000"/>
            <a:headEnd/>
            <a:tailEnd/>
          </a:ln>
        </p:spPr>
        <p:txBody>
          <a:bodyPr wrap="square" lIns="99569" tIns="49785" rIns="99569" bIns="49785">
            <a:spAutoFit/>
          </a:bodyPr>
          <a:lstStyle/>
          <a:p>
            <a:pPr defTabSz="995690" latinLnBrk="0">
              <a:spcBef>
                <a:spcPct val="100000"/>
              </a:spcBef>
              <a:defRPr/>
            </a:pPr>
            <a:r>
              <a:rPr lang="en-US" altLang="ko-KR" sz="2000" b="1" kern="0" dirty="0"/>
              <a:t>Hypothesis 1 : </a:t>
            </a:r>
            <a:r>
              <a:rPr lang="ko-KR" altLang="en-US" sz="2000" b="1" kern="0" dirty="0"/>
              <a:t>해당 사업부서의 매출에는 주 별로 </a:t>
            </a:r>
            <a:r>
              <a:rPr lang="en-US" altLang="ko-KR" sz="2000" b="1" kern="0" dirty="0"/>
              <a:t>Seasonal Pattern</a:t>
            </a:r>
            <a:r>
              <a:rPr lang="ko-KR" altLang="en-US" sz="2000" b="1" kern="0" dirty="0"/>
              <a:t>이 존재함</a:t>
            </a:r>
          </a:p>
        </p:txBody>
      </p:sp>
      <p:sp>
        <p:nvSpPr>
          <p:cNvPr id="23" name="Oval 41"/>
          <p:cNvSpPr>
            <a:spLocks noChangeArrowheads="1"/>
          </p:cNvSpPr>
          <p:nvPr/>
        </p:nvSpPr>
        <p:spPr bwMode="auto">
          <a:xfrm>
            <a:off x="988982" y="1443486"/>
            <a:ext cx="692902" cy="504534"/>
          </a:xfrm>
          <a:prstGeom prst="rect">
            <a:avLst/>
          </a:prstGeom>
          <a:solidFill>
            <a:srgbClr val="FFFF00"/>
          </a:solidFill>
          <a:ln w="28575" algn="ctr">
            <a:solidFill>
              <a:srgbClr val="000000"/>
            </a:solidFill>
            <a:round/>
            <a:headEnd/>
            <a:tailEnd/>
          </a:ln>
        </p:spPr>
        <p:txBody>
          <a:bodyPr lIns="99569" tIns="49785" rIns="99569" bIns="49785" anchor="ctr" anchorCtr="1"/>
          <a:lstStyle/>
          <a:p>
            <a:pPr algn="ctr" defTabSz="995690" latinLnBrk="0">
              <a:spcBef>
                <a:spcPct val="50000"/>
              </a:spcBef>
              <a:defRPr/>
            </a:pPr>
            <a:r>
              <a:rPr lang="en-US" altLang="ko-KR" sz="2000" b="1" kern="0" dirty="0">
                <a:solidFill>
                  <a:sysClr val="windowText" lastClr="000000"/>
                </a:solidFill>
              </a:rPr>
              <a:t>D-1</a:t>
            </a:r>
          </a:p>
        </p:txBody>
      </p:sp>
      <p:sp>
        <p:nvSpPr>
          <p:cNvPr id="24" name="Rectangle 9"/>
          <p:cNvSpPr>
            <a:spLocks noChangeArrowheads="1"/>
          </p:cNvSpPr>
          <p:nvPr/>
        </p:nvSpPr>
        <p:spPr bwMode="auto">
          <a:xfrm>
            <a:off x="988982" y="2851937"/>
            <a:ext cx="2995523" cy="428821"/>
          </a:xfrm>
          <a:prstGeom prst="rect">
            <a:avLst/>
          </a:prstGeom>
          <a:noFill/>
          <a:ln w="12700">
            <a:solidFill>
              <a:schemeClr val="bg1"/>
            </a:solidFill>
            <a:miter lim="800000"/>
            <a:headEnd/>
            <a:tailEnd/>
          </a:ln>
        </p:spPr>
        <p:txBody>
          <a:bodyPr lIns="99569" tIns="49785" rIns="99569" bIns="49785" anchor="ctr"/>
          <a:lstStyle/>
          <a:p>
            <a:pPr defTabSz="995690" latinLnBrk="0">
              <a:spcBef>
                <a:spcPct val="50000"/>
              </a:spcBef>
              <a:defRPr/>
            </a:pPr>
            <a:r>
              <a:rPr lang="en-US" altLang="ko-KR" sz="1600" b="1" kern="0" dirty="0">
                <a:solidFill>
                  <a:sysClr val="windowText" lastClr="000000"/>
                </a:solidFill>
                <a:sym typeface="Wingdings 2" pitchFamily="18" charset="2"/>
              </a:rPr>
              <a:t>①</a:t>
            </a:r>
            <a:r>
              <a:rPr lang="ko-KR" altLang="en-US" sz="1600" b="1" kern="0" dirty="0">
                <a:solidFill>
                  <a:sysClr val="windowText" lastClr="000000"/>
                </a:solidFill>
              </a:rPr>
              <a:t> </a:t>
            </a:r>
            <a:r>
              <a:rPr lang="en-US" altLang="ko-KR" sz="1600" b="1" kern="0" dirty="0">
                <a:solidFill>
                  <a:sysClr val="windowText" lastClr="000000"/>
                </a:solidFill>
              </a:rPr>
              <a:t>Time-series Analysis</a:t>
            </a:r>
          </a:p>
        </p:txBody>
      </p:sp>
      <p:pic>
        <p:nvPicPr>
          <p:cNvPr id="25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83290" y="3302681"/>
            <a:ext cx="7006616" cy="3549784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</p:pic>
      <p:sp>
        <p:nvSpPr>
          <p:cNvPr id="26" name="Line 4"/>
          <p:cNvSpPr>
            <a:spLocks noChangeShapeType="1"/>
          </p:cNvSpPr>
          <p:nvPr/>
        </p:nvSpPr>
        <p:spPr bwMode="auto">
          <a:xfrm flipV="1">
            <a:off x="2299543" y="5862901"/>
            <a:ext cx="466123" cy="0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 lIns="99569" tIns="49785" rIns="99569" bIns="49785">
            <a:spAutoFit/>
          </a:bodyPr>
          <a:lstStyle/>
          <a:p>
            <a:pPr algn="ctr">
              <a:spcBef>
                <a:spcPct val="50000"/>
              </a:spcBef>
              <a:buClr>
                <a:srgbClr val="000000"/>
              </a:buClr>
              <a:buSzPct val="100000"/>
              <a:buFont typeface="Wingdings" pitchFamily="2" charset="2"/>
              <a:buNone/>
            </a:pPr>
            <a:endParaRPr lang="ko-KR" altLang="en-US" sz="1500" b="1" dirty="0">
              <a:ea typeface="HY헤드라인M" pitchFamily="18" charset="-127"/>
            </a:endParaRPr>
          </a:p>
        </p:txBody>
      </p:sp>
      <p:sp>
        <p:nvSpPr>
          <p:cNvPr id="27" name="Text Box 19"/>
          <p:cNvSpPr txBox="1">
            <a:spLocks noChangeArrowheads="1"/>
          </p:cNvSpPr>
          <p:nvPr/>
        </p:nvSpPr>
        <p:spPr bwMode="auto">
          <a:xfrm>
            <a:off x="1769107" y="5255550"/>
            <a:ext cx="1446351" cy="504084"/>
          </a:xfrm>
          <a:prstGeom prst="rect">
            <a:avLst/>
          </a:prstGeom>
          <a:solidFill>
            <a:srgbClr val="FFFFCC">
              <a:alpha val="54117"/>
            </a:srgbClr>
          </a:solidFill>
          <a:ln w="12700" algn="ctr">
            <a:noFill/>
            <a:miter lim="800000"/>
            <a:headEnd/>
            <a:tailEnd/>
          </a:ln>
        </p:spPr>
        <p:txBody>
          <a:bodyPr lIns="99569" tIns="49785" rIns="99569" bIns="49785">
            <a:spAutoFit/>
          </a:bodyPr>
          <a:lstStyle/>
          <a:p>
            <a:pPr algn="ctr">
              <a:spcBef>
                <a:spcPct val="50000"/>
              </a:spcBef>
              <a:buFont typeface="Wingdings" pitchFamily="2" charset="2"/>
              <a:buNone/>
            </a:pPr>
            <a:r>
              <a:rPr lang="ko-KR" altLang="en-US" sz="1300" b="1" dirty="0"/>
              <a:t>휴일</a:t>
            </a:r>
            <a:br>
              <a:rPr lang="ko-KR" altLang="en-US" sz="1300" b="1" dirty="0"/>
            </a:br>
            <a:r>
              <a:rPr lang="en-US" altLang="ko-KR" sz="1300" b="1" dirty="0"/>
              <a:t>(</a:t>
            </a:r>
            <a:r>
              <a:rPr lang="ko-KR" altLang="en-US" sz="1300" b="1" dirty="0"/>
              <a:t>추석 연휴</a:t>
            </a:r>
            <a:r>
              <a:rPr lang="en-US" altLang="ko-KR" sz="1300" b="1" dirty="0"/>
              <a:t>)</a:t>
            </a:r>
          </a:p>
        </p:txBody>
      </p:sp>
      <p:sp>
        <p:nvSpPr>
          <p:cNvPr id="28" name="Rectangle 5"/>
          <p:cNvSpPr>
            <a:spLocks noChangeArrowheads="1"/>
          </p:cNvSpPr>
          <p:nvPr/>
        </p:nvSpPr>
        <p:spPr bwMode="gray">
          <a:xfrm>
            <a:off x="7989906" y="3994945"/>
            <a:ext cx="2071703" cy="1577870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square" lIns="99569" tIns="49785" rIns="99569" bIns="49785">
            <a:spAutoFit/>
          </a:bodyPr>
          <a:lstStyle/>
          <a:p>
            <a:pPr marL="207435" indent="-207435" latinLnBrk="0">
              <a:spcBef>
                <a:spcPct val="40000"/>
              </a:spcBef>
              <a:buFont typeface="Wingdings" pitchFamily="2" charset="2"/>
              <a:buChar char="§"/>
            </a:pPr>
            <a:r>
              <a:rPr lang="ko-KR" altLang="en-US" sz="1500" b="1" dirty="0"/>
              <a:t>비슷한 패턴이 </a:t>
            </a:r>
            <a:r>
              <a:rPr lang="en-US" altLang="ko-KR" sz="1500" b="1" dirty="0"/>
              <a:t>1</a:t>
            </a:r>
            <a:r>
              <a:rPr lang="ko-KR" altLang="en-US" sz="1500" b="1" dirty="0"/>
              <a:t>주 단위로 반복됨</a:t>
            </a:r>
            <a:endParaRPr lang="en-US" altLang="ko-KR" sz="1500" b="1" dirty="0"/>
          </a:p>
          <a:p>
            <a:pPr marL="207435" indent="-207435" latinLnBrk="0">
              <a:spcBef>
                <a:spcPct val="40000"/>
              </a:spcBef>
              <a:buFont typeface="Wingdings" pitchFamily="2" charset="2"/>
              <a:buChar char="§"/>
            </a:pPr>
            <a:r>
              <a:rPr lang="ko-KR" altLang="en-US" sz="1500" b="1" dirty="0"/>
              <a:t>동일한 요일 </a:t>
            </a:r>
            <a:r>
              <a:rPr lang="en-US" altLang="ko-KR" sz="1500" b="1" dirty="0"/>
              <a:t>(</a:t>
            </a:r>
            <a:r>
              <a:rPr lang="ko-KR" altLang="en-US" sz="1500" b="1" dirty="0"/>
              <a:t>휴일 포함</a:t>
            </a:r>
            <a:r>
              <a:rPr lang="en-US" altLang="ko-KR" sz="1500" b="1" dirty="0"/>
              <a:t>)</a:t>
            </a:r>
            <a:r>
              <a:rPr lang="ko-KR" altLang="en-US" sz="1500" b="1" dirty="0"/>
              <a:t>인 경우</a:t>
            </a:r>
            <a:r>
              <a:rPr lang="en-US" altLang="ko-KR" sz="1500" b="1" dirty="0"/>
              <a:t>, </a:t>
            </a:r>
            <a:r>
              <a:rPr lang="ko-KR" altLang="en-US" sz="1500" b="1" dirty="0"/>
              <a:t>주 별로는 큰 차이가 없는 것으로 추정</a:t>
            </a:r>
            <a:endParaRPr lang="en-US" altLang="ko-KR" sz="1500" b="1" dirty="0"/>
          </a:p>
        </p:txBody>
      </p:sp>
    </p:spTree>
    <p:extLst>
      <p:ext uri="{BB962C8B-B14F-4D97-AF65-F5344CB8AC3E}">
        <p14:creationId xmlns:p14="http://schemas.microsoft.com/office/powerpoint/2010/main" val="213239415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083238" y="453273"/>
            <a:ext cx="9304022" cy="572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4306" tIns="52153" rIns="104306" bIns="52153" rtlCol="0" anchor="ctr"/>
          <a:lstStyle/>
          <a:p>
            <a:r>
              <a:rPr lang="en-US" altLang="ko-KR" sz="3200" spc="-171" dirty="0">
                <a:solidFill>
                  <a:schemeClr val="tx1"/>
                </a:solidFill>
                <a:ea typeface="나눔바른고딕 옛한글" pitchFamily="50" charset="-127"/>
                <a:cs typeface="Calibri" pitchFamily="34" charset="0"/>
              </a:rPr>
              <a:t>Base Analysis – </a:t>
            </a:r>
            <a:r>
              <a:rPr lang="ko-KR" altLang="en-US" sz="3200" spc="-171" dirty="0">
                <a:solidFill>
                  <a:schemeClr val="tx1"/>
                </a:solidFill>
                <a:ea typeface="나눔바른고딕 옛한글" pitchFamily="50" charset="-127"/>
                <a:cs typeface="Calibri" pitchFamily="34" charset="0"/>
              </a:rPr>
              <a:t> </a:t>
            </a:r>
            <a:r>
              <a:rPr lang="ko-KR" altLang="en-US" sz="4000" b="1" spc="-171" dirty="0">
                <a:solidFill>
                  <a:srgbClr val="2AAEC0"/>
                </a:solidFill>
                <a:ea typeface="나눔바른고딕 옛한글" pitchFamily="50" charset="-127"/>
                <a:cs typeface="Calibri" pitchFamily="34" charset="0"/>
              </a:rPr>
              <a:t>예측 </a:t>
            </a:r>
            <a:r>
              <a:rPr lang="ko-KR" altLang="en-US" sz="3200" spc="-171" dirty="0">
                <a:solidFill>
                  <a:schemeClr val="tx1"/>
                </a:solidFill>
                <a:ea typeface="나눔바른고딕 옛한글" pitchFamily="50" charset="-127"/>
                <a:cs typeface="Calibri" pitchFamily="34" charset="0"/>
              </a:rPr>
              <a:t>분석 </a:t>
            </a:r>
          </a:p>
        </p:txBody>
      </p:sp>
      <p:sp>
        <p:nvSpPr>
          <p:cNvPr id="19" name="Text Box 16"/>
          <p:cNvSpPr txBox="1">
            <a:spLocks noChangeArrowheads="1"/>
          </p:cNvSpPr>
          <p:nvPr/>
        </p:nvSpPr>
        <p:spPr bwMode="gray">
          <a:xfrm>
            <a:off x="1703362" y="1473678"/>
            <a:ext cx="7087805" cy="469874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square" lIns="99569" tIns="49785" rIns="99569" bIns="49785">
            <a:spAutoFit/>
          </a:bodyPr>
          <a:lstStyle/>
          <a:p>
            <a:pPr marL="193606" indent="-193606">
              <a:spcBef>
                <a:spcPct val="100000"/>
              </a:spcBef>
              <a:buSzPct val="80000"/>
              <a:defRPr/>
            </a:pPr>
            <a:r>
              <a:rPr lang="en-US" altLang="ko-KR" sz="2400" b="1" dirty="0"/>
              <a:t>Predictive Analysis _ Time Series Analysis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983942" y="36215"/>
            <a:ext cx="46193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Insight from Data </a:t>
            </a:r>
            <a:r>
              <a:rPr lang="en-US" altLang="ko-KR" sz="1400" b="1" dirty="0">
                <a:solidFill>
                  <a:srgbClr val="FF0000"/>
                </a:solidFill>
              </a:rPr>
              <a:t>– Interpretation : Analysis Type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  <p:sp>
        <p:nvSpPr>
          <p:cNvPr id="22" name="Text Box 11"/>
          <p:cNvSpPr txBox="1">
            <a:spLocks noChangeArrowheads="1"/>
          </p:cNvSpPr>
          <p:nvPr/>
        </p:nvSpPr>
        <p:spPr bwMode="gray">
          <a:xfrm>
            <a:off x="917544" y="2157866"/>
            <a:ext cx="9429816" cy="408319"/>
          </a:xfrm>
          <a:prstGeom prst="rect">
            <a:avLst/>
          </a:prstGeom>
          <a:noFill/>
          <a:ln w="19050">
            <a:noFill/>
            <a:prstDash val="dash"/>
            <a:miter lim="800000"/>
            <a:headEnd/>
            <a:tailEnd/>
          </a:ln>
        </p:spPr>
        <p:txBody>
          <a:bodyPr wrap="square" lIns="99569" tIns="49785" rIns="99569" bIns="49785">
            <a:spAutoFit/>
          </a:bodyPr>
          <a:lstStyle/>
          <a:p>
            <a:pPr defTabSz="995690" latinLnBrk="0">
              <a:spcBef>
                <a:spcPct val="100000"/>
              </a:spcBef>
              <a:defRPr/>
            </a:pPr>
            <a:r>
              <a:rPr lang="en-US" altLang="ko-KR" sz="2000" b="1" kern="0" dirty="0"/>
              <a:t>Hypothesis 1 : </a:t>
            </a:r>
            <a:r>
              <a:rPr lang="ko-KR" altLang="en-US" sz="2000" b="1" kern="0" dirty="0"/>
              <a:t>해당 사업부서의 매출에는 주 별로 </a:t>
            </a:r>
            <a:r>
              <a:rPr lang="en-US" altLang="ko-KR" sz="2000" b="1" kern="0" dirty="0"/>
              <a:t>Seasonal Pattern</a:t>
            </a:r>
            <a:r>
              <a:rPr lang="ko-KR" altLang="en-US" sz="2000" b="1" kern="0" dirty="0"/>
              <a:t>이 존재함</a:t>
            </a:r>
          </a:p>
        </p:txBody>
      </p:sp>
      <p:sp>
        <p:nvSpPr>
          <p:cNvPr id="23" name="Oval 41"/>
          <p:cNvSpPr>
            <a:spLocks noChangeArrowheads="1"/>
          </p:cNvSpPr>
          <p:nvPr/>
        </p:nvSpPr>
        <p:spPr bwMode="auto">
          <a:xfrm>
            <a:off x="988982" y="1443486"/>
            <a:ext cx="692902" cy="504534"/>
          </a:xfrm>
          <a:prstGeom prst="rect">
            <a:avLst/>
          </a:prstGeom>
          <a:solidFill>
            <a:srgbClr val="FFFF00"/>
          </a:solidFill>
          <a:ln w="28575" algn="ctr">
            <a:solidFill>
              <a:srgbClr val="000000"/>
            </a:solidFill>
            <a:round/>
            <a:headEnd/>
            <a:tailEnd/>
          </a:ln>
        </p:spPr>
        <p:txBody>
          <a:bodyPr lIns="99569" tIns="49785" rIns="99569" bIns="49785" anchor="ctr" anchorCtr="1"/>
          <a:lstStyle/>
          <a:p>
            <a:pPr algn="ctr" defTabSz="995690" latinLnBrk="0">
              <a:spcBef>
                <a:spcPct val="50000"/>
              </a:spcBef>
              <a:defRPr/>
            </a:pPr>
            <a:r>
              <a:rPr lang="en-US" altLang="ko-KR" sz="2000" b="1" kern="0" dirty="0">
                <a:solidFill>
                  <a:sysClr val="windowText" lastClr="000000"/>
                </a:solidFill>
              </a:rPr>
              <a:t>D-1</a:t>
            </a:r>
          </a:p>
        </p:txBody>
      </p:sp>
      <p:sp>
        <p:nvSpPr>
          <p:cNvPr id="24" name="Rectangle 9"/>
          <p:cNvSpPr>
            <a:spLocks noChangeArrowheads="1"/>
          </p:cNvSpPr>
          <p:nvPr/>
        </p:nvSpPr>
        <p:spPr bwMode="auto">
          <a:xfrm>
            <a:off x="988982" y="2851937"/>
            <a:ext cx="2995523" cy="428821"/>
          </a:xfrm>
          <a:prstGeom prst="rect">
            <a:avLst/>
          </a:prstGeom>
          <a:noFill/>
          <a:ln w="12700">
            <a:solidFill>
              <a:schemeClr val="bg1"/>
            </a:solidFill>
            <a:miter lim="800000"/>
            <a:headEnd/>
            <a:tailEnd/>
          </a:ln>
        </p:spPr>
        <p:txBody>
          <a:bodyPr lIns="99569" tIns="49785" rIns="99569" bIns="49785" anchor="ctr"/>
          <a:lstStyle/>
          <a:p>
            <a:pPr defTabSz="995690" latinLnBrk="0">
              <a:spcBef>
                <a:spcPct val="50000"/>
              </a:spcBef>
              <a:defRPr/>
            </a:pPr>
            <a:r>
              <a:rPr lang="en-US" altLang="ko-KR" sz="1800" b="1" kern="0" dirty="0">
                <a:solidFill>
                  <a:sysClr val="windowText" lastClr="000000"/>
                </a:solidFill>
                <a:sym typeface="Wingdings 2" pitchFamily="18" charset="2"/>
              </a:rPr>
              <a:t>①</a:t>
            </a:r>
            <a:r>
              <a:rPr lang="ko-KR" altLang="en-US" sz="1800" b="1" kern="0" dirty="0">
                <a:solidFill>
                  <a:sysClr val="windowText" lastClr="000000"/>
                </a:solidFill>
              </a:rPr>
              <a:t> </a:t>
            </a:r>
            <a:r>
              <a:rPr lang="en-US" altLang="ko-KR" sz="1800" b="1" kern="0" dirty="0">
                <a:solidFill>
                  <a:sysClr val="windowText" lastClr="000000"/>
                </a:solidFill>
              </a:rPr>
              <a:t>Time-series Analysis</a:t>
            </a:r>
          </a:p>
        </p:txBody>
      </p:sp>
      <p:sp>
        <p:nvSpPr>
          <p:cNvPr id="12" name="Rectangle 7"/>
          <p:cNvSpPr>
            <a:spLocks noChangeArrowheads="1"/>
          </p:cNvSpPr>
          <p:nvPr/>
        </p:nvSpPr>
        <p:spPr bwMode="gray">
          <a:xfrm>
            <a:off x="988982" y="3566317"/>
            <a:ext cx="2571768" cy="3000396"/>
          </a:xfrm>
          <a:prstGeom prst="rect">
            <a:avLst/>
          </a:prstGeom>
          <a:noFill/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square" lIns="99569" tIns="49785" rIns="99569" bIns="49785" anchor="ctr" anchorCtr="0">
            <a:noAutofit/>
          </a:bodyPr>
          <a:lstStyle/>
          <a:p>
            <a:pPr marL="273050" indent="-177800">
              <a:spcBef>
                <a:spcPct val="40000"/>
              </a:spcBef>
              <a:buFont typeface="Wingdings" pitchFamily="2" charset="2"/>
              <a:buChar char="§"/>
            </a:pPr>
            <a:r>
              <a:rPr lang="ko-KR" altLang="en-US" sz="1600" b="1" dirty="0" err="1"/>
              <a:t>요일별</a:t>
            </a:r>
            <a:r>
              <a:rPr lang="ko-KR" altLang="en-US" sz="1600" b="1" dirty="0"/>
              <a:t> 매출의 차이가 발생</a:t>
            </a:r>
          </a:p>
          <a:p>
            <a:pPr marL="273050" indent="-177800">
              <a:spcBef>
                <a:spcPct val="40000"/>
              </a:spcBef>
              <a:buFont typeface="Wingdings" pitchFamily="2" charset="2"/>
              <a:buChar char="§"/>
            </a:pPr>
            <a:r>
              <a:rPr lang="ko-KR" altLang="en-US" sz="1600" b="1" dirty="0" err="1"/>
              <a:t>주별로는</a:t>
            </a:r>
            <a:r>
              <a:rPr lang="ko-KR" altLang="en-US" sz="1600" b="1" dirty="0"/>
              <a:t> 큰 차이 없음 </a:t>
            </a:r>
          </a:p>
          <a:p>
            <a:pPr marL="273050" indent="-177800">
              <a:spcBef>
                <a:spcPct val="40000"/>
              </a:spcBef>
              <a:buFont typeface="Wingdings" pitchFamily="2" charset="2"/>
              <a:buChar char="§"/>
            </a:pPr>
            <a:r>
              <a:rPr lang="ko-KR" altLang="en-US" sz="1600" b="1" dirty="0"/>
              <a:t>휴일은 일요일과 동일하게 관찰됨 </a:t>
            </a:r>
          </a:p>
          <a:p>
            <a:pPr marL="273050" indent="-177800">
              <a:spcBef>
                <a:spcPct val="40000"/>
              </a:spcBef>
              <a:buFont typeface="Wingdings" pitchFamily="2" charset="2"/>
              <a:buChar char="§"/>
            </a:pPr>
            <a:r>
              <a:rPr lang="ko-KR" altLang="en-US" sz="1600" b="1" dirty="0"/>
              <a:t>즉</a:t>
            </a:r>
            <a:r>
              <a:rPr lang="en-US" altLang="ko-KR" sz="1600" b="1" dirty="0"/>
              <a:t>, </a:t>
            </a:r>
            <a:r>
              <a:rPr lang="ko-KR" altLang="en-US" sz="1600" b="1" dirty="0" err="1"/>
              <a:t>요일별</a:t>
            </a:r>
            <a:r>
              <a:rPr lang="ko-KR" altLang="en-US" sz="1600" b="1" dirty="0"/>
              <a:t> 매출 수준은 다르지만 각 </a:t>
            </a:r>
            <a:r>
              <a:rPr lang="ko-KR" altLang="en-US" sz="1600" b="1" dirty="0" err="1"/>
              <a:t>요일별</a:t>
            </a:r>
            <a:r>
              <a:rPr lang="ko-KR" altLang="en-US" sz="1600" b="1" dirty="0"/>
              <a:t> 매출이 일정 수준을 유지하고 있음</a:t>
            </a:r>
          </a:p>
        </p:txBody>
      </p:sp>
      <p:sp>
        <p:nvSpPr>
          <p:cNvPr id="13" name="AutoShape 8"/>
          <p:cNvSpPr>
            <a:spLocks noChangeArrowheads="1"/>
          </p:cNvSpPr>
          <p:nvPr/>
        </p:nvSpPr>
        <p:spPr bwMode="gray">
          <a:xfrm rot="5400000" flipH="1">
            <a:off x="3093218" y="4640121"/>
            <a:ext cx="2147609" cy="714380"/>
          </a:xfrm>
          <a:prstGeom prst="triangle">
            <a:avLst>
              <a:gd name="adj" fmla="val 50000"/>
            </a:avLst>
          </a:prstGeom>
          <a:gradFill rotWithShape="1">
            <a:gsLst>
              <a:gs pos="0">
                <a:srgbClr val="3333CC"/>
              </a:gs>
              <a:gs pos="100000">
                <a:srgbClr val="E3E3F8"/>
              </a:gs>
            </a:gsLst>
            <a:lin ang="5400000" scaled="1"/>
          </a:gradFill>
          <a:ln w="12700">
            <a:noFill/>
            <a:miter lim="800000"/>
            <a:headEnd/>
            <a:tailEnd/>
          </a:ln>
        </p:spPr>
        <p:txBody>
          <a:bodyPr wrap="none" lIns="99569" tIns="49785" rIns="99569" bIns="49785" anchor="ctr"/>
          <a:lstStyle/>
          <a:p>
            <a:pPr algn="ctr">
              <a:spcBef>
                <a:spcPct val="50000"/>
              </a:spcBef>
              <a:buClr>
                <a:srgbClr val="000000"/>
              </a:buClr>
              <a:buSzPct val="100000"/>
              <a:buFont typeface="Wingdings" pitchFamily="2" charset="2"/>
              <a:buNone/>
            </a:pPr>
            <a:endParaRPr lang="ko-KR" altLang="en-US" sz="1500" b="1" dirty="0">
              <a:ea typeface="HY헤드라인M" pitchFamily="18" charset="-127"/>
            </a:endParaRPr>
          </a:p>
        </p:txBody>
      </p:sp>
      <p:sp>
        <p:nvSpPr>
          <p:cNvPr id="14" name="Rectangle 9"/>
          <p:cNvSpPr>
            <a:spLocks noChangeArrowheads="1"/>
          </p:cNvSpPr>
          <p:nvPr/>
        </p:nvSpPr>
        <p:spPr bwMode="gray">
          <a:xfrm>
            <a:off x="4846634" y="2923375"/>
            <a:ext cx="5214974" cy="780729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square" lIns="99569" tIns="49785" rIns="99569" bIns="49785">
            <a:spAutoFit/>
          </a:bodyPr>
          <a:lstStyle/>
          <a:p>
            <a:pPr marL="207435" indent="-207435">
              <a:spcBef>
                <a:spcPct val="40000"/>
              </a:spcBef>
              <a:buFont typeface="Wingdings" pitchFamily="2" charset="2"/>
              <a:buChar char="§"/>
            </a:pPr>
            <a:r>
              <a:rPr lang="ko-KR" altLang="en-US" sz="1300" b="1" dirty="0"/>
              <a:t>최근 </a:t>
            </a:r>
            <a:r>
              <a:rPr lang="en-US" altLang="ko-KR" sz="1300" b="1" dirty="0"/>
              <a:t>5</a:t>
            </a:r>
            <a:r>
              <a:rPr lang="ko-KR" altLang="en-US" sz="1300" b="1" dirty="0"/>
              <a:t>주간 관찰된 각 </a:t>
            </a:r>
            <a:r>
              <a:rPr lang="ko-KR" altLang="en-US" sz="1300" b="1" dirty="0" err="1"/>
              <a:t>요일별</a:t>
            </a:r>
            <a:r>
              <a:rPr lang="ko-KR" altLang="en-US" sz="1300" b="1" dirty="0"/>
              <a:t> 매출의 평균 값 </a:t>
            </a:r>
            <a:r>
              <a:rPr lang="en-US" altLang="ko-KR" sz="1300" b="1" dirty="0"/>
              <a:t>(</a:t>
            </a:r>
            <a:r>
              <a:rPr lang="ko-KR" altLang="en-US" sz="1300" b="1" dirty="0"/>
              <a:t>이동 평균</a:t>
            </a:r>
            <a:r>
              <a:rPr lang="en-US" altLang="ko-KR" sz="1300" b="1" dirty="0"/>
              <a:t>) </a:t>
            </a:r>
            <a:r>
              <a:rPr lang="ko-KR" altLang="en-US" sz="1300" b="1" dirty="0"/>
              <a:t>계산</a:t>
            </a:r>
          </a:p>
          <a:p>
            <a:pPr marL="207435" indent="-207435">
              <a:spcBef>
                <a:spcPct val="40000"/>
              </a:spcBef>
              <a:buFont typeface="Wingdings" pitchFamily="2" charset="2"/>
              <a:buChar char="§"/>
            </a:pPr>
            <a:r>
              <a:rPr lang="ko-KR" altLang="en-US" sz="1300" b="1" dirty="0"/>
              <a:t>계산된 각 </a:t>
            </a:r>
            <a:r>
              <a:rPr lang="ko-KR" altLang="en-US" sz="1300" b="1" dirty="0" err="1"/>
              <a:t>요일별</a:t>
            </a:r>
            <a:r>
              <a:rPr lang="ko-KR" altLang="en-US" sz="1300" b="1" dirty="0"/>
              <a:t> 평균 매출에 예측하고자 하는 월</a:t>
            </a:r>
            <a:r>
              <a:rPr lang="en-US" altLang="ko-KR" sz="1300" b="1" dirty="0"/>
              <a:t>(11</a:t>
            </a:r>
            <a:r>
              <a:rPr lang="ko-KR" altLang="en-US" sz="1300" b="1" dirty="0"/>
              <a:t>월</a:t>
            </a:r>
            <a:r>
              <a:rPr lang="en-US" altLang="ko-KR" sz="1300" b="1" dirty="0"/>
              <a:t>)</a:t>
            </a:r>
            <a:r>
              <a:rPr lang="ko-KR" altLang="en-US" sz="1300" b="1" dirty="0"/>
              <a:t>의 요일별 개수를 곱하여 </a:t>
            </a:r>
            <a:r>
              <a:rPr lang="en-US" altLang="ko-KR" sz="1300" b="1" dirty="0"/>
              <a:t>11</a:t>
            </a:r>
            <a:r>
              <a:rPr lang="ko-KR" altLang="en-US" sz="1300" b="1" dirty="0"/>
              <a:t>월을 매출로 추정함</a:t>
            </a:r>
          </a:p>
        </p:txBody>
      </p:sp>
      <p:graphicFrame>
        <p:nvGraphicFramePr>
          <p:cNvPr id="16" name="Group 7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3328884"/>
              </p:ext>
            </p:extLst>
          </p:nvPr>
        </p:nvGraphicFramePr>
        <p:xfrm>
          <a:off x="4919230" y="3852141"/>
          <a:ext cx="4825739" cy="2614213"/>
        </p:xfrm>
        <a:graphic>
          <a:graphicData uri="http://schemas.openxmlformats.org/drawingml/2006/table">
            <a:tbl>
              <a:tblPr/>
              <a:tblGrid>
                <a:gridCol w="9989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630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64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9897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28556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굴림체" pitchFamily="49" charset="-127"/>
                        </a:rPr>
                        <a:t>요일</a:t>
                      </a:r>
                    </a:p>
                  </a:txBody>
                  <a:tcPr marL="98708" marR="98708" marT="50408" marB="50408" anchor="ctr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굴림체" pitchFamily="49" charset="-127"/>
                        </a:rPr>
                        <a:t>이동평균</a:t>
                      </a:r>
                    </a:p>
                  </a:txBody>
                  <a:tcPr marL="98708" marR="98708" marT="50408" marB="50408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굴림체" pitchFamily="49" charset="-127"/>
                        </a:rPr>
                        <a:t>11</a:t>
                      </a:r>
                      <a:r>
                        <a:rPr kumimoji="0" lang="ko-KR" altLang="en-US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굴림체" pitchFamily="49" charset="-127"/>
                        </a:rPr>
                        <a:t>월의 </a:t>
                      </a:r>
                      <a:br>
                        <a:rPr kumimoji="0" lang="en-US" altLang="ko-KR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굴림체" pitchFamily="49" charset="-127"/>
                        </a:rPr>
                      </a:br>
                      <a:r>
                        <a:rPr kumimoji="0" lang="ko-KR" altLang="en-US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굴림체" pitchFamily="49" charset="-127"/>
                        </a:rPr>
                        <a:t>요일 수</a:t>
                      </a:r>
                    </a:p>
                  </a:txBody>
                  <a:tcPr marL="98708" marR="98708" marT="50408" marB="50408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굴림체" pitchFamily="49" charset="-127"/>
                        </a:rPr>
                        <a:t>예상 매출</a:t>
                      </a:r>
                    </a:p>
                  </a:txBody>
                  <a:tcPr marL="98708" marR="98708" marT="50408" marB="50408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2451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굴림체" pitchFamily="49" charset="-127"/>
                        </a:rPr>
                        <a:t>월</a:t>
                      </a:r>
                    </a:p>
                  </a:txBody>
                  <a:tcPr marL="98708" marR="98708" marT="50408" marB="50408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9pPr>
                    </a:lstStyle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굴림체" pitchFamily="49" charset="-127"/>
                        </a:rPr>
                        <a:t>5,531,224.6</a:t>
                      </a:r>
                    </a:p>
                  </a:txBody>
                  <a:tcPr marL="98708" marR="98708" marT="50408" marB="5040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굴림체" pitchFamily="49" charset="-127"/>
                        </a:rPr>
                        <a:t>5</a:t>
                      </a:r>
                    </a:p>
                  </a:txBody>
                  <a:tcPr marL="98708" marR="98708" marT="50408" marB="5040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9pPr>
                    </a:lstStyle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굴림체" pitchFamily="49" charset="-127"/>
                        </a:rPr>
                        <a:t>27,656,123</a:t>
                      </a:r>
                    </a:p>
                  </a:txBody>
                  <a:tcPr marL="98708" marR="98708" marT="50408" marB="5040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2451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굴림체" pitchFamily="49" charset="-127"/>
                        </a:rPr>
                        <a:t>화</a:t>
                      </a:r>
                    </a:p>
                  </a:txBody>
                  <a:tcPr marL="98708" marR="98708" marT="50408" marB="50408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9pPr>
                    </a:lstStyle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굴림체" pitchFamily="49" charset="-127"/>
                        </a:rPr>
                        <a:t>4,914,841.8</a:t>
                      </a:r>
                      <a:endParaRPr kumimoji="0" lang="ko-KR" altLang="en-US" sz="13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굴림체" pitchFamily="49" charset="-127"/>
                      </a:endParaRPr>
                    </a:p>
                  </a:txBody>
                  <a:tcPr marL="98708" marR="98708" marT="50408" marB="5040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굴림체" pitchFamily="49" charset="-127"/>
                        </a:rPr>
                        <a:t>5</a:t>
                      </a:r>
                    </a:p>
                  </a:txBody>
                  <a:tcPr marL="98708" marR="98708" marT="50408" marB="5040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9pPr>
                    </a:lstStyle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굴림체" pitchFamily="49" charset="-127"/>
                        </a:rPr>
                        <a:t>24,574,209</a:t>
                      </a:r>
                      <a:endParaRPr kumimoji="0" lang="ko-KR" altLang="en-US" sz="13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굴림체" pitchFamily="49" charset="-127"/>
                      </a:endParaRPr>
                    </a:p>
                  </a:txBody>
                  <a:tcPr marL="98708" marR="98708" marT="50408" marB="5040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2451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굴림체" pitchFamily="49" charset="-127"/>
                        </a:rPr>
                        <a:t>수</a:t>
                      </a:r>
                    </a:p>
                  </a:txBody>
                  <a:tcPr marL="98708" marR="98708" marT="50408" marB="50408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9pPr>
                    </a:lstStyle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굴림체" pitchFamily="49" charset="-127"/>
                        </a:rPr>
                        <a:t>4,451,499.3</a:t>
                      </a:r>
                      <a:endParaRPr kumimoji="0" lang="ko-KR" altLang="en-US" sz="13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굴림체" pitchFamily="49" charset="-127"/>
                      </a:endParaRPr>
                    </a:p>
                  </a:txBody>
                  <a:tcPr marL="98708" marR="98708" marT="50408" marB="5040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굴림체" pitchFamily="49" charset="-127"/>
                        </a:rPr>
                        <a:t>4</a:t>
                      </a:r>
                    </a:p>
                  </a:txBody>
                  <a:tcPr marL="98708" marR="98708" marT="50408" marB="5040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9pPr>
                    </a:lstStyle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굴림체" pitchFamily="49" charset="-127"/>
                        </a:rPr>
                        <a:t>17,805,997</a:t>
                      </a:r>
                      <a:endParaRPr kumimoji="0" lang="ko-KR" altLang="en-US" sz="13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굴림체" pitchFamily="49" charset="-127"/>
                      </a:endParaRPr>
                    </a:p>
                  </a:txBody>
                  <a:tcPr marL="98708" marR="98708" marT="50408" marB="5040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2451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굴림체" pitchFamily="49" charset="-127"/>
                        </a:rPr>
                        <a:t>목</a:t>
                      </a:r>
                    </a:p>
                  </a:txBody>
                  <a:tcPr marL="98708" marR="98708" marT="50408" marB="50408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9pPr>
                    </a:lstStyle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굴림체" pitchFamily="49" charset="-127"/>
                        </a:rPr>
                        <a:t>4,119,588.0</a:t>
                      </a:r>
                      <a:endParaRPr kumimoji="0" lang="ko-KR" altLang="en-US" sz="13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굴림체" pitchFamily="49" charset="-127"/>
                      </a:endParaRPr>
                    </a:p>
                  </a:txBody>
                  <a:tcPr marL="98708" marR="98708" marT="50408" marB="5040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굴림체" pitchFamily="49" charset="-127"/>
                        </a:rPr>
                        <a:t>4</a:t>
                      </a:r>
                    </a:p>
                  </a:txBody>
                  <a:tcPr marL="98708" marR="98708" marT="50408" marB="5040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9pPr>
                    </a:lstStyle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굴림체" pitchFamily="49" charset="-127"/>
                        </a:rPr>
                        <a:t>16,478,352</a:t>
                      </a:r>
                      <a:endParaRPr kumimoji="0" lang="ko-KR" altLang="en-US" sz="13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굴림체" pitchFamily="49" charset="-127"/>
                      </a:endParaRPr>
                    </a:p>
                  </a:txBody>
                  <a:tcPr marL="98708" marR="98708" marT="50408" marB="5040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2451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굴림체" pitchFamily="49" charset="-127"/>
                        </a:rPr>
                        <a:t>금</a:t>
                      </a:r>
                    </a:p>
                  </a:txBody>
                  <a:tcPr marL="98708" marR="98708" marT="50408" marB="50408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9pPr>
                    </a:lstStyle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굴림체" pitchFamily="49" charset="-127"/>
                        </a:rPr>
                        <a:t>3</a:t>
                      </a:r>
                      <a:r>
                        <a:rPr kumimoji="0" lang="en-US" altLang="ko-KR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굴림체" pitchFamily="49" charset="-127"/>
                        </a:rPr>
                        <a:t>,</a:t>
                      </a:r>
                      <a:r>
                        <a:rPr kumimoji="0" lang="en-US" altLang="en-US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굴림체" pitchFamily="49" charset="-127"/>
                        </a:rPr>
                        <a:t>892</a:t>
                      </a:r>
                      <a:r>
                        <a:rPr kumimoji="0" lang="en-US" altLang="ko-KR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굴림체" pitchFamily="49" charset="-127"/>
                        </a:rPr>
                        <a:t>,</a:t>
                      </a:r>
                      <a:r>
                        <a:rPr kumimoji="0" lang="en-US" altLang="en-US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굴림체" pitchFamily="49" charset="-127"/>
                        </a:rPr>
                        <a:t>203.3</a:t>
                      </a:r>
                      <a:endParaRPr kumimoji="0" lang="ko-KR" altLang="en-US" sz="13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굴림체" pitchFamily="49" charset="-127"/>
                      </a:endParaRPr>
                    </a:p>
                  </a:txBody>
                  <a:tcPr marL="98708" marR="98708" marT="50408" marB="5040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굴림체" pitchFamily="49" charset="-127"/>
                        </a:rPr>
                        <a:t>4</a:t>
                      </a:r>
                    </a:p>
                  </a:txBody>
                  <a:tcPr marL="98708" marR="98708" marT="50408" marB="5040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9pPr>
                    </a:lstStyle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굴림체" pitchFamily="49" charset="-127"/>
                        </a:rPr>
                        <a:t>15,568,813</a:t>
                      </a:r>
                      <a:endParaRPr kumimoji="0" lang="ko-KR" altLang="en-US" sz="13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굴림체" pitchFamily="49" charset="-127"/>
                      </a:endParaRPr>
                    </a:p>
                  </a:txBody>
                  <a:tcPr marL="98708" marR="98708" marT="50408" marB="5040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2451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굴림체" pitchFamily="49" charset="-127"/>
                        </a:rPr>
                        <a:t>토</a:t>
                      </a:r>
                    </a:p>
                  </a:txBody>
                  <a:tcPr marL="98708" marR="98708" marT="50408" marB="50408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9pPr>
                    </a:lstStyle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굴림체" pitchFamily="49" charset="-127"/>
                        </a:rPr>
                        <a:t>1,503,923.7</a:t>
                      </a:r>
                      <a:endParaRPr kumimoji="0" lang="ko-KR" altLang="en-US" sz="13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굴림체" pitchFamily="49" charset="-127"/>
                      </a:endParaRPr>
                    </a:p>
                  </a:txBody>
                  <a:tcPr marL="98708" marR="98708" marT="50408" marB="5040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굴림체" pitchFamily="49" charset="-127"/>
                        </a:rPr>
                        <a:t>4</a:t>
                      </a:r>
                    </a:p>
                  </a:txBody>
                  <a:tcPr marL="98708" marR="98708" marT="50408" marB="5040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9pPr>
                    </a:lstStyle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굴림체" pitchFamily="49" charset="-127"/>
                        </a:rPr>
                        <a:t>6,015,695</a:t>
                      </a:r>
                      <a:endParaRPr kumimoji="0" lang="ko-KR" altLang="en-US" sz="13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굴림체" pitchFamily="49" charset="-127"/>
                      </a:endParaRPr>
                    </a:p>
                  </a:txBody>
                  <a:tcPr marL="98708" marR="98708" marT="50408" marB="5040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2451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굴림체" pitchFamily="49" charset="-127"/>
                        </a:rPr>
                        <a:t>일</a:t>
                      </a:r>
                    </a:p>
                  </a:txBody>
                  <a:tcPr marL="98708" marR="98708" marT="50408" marB="50408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9pPr>
                    </a:lstStyle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굴림체" pitchFamily="49" charset="-127"/>
                        </a:rPr>
                        <a:t>644,750.3</a:t>
                      </a:r>
                      <a:endParaRPr kumimoji="0" lang="ko-KR" altLang="en-US" sz="13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굴림체" pitchFamily="49" charset="-127"/>
                      </a:endParaRPr>
                    </a:p>
                  </a:txBody>
                  <a:tcPr marL="98708" marR="98708" marT="50408" marB="5040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굴림체" pitchFamily="49" charset="-127"/>
                        </a:rPr>
                        <a:t>4</a:t>
                      </a:r>
                    </a:p>
                  </a:txBody>
                  <a:tcPr marL="98708" marR="98708" marT="50408" marB="5040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굴림체"/>
                        </a:defRPr>
                      </a:lvl9pPr>
                    </a:lstStyle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굴림체" pitchFamily="49" charset="-127"/>
                        </a:rPr>
                        <a:t>2,579,001</a:t>
                      </a:r>
                      <a:endParaRPr kumimoji="0" lang="ko-KR" altLang="en-US" sz="13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굴림체" pitchFamily="49" charset="-127"/>
                      </a:endParaRPr>
                    </a:p>
                  </a:txBody>
                  <a:tcPr marL="98708" marR="98708" marT="50408" marB="5040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7" name="Text Box 57"/>
          <p:cNvSpPr txBox="1">
            <a:spLocks noChangeArrowheads="1"/>
          </p:cNvSpPr>
          <p:nvPr/>
        </p:nvSpPr>
        <p:spPr bwMode="gray">
          <a:xfrm>
            <a:off x="5918204" y="6516409"/>
            <a:ext cx="3879785" cy="336056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lIns="99569" tIns="49785" rIns="99569" bIns="49785">
            <a:spAutoFit/>
          </a:bodyPr>
          <a:lstStyle/>
          <a:p>
            <a:pPr marL="207435" indent="-207435" algn="r">
              <a:spcBef>
                <a:spcPct val="40000"/>
              </a:spcBef>
            </a:pPr>
            <a:r>
              <a:rPr lang="en-US" altLang="ko-KR" sz="1500" b="1" dirty="0"/>
              <a:t>**11월 </a:t>
            </a:r>
            <a:r>
              <a:rPr lang="en-US" altLang="ko-KR" sz="1500" b="1" dirty="0" err="1"/>
              <a:t>예상</a:t>
            </a:r>
            <a:r>
              <a:rPr lang="en-US" altLang="ko-KR" sz="1500" b="1" dirty="0"/>
              <a:t> </a:t>
            </a:r>
            <a:r>
              <a:rPr lang="en-US" altLang="ko-KR" sz="1500" b="1" dirty="0" err="1"/>
              <a:t>매출</a:t>
            </a:r>
            <a:r>
              <a:rPr lang="en-US" altLang="ko-KR" sz="1500" b="1" dirty="0"/>
              <a:t> : 110,678,190원</a:t>
            </a:r>
          </a:p>
        </p:txBody>
      </p:sp>
      <p:sp>
        <p:nvSpPr>
          <p:cNvPr id="18" name="Rectangle 58"/>
          <p:cNvSpPr>
            <a:spLocks noChangeArrowheads="1"/>
          </p:cNvSpPr>
          <p:nvPr/>
        </p:nvSpPr>
        <p:spPr bwMode="auto">
          <a:xfrm>
            <a:off x="8347096" y="3879365"/>
            <a:ext cx="1500198" cy="428628"/>
          </a:xfrm>
          <a:prstGeom prst="rect">
            <a:avLst/>
          </a:prstGeom>
          <a:noFill/>
          <a:ln w="28575" algn="ctr">
            <a:solidFill>
              <a:srgbClr val="FF0000"/>
            </a:solidFill>
            <a:prstDash val="dash"/>
            <a:miter lim="800000"/>
            <a:headEnd/>
            <a:tailEnd/>
          </a:ln>
        </p:spPr>
        <p:txBody>
          <a:bodyPr wrap="square" lIns="99569" tIns="49785" rIns="99569" bIns="49785" anchor="ctr">
            <a:noAutofit/>
          </a:bodyPr>
          <a:lstStyle/>
          <a:p>
            <a:pPr algn="ctr">
              <a:spcBef>
                <a:spcPct val="50000"/>
              </a:spcBef>
              <a:buClr>
                <a:srgbClr val="000000"/>
              </a:buClr>
              <a:buSzPct val="100000"/>
              <a:buFont typeface="Wingdings" pitchFamily="2" charset="2"/>
              <a:buNone/>
            </a:pPr>
            <a:endParaRPr lang="ko-KR" altLang="en-US" sz="1500" b="1" dirty="0">
              <a:ea typeface="HY헤드라인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3239415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083238" y="453273"/>
            <a:ext cx="9304022" cy="572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4306" tIns="52153" rIns="104306" bIns="52153" rtlCol="0" anchor="ctr"/>
          <a:lstStyle/>
          <a:p>
            <a:r>
              <a:rPr lang="en-US" altLang="ko-KR" sz="3200" spc="-171" dirty="0">
                <a:solidFill>
                  <a:schemeClr val="tx1"/>
                </a:solidFill>
                <a:ea typeface="나눔바른고딕 옛한글" pitchFamily="50" charset="-127"/>
                <a:cs typeface="Calibri" pitchFamily="34" charset="0"/>
              </a:rPr>
              <a:t>Base Analysis – </a:t>
            </a:r>
            <a:r>
              <a:rPr lang="ko-KR" altLang="en-US" sz="3200" spc="-171" dirty="0">
                <a:solidFill>
                  <a:schemeClr val="tx1"/>
                </a:solidFill>
                <a:ea typeface="나눔바른고딕 옛한글" pitchFamily="50" charset="-127"/>
                <a:cs typeface="Calibri" pitchFamily="34" charset="0"/>
              </a:rPr>
              <a:t> </a:t>
            </a:r>
            <a:r>
              <a:rPr lang="ko-KR" altLang="en-US" sz="4000" b="1" spc="-171" dirty="0">
                <a:solidFill>
                  <a:srgbClr val="2AAEC0"/>
                </a:solidFill>
                <a:ea typeface="나눔바른고딕 옛한글" pitchFamily="50" charset="-127"/>
                <a:cs typeface="Calibri" pitchFamily="34" charset="0"/>
              </a:rPr>
              <a:t>예측 </a:t>
            </a:r>
            <a:r>
              <a:rPr lang="ko-KR" altLang="en-US" sz="3200" spc="-171" dirty="0">
                <a:solidFill>
                  <a:schemeClr val="tx1"/>
                </a:solidFill>
                <a:ea typeface="나눔바른고딕 옛한글" pitchFamily="50" charset="-127"/>
                <a:cs typeface="Calibri" pitchFamily="34" charset="0"/>
              </a:rPr>
              <a:t>분석 </a:t>
            </a:r>
          </a:p>
        </p:txBody>
      </p:sp>
      <p:sp>
        <p:nvSpPr>
          <p:cNvPr id="22" name="AutoShape 3"/>
          <p:cNvSpPr>
            <a:spLocks noChangeArrowheads="1"/>
          </p:cNvSpPr>
          <p:nvPr/>
        </p:nvSpPr>
        <p:spPr bwMode="gray">
          <a:xfrm rot="10800000" flipH="1">
            <a:off x="8775724" y="4495011"/>
            <a:ext cx="1262956" cy="649117"/>
          </a:xfrm>
          <a:prstGeom prst="triangle">
            <a:avLst>
              <a:gd name="adj" fmla="val 50000"/>
            </a:avLst>
          </a:prstGeom>
          <a:gradFill rotWithShape="1">
            <a:gsLst>
              <a:gs pos="0">
                <a:srgbClr val="3333CC"/>
              </a:gs>
              <a:gs pos="100000">
                <a:srgbClr val="E3E3F8"/>
              </a:gs>
            </a:gsLst>
            <a:lin ang="5400000" scaled="1"/>
          </a:gradFill>
          <a:ln w="12700">
            <a:noFill/>
            <a:miter lim="800000"/>
            <a:headEnd/>
            <a:tailEnd/>
          </a:ln>
        </p:spPr>
        <p:txBody>
          <a:bodyPr wrap="none" lIns="99569" tIns="49785" rIns="99569" bIns="49785" anchor="ctr"/>
          <a:lstStyle/>
          <a:p>
            <a:pPr algn="ctr">
              <a:spcBef>
                <a:spcPct val="50000"/>
              </a:spcBef>
              <a:buClr>
                <a:srgbClr val="000000"/>
              </a:buClr>
              <a:buSzPct val="100000"/>
              <a:buFont typeface="Wingdings" pitchFamily="2" charset="2"/>
              <a:buNone/>
            </a:pPr>
            <a:endParaRPr lang="ko-KR" altLang="en-US" sz="1500" b="1" dirty="0">
              <a:ea typeface="HY헤드라인M" pitchFamily="18" charset="-127"/>
            </a:endParaRPr>
          </a:p>
        </p:txBody>
      </p:sp>
      <p:sp>
        <p:nvSpPr>
          <p:cNvPr id="34" name="Text Box 6"/>
          <p:cNvSpPr txBox="1">
            <a:spLocks noChangeArrowheads="1"/>
          </p:cNvSpPr>
          <p:nvPr/>
        </p:nvSpPr>
        <p:spPr bwMode="auto">
          <a:xfrm>
            <a:off x="2587914" y="3096745"/>
            <a:ext cx="7858180" cy="1131594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square" lIns="99569" tIns="49785" rIns="99569" bIns="49785">
            <a:spAutoFit/>
          </a:bodyPr>
          <a:lstStyle/>
          <a:p>
            <a:pPr marL="193606" indent="-193606" defTabSz="995690" latinLnBrk="0">
              <a:spcBef>
                <a:spcPts val="1800"/>
              </a:spcBef>
              <a:buSzPct val="80000"/>
              <a:defRPr/>
            </a:pPr>
            <a:r>
              <a:rPr lang="ko-KR" altLang="en-US" sz="2400" b="1" kern="0" dirty="0">
                <a:solidFill>
                  <a:sysClr val="windowText" lastClr="000000"/>
                </a:solidFill>
              </a:rPr>
              <a:t>매출 </a:t>
            </a:r>
            <a:r>
              <a:rPr lang="en-US" altLang="ko-KR" sz="2400" b="1" kern="0" dirty="0">
                <a:solidFill>
                  <a:sysClr val="windowText" lastClr="000000"/>
                </a:solidFill>
              </a:rPr>
              <a:t>= 9.91</a:t>
            </a:r>
            <a:r>
              <a:rPr lang="en-US" altLang="ko-KR" sz="2800" b="1" kern="0" dirty="0">
                <a:solidFill>
                  <a:sysClr val="windowText" lastClr="000000"/>
                </a:solidFill>
              </a:rPr>
              <a:t>+</a:t>
            </a:r>
            <a:r>
              <a:rPr lang="en-US" altLang="ko-KR" sz="2400" b="1" kern="0" dirty="0">
                <a:solidFill>
                  <a:srgbClr val="FF0000"/>
                </a:solidFill>
              </a:rPr>
              <a:t>1.68</a:t>
            </a:r>
            <a:r>
              <a:rPr lang="en-US" altLang="ko-KR" sz="2400" b="1" kern="0" dirty="0">
                <a:solidFill>
                  <a:sysClr val="windowText" lastClr="000000"/>
                </a:solidFill>
              </a:rPr>
              <a:t> </a:t>
            </a:r>
            <a:r>
              <a:rPr lang="en-US" altLang="ko-KR" sz="2000" b="1" kern="0" dirty="0">
                <a:solidFill>
                  <a:sysClr val="windowText" lastClr="000000"/>
                </a:solidFill>
              </a:rPr>
              <a:t>X</a:t>
            </a:r>
            <a:r>
              <a:rPr lang="en-US" altLang="ko-KR" sz="2400" b="1" kern="0" dirty="0">
                <a:solidFill>
                  <a:sysClr val="windowText" lastClr="000000"/>
                </a:solidFill>
              </a:rPr>
              <a:t> </a:t>
            </a:r>
            <a:r>
              <a:rPr lang="ko-KR" altLang="en-US" sz="2400" b="1" kern="0" dirty="0">
                <a:solidFill>
                  <a:sysClr val="windowText" lastClr="000000"/>
                </a:solidFill>
              </a:rPr>
              <a:t>광고 회수</a:t>
            </a:r>
            <a:r>
              <a:rPr lang="en-US" altLang="ko-KR" sz="2800" b="1" kern="0" dirty="0">
                <a:solidFill>
                  <a:sysClr val="windowText" lastClr="000000"/>
                </a:solidFill>
              </a:rPr>
              <a:t>+</a:t>
            </a:r>
            <a:r>
              <a:rPr lang="en-US" altLang="ko-KR" sz="2400" b="1" kern="0" dirty="0">
                <a:solidFill>
                  <a:srgbClr val="FF0000"/>
                </a:solidFill>
              </a:rPr>
              <a:t>9.94</a:t>
            </a:r>
            <a:r>
              <a:rPr lang="en-US" altLang="ko-KR" sz="2400" b="1" kern="0" dirty="0">
                <a:solidFill>
                  <a:sysClr val="windowText" lastClr="000000"/>
                </a:solidFill>
              </a:rPr>
              <a:t> </a:t>
            </a:r>
            <a:r>
              <a:rPr lang="en-US" altLang="ko-KR" sz="2000" b="1" kern="0" dirty="0">
                <a:solidFill>
                  <a:sysClr val="windowText" lastClr="000000"/>
                </a:solidFill>
              </a:rPr>
              <a:t>X</a:t>
            </a:r>
            <a:r>
              <a:rPr lang="en-US" altLang="ko-KR" sz="2400" b="1" kern="0" dirty="0">
                <a:solidFill>
                  <a:sysClr val="windowText" lastClr="000000"/>
                </a:solidFill>
              </a:rPr>
              <a:t> </a:t>
            </a:r>
            <a:r>
              <a:rPr lang="ko-KR" altLang="en-US" sz="2400" b="1" kern="0" dirty="0">
                <a:solidFill>
                  <a:sysClr val="windowText" lastClr="000000"/>
                </a:solidFill>
              </a:rPr>
              <a:t>고객만족도</a:t>
            </a:r>
            <a:r>
              <a:rPr lang="en-US" altLang="ko-KR" sz="2400" b="1" kern="0" dirty="0">
                <a:solidFill>
                  <a:sysClr val="windowText" lastClr="000000"/>
                </a:solidFill>
              </a:rPr>
              <a:t>  </a:t>
            </a:r>
          </a:p>
          <a:p>
            <a:pPr marL="193606" indent="-193606" defTabSz="995690" latinLnBrk="0">
              <a:spcBef>
                <a:spcPts val="1800"/>
              </a:spcBef>
              <a:buSzPct val="80000"/>
              <a:defRPr/>
            </a:pPr>
            <a:r>
              <a:rPr lang="en-US" altLang="ko-KR" sz="2400" b="1" kern="0" dirty="0">
                <a:solidFill>
                  <a:sysClr val="windowText" lastClr="000000"/>
                </a:solidFill>
              </a:rPr>
              <a:t>R</a:t>
            </a:r>
            <a:r>
              <a:rPr lang="en-US" altLang="ko-KR" sz="2400" b="1" kern="0" baseline="30000" dirty="0">
                <a:solidFill>
                  <a:sysClr val="windowText" lastClr="000000"/>
                </a:solidFill>
              </a:rPr>
              <a:t>2</a:t>
            </a:r>
            <a:r>
              <a:rPr lang="en-US" altLang="ko-KR" sz="2400" b="1" kern="0" dirty="0">
                <a:solidFill>
                  <a:sysClr val="windowText" lastClr="000000"/>
                </a:solidFill>
              </a:rPr>
              <a:t> </a:t>
            </a:r>
            <a:r>
              <a:rPr lang="en-US" altLang="ko-KR" sz="2400" b="1" kern="0" dirty="0">
                <a:solidFill>
                  <a:srgbClr val="FF0000"/>
                </a:solidFill>
              </a:rPr>
              <a:t>= 0.77</a:t>
            </a:r>
            <a:endParaRPr lang="ko-KR" altLang="en-US" sz="2400" b="1" kern="0" dirty="0">
              <a:solidFill>
                <a:srgbClr val="FF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983942" y="36215"/>
            <a:ext cx="46193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Insight from Data </a:t>
            </a:r>
            <a:r>
              <a:rPr lang="en-US" altLang="ko-KR" sz="1400" b="1" dirty="0">
                <a:solidFill>
                  <a:srgbClr val="FF0000"/>
                </a:solidFill>
              </a:rPr>
              <a:t>– Interpretation : Analysis Type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  <p:sp>
        <p:nvSpPr>
          <p:cNvPr id="18" name="Text Box 40"/>
          <p:cNvSpPr txBox="1">
            <a:spLocks noChangeArrowheads="1"/>
          </p:cNvSpPr>
          <p:nvPr/>
        </p:nvSpPr>
        <p:spPr bwMode="gray">
          <a:xfrm>
            <a:off x="1517747" y="1347271"/>
            <a:ext cx="7087805" cy="469874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square" lIns="99569" tIns="49785" rIns="99569" bIns="49785">
            <a:spAutoFit/>
          </a:bodyPr>
          <a:lstStyle/>
          <a:p>
            <a:pPr marL="193606" indent="-193606">
              <a:spcBef>
                <a:spcPct val="100000"/>
              </a:spcBef>
              <a:buSzPct val="80000"/>
              <a:defRPr/>
            </a:pPr>
            <a:r>
              <a:rPr lang="ko-KR" altLang="en-US" sz="2400" b="1" dirty="0"/>
              <a:t>다중 회귀분석 </a:t>
            </a:r>
            <a:r>
              <a:rPr lang="en-US" altLang="ko-KR" sz="2400" b="1" dirty="0"/>
              <a:t>(Multiple Linear Regression)</a:t>
            </a:r>
          </a:p>
        </p:txBody>
      </p:sp>
      <p:sp>
        <p:nvSpPr>
          <p:cNvPr id="19" name="Oval 41"/>
          <p:cNvSpPr>
            <a:spLocks noChangeArrowheads="1"/>
          </p:cNvSpPr>
          <p:nvPr/>
        </p:nvSpPr>
        <p:spPr bwMode="auto">
          <a:xfrm>
            <a:off x="780703" y="1347271"/>
            <a:ext cx="692902" cy="504534"/>
          </a:xfrm>
          <a:prstGeom prst="rect">
            <a:avLst/>
          </a:prstGeom>
          <a:solidFill>
            <a:srgbClr val="FFFF00"/>
          </a:solidFill>
          <a:ln w="28575" algn="ctr">
            <a:solidFill>
              <a:srgbClr val="000000"/>
            </a:solidFill>
            <a:round/>
            <a:headEnd/>
            <a:tailEnd/>
          </a:ln>
        </p:spPr>
        <p:txBody>
          <a:bodyPr lIns="99569" tIns="49785" rIns="99569" bIns="49785" anchor="ctr" anchorCtr="1"/>
          <a:lstStyle/>
          <a:p>
            <a:pPr algn="ctr" defTabSz="995690" latinLnBrk="0">
              <a:spcBef>
                <a:spcPct val="50000"/>
              </a:spcBef>
              <a:defRPr/>
            </a:pPr>
            <a:r>
              <a:rPr lang="en-US" altLang="ko-KR" sz="2000" b="1" kern="0" dirty="0">
                <a:solidFill>
                  <a:sysClr val="windowText" lastClr="000000"/>
                </a:solidFill>
              </a:rPr>
              <a:t>D-2</a:t>
            </a:r>
          </a:p>
        </p:txBody>
      </p:sp>
      <p:sp>
        <p:nvSpPr>
          <p:cNvPr id="20" name="Text Box 19"/>
          <p:cNvSpPr txBox="1">
            <a:spLocks noChangeArrowheads="1"/>
          </p:cNvSpPr>
          <p:nvPr/>
        </p:nvSpPr>
        <p:spPr bwMode="gray">
          <a:xfrm>
            <a:off x="1203296" y="2014990"/>
            <a:ext cx="8787781" cy="716095"/>
          </a:xfrm>
          <a:prstGeom prst="rect">
            <a:avLst/>
          </a:prstGeom>
          <a:noFill/>
          <a:ln w="28575">
            <a:noFill/>
            <a:prstDash val="sysDot"/>
            <a:miter lim="800000"/>
            <a:headEnd/>
            <a:tailEnd/>
          </a:ln>
        </p:spPr>
        <p:txBody>
          <a:bodyPr wrap="square" lIns="99569" tIns="49785" rIns="99569" bIns="49785">
            <a:spAutoFit/>
          </a:bodyPr>
          <a:lstStyle/>
          <a:p>
            <a:pPr marL="1706563" indent="-1706563" defTabSz="885058" latinLnBrk="0">
              <a:spcBef>
                <a:spcPct val="10000"/>
              </a:spcBef>
              <a:defRPr/>
            </a:pPr>
            <a:r>
              <a:rPr lang="en-US" altLang="ko-KR" sz="2000" b="1" kern="0" dirty="0">
                <a:solidFill>
                  <a:sysClr val="windowText" lastClr="000000"/>
                </a:solidFill>
              </a:rPr>
              <a:t>Hypothesis  : </a:t>
            </a:r>
            <a:r>
              <a:rPr lang="ko-KR" altLang="en-US" sz="2000" b="1" kern="0" dirty="0">
                <a:solidFill>
                  <a:srgbClr val="FF0000"/>
                </a:solidFill>
              </a:rPr>
              <a:t>광고회수</a:t>
            </a:r>
            <a:r>
              <a:rPr lang="ko-KR" altLang="en-US" sz="2000" b="1" kern="0" dirty="0"/>
              <a:t>가 증가할 수록</a:t>
            </a:r>
            <a:r>
              <a:rPr lang="en-US" altLang="ko-KR" sz="2000" b="1" kern="0" dirty="0"/>
              <a:t>,</a:t>
            </a:r>
            <a:r>
              <a:rPr lang="en-US" altLang="ko-KR" sz="2000" b="1" kern="0" dirty="0">
                <a:solidFill>
                  <a:srgbClr val="FF0000"/>
                </a:solidFill>
              </a:rPr>
              <a:t> </a:t>
            </a:r>
            <a:r>
              <a:rPr lang="ko-KR" altLang="en-US" sz="2000" b="1" kern="0" dirty="0">
                <a:solidFill>
                  <a:srgbClr val="FF0000"/>
                </a:solidFill>
              </a:rPr>
              <a:t>고객만족도</a:t>
            </a:r>
            <a:r>
              <a:rPr lang="ko-KR" altLang="en-US" sz="2000" b="1" kern="0" dirty="0"/>
              <a:t>가 증가할 수록 </a:t>
            </a:r>
            <a:br>
              <a:rPr lang="en-US" altLang="ko-KR" sz="2000" b="1" kern="0" dirty="0"/>
            </a:br>
            <a:r>
              <a:rPr lang="ko-KR" altLang="en-US" sz="2000" b="1" kern="0" dirty="0">
                <a:solidFill>
                  <a:srgbClr val="FF0000"/>
                </a:solidFill>
              </a:rPr>
              <a:t>매출</a:t>
            </a:r>
            <a:r>
              <a:rPr lang="ko-KR" altLang="en-US" sz="2000" b="1" kern="0" dirty="0"/>
              <a:t>은 증대된다</a:t>
            </a:r>
          </a:p>
        </p:txBody>
      </p:sp>
      <p:sp>
        <p:nvSpPr>
          <p:cNvPr id="21" name="Rectangle 3"/>
          <p:cNvSpPr>
            <a:spLocks noChangeArrowheads="1"/>
          </p:cNvSpPr>
          <p:nvPr/>
        </p:nvSpPr>
        <p:spPr bwMode="auto">
          <a:xfrm>
            <a:off x="917544" y="2923375"/>
            <a:ext cx="1500198" cy="1571636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000000"/>
            </a:solidFill>
            <a:miter lim="800000"/>
            <a:headEnd/>
            <a:tailEnd/>
          </a:ln>
        </p:spPr>
        <p:txBody>
          <a:bodyPr lIns="99569" tIns="49785" rIns="99569" bIns="49785" anchor="ctr"/>
          <a:lstStyle/>
          <a:p>
            <a:pPr algn="ctr" defTabSz="995690" latinLnBrk="0">
              <a:spcBef>
                <a:spcPct val="50000"/>
              </a:spcBef>
              <a:defRPr/>
            </a:pPr>
            <a:r>
              <a:rPr lang="ko-KR" altLang="en-US" sz="2000" b="1" kern="0" dirty="0">
                <a:solidFill>
                  <a:sysClr val="windowText" lastClr="000000"/>
                </a:solidFill>
              </a:rPr>
              <a:t>다중 회귀 분석 결과</a:t>
            </a:r>
            <a:endParaRPr lang="en-US" altLang="ko-KR" sz="2000" b="1" kern="0" dirty="0">
              <a:solidFill>
                <a:sysClr val="windowText" lastClr="000000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2489180" y="2923375"/>
            <a:ext cx="7572428" cy="157163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Rectangle 4"/>
          <p:cNvSpPr>
            <a:spLocks noChangeArrowheads="1"/>
          </p:cNvSpPr>
          <p:nvPr/>
        </p:nvSpPr>
        <p:spPr bwMode="gray">
          <a:xfrm>
            <a:off x="2417742" y="5209391"/>
            <a:ext cx="7855124" cy="171451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algn="ctr">
            <a:noFill/>
            <a:miter lim="800000"/>
            <a:headEnd/>
            <a:tailEnd/>
          </a:ln>
        </p:spPr>
        <p:txBody>
          <a:bodyPr wrap="square" lIns="99569" tIns="49785" rIns="99569" bIns="49785" anchor="ctr" anchorCtr="0">
            <a:noAutofit/>
          </a:bodyPr>
          <a:lstStyle/>
          <a:p>
            <a:pPr marL="207435" indent="-207435" defTabSz="995690" latinLnBrk="0">
              <a:spcBef>
                <a:spcPct val="40000"/>
              </a:spcBef>
              <a:buFont typeface="Wingdings" pitchFamily="2" charset="2"/>
              <a:buChar char="§"/>
              <a:defRPr/>
            </a:pPr>
            <a:r>
              <a:rPr lang="ko-KR" altLang="en-US" sz="1500" b="1" kern="0" dirty="0">
                <a:solidFill>
                  <a:sysClr val="windowText" lastClr="000000"/>
                </a:solidFill>
              </a:rPr>
              <a:t>고객만족도가 일정수준을 유지한다고 가정하면</a:t>
            </a:r>
            <a:r>
              <a:rPr lang="en-US" altLang="ko-KR" sz="1500" b="1" kern="0" dirty="0">
                <a:solidFill>
                  <a:sysClr val="windowText" lastClr="000000"/>
                </a:solidFill>
              </a:rPr>
              <a:t>, </a:t>
            </a:r>
            <a:r>
              <a:rPr lang="ko-KR" altLang="en-US" sz="1500" b="1" kern="0" dirty="0">
                <a:solidFill>
                  <a:sysClr val="windowText" lastClr="000000"/>
                </a:solidFill>
              </a:rPr>
              <a:t>광고 회수 </a:t>
            </a:r>
            <a:r>
              <a:rPr lang="en-US" altLang="ko-KR" sz="1500" b="1" kern="0" dirty="0">
                <a:solidFill>
                  <a:sysClr val="windowText" lastClr="000000"/>
                </a:solidFill>
              </a:rPr>
              <a:t>1</a:t>
            </a:r>
            <a:r>
              <a:rPr lang="ko-KR" altLang="en-US" sz="1500" b="1" kern="0" dirty="0">
                <a:solidFill>
                  <a:sysClr val="windowText" lastClr="000000"/>
                </a:solidFill>
              </a:rPr>
              <a:t>회 증가함에 따라 매출 </a:t>
            </a:r>
            <a:r>
              <a:rPr lang="en-US" altLang="ko-KR" sz="1500" b="1" kern="0" dirty="0">
                <a:solidFill>
                  <a:sysClr val="windowText" lastClr="000000"/>
                </a:solidFill>
              </a:rPr>
              <a:t>1.68(</a:t>
            </a:r>
            <a:r>
              <a:rPr lang="ko-KR" altLang="en-US" sz="1500" b="1" kern="0" dirty="0" err="1">
                <a:solidFill>
                  <a:sysClr val="windowText" lastClr="000000"/>
                </a:solidFill>
              </a:rPr>
              <a:t>백만원</a:t>
            </a:r>
            <a:r>
              <a:rPr lang="en-US" altLang="ko-KR" sz="1500" b="1" kern="0" dirty="0">
                <a:solidFill>
                  <a:sysClr val="windowText" lastClr="000000"/>
                </a:solidFill>
              </a:rPr>
              <a:t>) </a:t>
            </a:r>
            <a:r>
              <a:rPr lang="ko-KR" altLang="en-US" sz="1500" b="1" kern="0" dirty="0">
                <a:solidFill>
                  <a:sysClr val="windowText" lastClr="000000"/>
                </a:solidFill>
              </a:rPr>
              <a:t>증대 효과가 있음 </a:t>
            </a:r>
          </a:p>
          <a:p>
            <a:pPr marL="207435" indent="-207435" defTabSz="995690" latinLnBrk="0">
              <a:spcBef>
                <a:spcPct val="40000"/>
              </a:spcBef>
              <a:buFont typeface="Wingdings" pitchFamily="2" charset="2"/>
              <a:buChar char="§"/>
              <a:defRPr/>
            </a:pPr>
            <a:r>
              <a:rPr lang="ko-KR" altLang="en-US" sz="1500" b="1" kern="0" dirty="0">
                <a:solidFill>
                  <a:sysClr val="windowText" lastClr="000000"/>
                </a:solidFill>
              </a:rPr>
              <a:t>광고횟수가 고정된다고 가정하면</a:t>
            </a:r>
            <a:r>
              <a:rPr lang="en-US" altLang="ko-KR" sz="1500" b="1" kern="0" dirty="0">
                <a:solidFill>
                  <a:sysClr val="windowText" lastClr="000000"/>
                </a:solidFill>
              </a:rPr>
              <a:t> </a:t>
            </a:r>
            <a:r>
              <a:rPr lang="ko-KR" altLang="en-US" sz="1500" b="1" kern="0" dirty="0">
                <a:solidFill>
                  <a:sysClr val="windowText" lastClr="000000"/>
                </a:solidFill>
              </a:rPr>
              <a:t>고객만족도가 </a:t>
            </a:r>
            <a:r>
              <a:rPr lang="en-US" altLang="ko-KR" sz="1500" b="1" kern="0" dirty="0">
                <a:solidFill>
                  <a:sysClr val="windowText" lastClr="000000"/>
                </a:solidFill>
              </a:rPr>
              <a:t>0.1 </a:t>
            </a:r>
            <a:r>
              <a:rPr lang="ko-KR" altLang="en-US" sz="1500" b="1" kern="0" dirty="0">
                <a:solidFill>
                  <a:sysClr val="windowText" lastClr="000000"/>
                </a:solidFill>
              </a:rPr>
              <a:t>증가함에 따라 매출은 </a:t>
            </a:r>
            <a:r>
              <a:rPr lang="en-US" altLang="ko-KR" sz="1500" b="1" kern="0" dirty="0">
                <a:solidFill>
                  <a:sysClr val="windowText" lastClr="000000"/>
                </a:solidFill>
              </a:rPr>
              <a:t>0.994(</a:t>
            </a:r>
            <a:r>
              <a:rPr lang="ko-KR" altLang="en-US" sz="1500" b="1" kern="0" dirty="0" err="1">
                <a:solidFill>
                  <a:sysClr val="windowText" lastClr="000000"/>
                </a:solidFill>
              </a:rPr>
              <a:t>백만원</a:t>
            </a:r>
            <a:r>
              <a:rPr lang="en-US" altLang="ko-KR" sz="1500" b="1" kern="0" dirty="0">
                <a:solidFill>
                  <a:sysClr val="windowText" lastClr="000000"/>
                </a:solidFill>
              </a:rPr>
              <a:t>) </a:t>
            </a:r>
            <a:r>
              <a:rPr lang="ko-KR" altLang="en-US" sz="1500" b="1" kern="0" dirty="0">
                <a:solidFill>
                  <a:sysClr val="windowText" lastClr="000000"/>
                </a:solidFill>
              </a:rPr>
              <a:t>증대 효과가 있음 </a:t>
            </a:r>
          </a:p>
          <a:p>
            <a:pPr marL="207435" indent="-207435" defTabSz="995690" latinLnBrk="0">
              <a:spcBef>
                <a:spcPct val="40000"/>
              </a:spcBef>
              <a:buFont typeface="Wingdings" pitchFamily="2" charset="2"/>
              <a:buChar char="§"/>
              <a:defRPr/>
            </a:pPr>
            <a:r>
              <a:rPr lang="en-US" altLang="ko-KR" sz="1500" b="1" kern="0" dirty="0">
                <a:solidFill>
                  <a:sysClr val="windowText" lastClr="000000"/>
                </a:solidFill>
              </a:rPr>
              <a:t>Marketing </a:t>
            </a:r>
            <a:r>
              <a:rPr lang="ko-KR" altLang="en-US" sz="1500" b="1" kern="0" dirty="0">
                <a:solidFill>
                  <a:sysClr val="windowText" lastClr="000000"/>
                </a:solidFill>
              </a:rPr>
              <a:t>담당자 입장에서 광고 및 고객 만족도 증대에 따른 비용을 고려하여 매출을 증대시키기 위해 어떤 전략을 수립해야 할 지 방향성을 정의할 수 있음</a:t>
            </a:r>
          </a:p>
        </p:txBody>
      </p:sp>
    </p:spTree>
    <p:extLst>
      <p:ext uri="{BB962C8B-B14F-4D97-AF65-F5344CB8AC3E}">
        <p14:creationId xmlns:p14="http://schemas.microsoft.com/office/powerpoint/2010/main" val="363871728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083238" y="453273"/>
            <a:ext cx="9304022" cy="572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4306" tIns="52153" rIns="104306" bIns="52153" rtlCol="0" anchor="ctr"/>
          <a:lstStyle/>
          <a:p>
            <a:r>
              <a:rPr lang="en-US" altLang="ko-KR" sz="3200" spc="-171" dirty="0">
                <a:solidFill>
                  <a:schemeClr val="tx1"/>
                </a:solidFill>
                <a:ea typeface="나눔바른고딕 옛한글" pitchFamily="50" charset="-127"/>
                <a:cs typeface="Calibri" pitchFamily="34" charset="0"/>
              </a:rPr>
              <a:t>Base Analysis – </a:t>
            </a:r>
            <a:r>
              <a:rPr lang="ko-KR" altLang="en-US" sz="3200" spc="-171" dirty="0">
                <a:solidFill>
                  <a:schemeClr val="tx1"/>
                </a:solidFill>
                <a:ea typeface="나눔바른고딕 옛한글" pitchFamily="50" charset="-127"/>
                <a:cs typeface="Calibri" pitchFamily="34" charset="0"/>
              </a:rPr>
              <a:t> </a:t>
            </a:r>
            <a:r>
              <a:rPr lang="ko-KR" altLang="en-US" sz="4000" b="1" spc="-171" dirty="0">
                <a:solidFill>
                  <a:srgbClr val="2AAEC0"/>
                </a:solidFill>
                <a:ea typeface="나눔바른고딕 옛한글" pitchFamily="50" charset="-127"/>
                <a:cs typeface="Calibri" pitchFamily="34" charset="0"/>
              </a:rPr>
              <a:t>예측 </a:t>
            </a:r>
            <a:r>
              <a:rPr lang="ko-KR" altLang="en-US" sz="3200" spc="-171" dirty="0">
                <a:solidFill>
                  <a:schemeClr val="tx1"/>
                </a:solidFill>
                <a:ea typeface="나눔바른고딕 옛한글" pitchFamily="50" charset="-127"/>
                <a:cs typeface="Calibri" pitchFamily="34" charset="0"/>
              </a:rPr>
              <a:t>분석 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983942" y="36215"/>
            <a:ext cx="46193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Insight from Data </a:t>
            </a:r>
            <a:r>
              <a:rPr lang="en-US" altLang="ko-KR" sz="1400" b="1" dirty="0">
                <a:solidFill>
                  <a:srgbClr val="FF0000"/>
                </a:solidFill>
              </a:rPr>
              <a:t>– Interpretation : Analysis Type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  <p:sp>
        <p:nvSpPr>
          <p:cNvPr id="18" name="Text Box 40"/>
          <p:cNvSpPr txBox="1">
            <a:spLocks noChangeArrowheads="1"/>
          </p:cNvSpPr>
          <p:nvPr/>
        </p:nvSpPr>
        <p:spPr bwMode="gray">
          <a:xfrm>
            <a:off x="1517747" y="1347271"/>
            <a:ext cx="7087805" cy="469874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square" lIns="99569" tIns="49785" rIns="99569" bIns="49785">
            <a:spAutoFit/>
          </a:bodyPr>
          <a:lstStyle/>
          <a:p>
            <a:pPr marL="193606" indent="-193606">
              <a:spcBef>
                <a:spcPct val="100000"/>
              </a:spcBef>
              <a:buSzPct val="80000"/>
              <a:defRPr/>
            </a:pPr>
            <a:r>
              <a:rPr lang="ko-KR" altLang="en-US" sz="2400" b="1" dirty="0" err="1"/>
              <a:t>로지스틱</a:t>
            </a:r>
            <a:r>
              <a:rPr lang="ko-KR" altLang="en-US" sz="2400" b="1" dirty="0"/>
              <a:t> 회귀분석 </a:t>
            </a:r>
            <a:r>
              <a:rPr lang="en-US" altLang="ko-KR" sz="2400" b="1" dirty="0"/>
              <a:t>(Logistic Regression)</a:t>
            </a:r>
          </a:p>
        </p:txBody>
      </p:sp>
      <p:sp>
        <p:nvSpPr>
          <p:cNvPr id="19" name="Oval 41"/>
          <p:cNvSpPr>
            <a:spLocks noChangeArrowheads="1"/>
          </p:cNvSpPr>
          <p:nvPr/>
        </p:nvSpPr>
        <p:spPr bwMode="auto">
          <a:xfrm>
            <a:off x="780703" y="1347271"/>
            <a:ext cx="692902" cy="504534"/>
          </a:xfrm>
          <a:prstGeom prst="rect">
            <a:avLst/>
          </a:prstGeom>
          <a:solidFill>
            <a:srgbClr val="FFFF00"/>
          </a:solidFill>
          <a:ln w="28575" algn="ctr">
            <a:solidFill>
              <a:srgbClr val="000000"/>
            </a:solidFill>
            <a:round/>
            <a:headEnd/>
            <a:tailEnd/>
          </a:ln>
        </p:spPr>
        <p:txBody>
          <a:bodyPr lIns="99569" tIns="49785" rIns="99569" bIns="49785" anchor="ctr" anchorCtr="1"/>
          <a:lstStyle/>
          <a:p>
            <a:pPr algn="ctr" defTabSz="995690" latinLnBrk="0">
              <a:spcBef>
                <a:spcPct val="50000"/>
              </a:spcBef>
              <a:defRPr/>
            </a:pPr>
            <a:r>
              <a:rPr lang="en-US" altLang="ko-KR" sz="2000" b="1" kern="0" dirty="0">
                <a:solidFill>
                  <a:sysClr val="windowText" lastClr="000000"/>
                </a:solidFill>
              </a:rPr>
              <a:t>D-2</a:t>
            </a:r>
          </a:p>
        </p:txBody>
      </p:sp>
      <p:sp>
        <p:nvSpPr>
          <p:cNvPr id="20" name="Text Box 19"/>
          <p:cNvSpPr txBox="1">
            <a:spLocks noChangeArrowheads="1"/>
          </p:cNvSpPr>
          <p:nvPr/>
        </p:nvSpPr>
        <p:spPr bwMode="gray">
          <a:xfrm>
            <a:off x="988982" y="2229304"/>
            <a:ext cx="9358378" cy="408319"/>
          </a:xfrm>
          <a:prstGeom prst="rect">
            <a:avLst/>
          </a:prstGeom>
          <a:noFill/>
          <a:ln w="28575">
            <a:noFill/>
            <a:prstDash val="sysDot"/>
            <a:miter lim="800000"/>
            <a:headEnd/>
            <a:tailEnd/>
          </a:ln>
        </p:spPr>
        <p:txBody>
          <a:bodyPr wrap="square" lIns="99569" tIns="49785" rIns="99569" bIns="49785">
            <a:spAutoFit/>
          </a:bodyPr>
          <a:lstStyle/>
          <a:p>
            <a:pPr marL="885058" indent="-885058" defTabSz="885058" latinLnBrk="0">
              <a:spcBef>
                <a:spcPct val="10000"/>
              </a:spcBef>
              <a:defRPr/>
            </a:pPr>
            <a:r>
              <a:rPr lang="en-US" altLang="ko-KR" sz="2000" b="1" kern="0" dirty="0">
                <a:solidFill>
                  <a:sysClr val="windowText" lastClr="000000"/>
                </a:solidFill>
              </a:rPr>
              <a:t>Hypothesis 1 : </a:t>
            </a:r>
            <a:r>
              <a:rPr lang="ko-KR" altLang="en-US" sz="2000" b="1" kern="0" dirty="0" err="1">
                <a:solidFill>
                  <a:srgbClr val="0070C0"/>
                </a:solidFill>
              </a:rPr>
              <a:t>구매상품군</a:t>
            </a:r>
            <a:r>
              <a:rPr lang="ko-KR" altLang="en-US" sz="2000" b="1" kern="0" dirty="0">
                <a:solidFill>
                  <a:srgbClr val="0070C0"/>
                </a:solidFill>
              </a:rPr>
              <a:t> 수</a:t>
            </a:r>
            <a:r>
              <a:rPr lang="ko-KR" altLang="en-US" sz="2000" b="1" kern="0" dirty="0">
                <a:solidFill>
                  <a:sysClr val="windowText" lastClr="000000"/>
                </a:solidFill>
              </a:rPr>
              <a:t>가 많아질수록</a:t>
            </a:r>
            <a:r>
              <a:rPr lang="en-US" altLang="ko-KR" sz="2000" b="1" kern="0" dirty="0">
                <a:solidFill>
                  <a:sysClr val="windowText" lastClr="000000"/>
                </a:solidFill>
              </a:rPr>
              <a:t>,  </a:t>
            </a:r>
            <a:r>
              <a:rPr lang="ko-KR" altLang="en-US" sz="2000" b="1" kern="0" dirty="0">
                <a:solidFill>
                  <a:srgbClr val="FF0000"/>
                </a:solidFill>
              </a:rPr>
              <a:t>고가상품 구매 </a:t>
            </a:r>
            <a:r>
              <a:rPr lang="en-US" altLang="ko-KR" sz="2000" b="1" kern="0" dirty="0">
                <a:solidFill>
                  <a:srgbClr val="FF0000"/>
                </a:solidFill>
              </a:rPr>
              <a:t>(</a:t>
            </a:r>
            <a:r>
              <a:rPr lang="ko-KR" altLang="en-US" sz="2000" b="1" kern="0" dirty="0">
                <a:solidFill>
                  <a:srgbClr val="FF0000"/>
                </a:solidFill>
              </a:rPr>
              <a:t>울</a:t>
            </a:r>
            <a:r>
              <a:rPr lang="en-US" altLang="ko-KR" sz="2000" b="1" kern="0" dirty="0">
                <a:solidFill>
                  <a:srgbClr val="FF0000"/>
                </a:solidFill>
              </a:rPr>
              <a:t>)</a:t>
            </a:r>
            <a:r>
              <a:rPr lang="en-US" altLang="ko-KR" sz="2000" b="1" kern="0" dirty="0">
                <a:solidFill>
                  <a:sysClr val="windowText" lastClr="000000"/>
                </a:solidFill>
              </a:rPr>
              <a:t> </a:t>
            </a:r>
            <a:r>
              <a:rPr lang="ko-KR" altLang="en-US" sz="2000" b="1" kern="0" dirty="0">
                <a:solidFill>
                  <a:sysClr val="windowText" lastClr="000000"/>
                </a:solidFill>
              </a:rPr>
              <a:t>높아진다</a:t>
            </a:r>
          </a:p>
        </p:txBody>
      </p:sp>
      <p:sp>
        <p:nvSpPr>
          <p:cNvPr id="24" name="Text Box 19"/>
          <p:cNvSpPr txBox="1">
            <a:spLocks noChangeArrowheads="1"/>
          </p:cNvSpPr>
          <p:nvPr/>
        </p:nvSpPr>
        <p:spPr bwMode="gray">
          <a:xfrm>
            <a:off x="988982" y="2800808"/>
            <a:ext cx="8787781" cy="408319"/>
          </a:xfrm>
          <a:prstGeom prst="rect">
            <a:avLst/>
          </a:prstGeom>
          <a:noFill/>
          <a:ln w="28575">
            <a:noFill/>
            <a:prstDash val="sysDot"/>
            <a:miter lim="800000"/>
            <a:headEnd/>
            <a:tailEnd/>
          </a:ln>
        </p:spPr>
        <p:txBody>
          <a:bodyPr wrap="square" lIns="99569" tIns="49785" rIns="99569" bIns="49785">
            <a:spAutoFit/>
          </a:bodyPr>
          <a:lstStyle/>
          <a:p>
            <a:pPr marL="885058" indent="-885058" defTabSz="885058" latinLnBrk="0">
              <a:spcBef>
                <a:spcPct val="10000"/>
              </a:spcBef>
              <a:defRPr/>
            </a:pPr>
            <a:r>
              <a:rPr lang="en-US" altLang="ko-KR" sz="2000" b="1" kern="0">
                <a:solidFill>
                  <a:sysClr val="windowText" lastClr="000000"/>
                </a:solidFill>
              </a:rPr>
              <a:t>Hypothesis 2 : </a:t>
            </a:r>
            <a:r>
              <a:rPr lang="ko-KR" altLang="en-US" sz="2000" b="1" kern="0" dirty="0">
                <a:solidFill>
                  <a:srgbClr val="0070C0"/>
                </a:solidFill>
              </a:rPr>
              <a:t>신규고객 비중 </a:t>
            </a:r>
            <a:r>
              <a:rPr lang="ko-KR" altLang="en-US" sz="2000" b="1" kern="0" dirty="0">
                <a:solidFill>
                  <a:sysClr val="windowText" lastClr="000000"/>
                </a:solidFill>
              </a:rPr>
              <a:t>이 많을수록</a:t>
            </a:r>
            <a:r>
              <a:rPr lang="en-US" altLang="ko-KR" sz="2000" b="1" kern="0" dirty="0">
                <a:solidFill>
                  <a:sysClr val="windowText" lastClr="000000"/>
                </a:solidFill>
              </a:rPr>
              <a:t>,  </a:t>
            </a:r>
            <a:r>
              <a:rPr lang="ko-KR" altLang="en-US" sz="2000" b="1" kern="0" dirty="0">
                <a:solidFill>
                  <a:srgbClr val="FF0000"/>
                </a:solidFill>
              </a:rPr>
              <a:t>반품</a:t>
            </a:r>
            <a:r>
              <a:rPr lang="en-US" altLang="ko-KR" sz="2000" b="1" kern="0" dirty="0">
                <a:solidFill>
                  <a:srgbClr val="FF0000"/>
                </a:solidFill>
              </a:rPr>
              <a:t>/</a:t>
            </a:r>
            <a:r>
              <a:rPr lang="ko-KR" altLang="en-US" sz="2000" b="1" kern="0" dirty="0">
                <a:solidFill>
                  <a:srgbClr val="FF0000"/>
                </a:solidFill>
              </a:rPr>
              <a:t>취소</a:t>
            </a:r>
            <a:r>
              <a:rPr lang="ko-KR" altLang="en-US" sz="2000" b="1" kern="0" dirty="0">
                <a:solidFill>
                  <a:sysClr val="windowText" lastClr="000000"/>
                </a:solidFill>
              </a:rPr>
              <a:t>가 증가한다</a:t>
            </a:r>
          </a:p>
        </p:txBody>
      </p:sp>
      <p:graphicFrame>
        <p:nvGraphicFramePr>
          <p:cNvPr id="1026" name="Object 2"/>
          <p:cNvGraphicFramePr>
            <a:graphicFrameLocks noChangeAspect="1"/>
          </p:cNvGraphicFramePr>
          <p:nvPr/>
        </p:nvGraphicFramePr>
        <p:xfrm>
          <a:off x="774668" y="3753335"/>
          <a:ext cx="4714908" cy="6429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Equation" r:id="rId4" imgW="1409088" imgH="203112" progId="Equation.3">
                  <p:embed/>
                </p:oleObj>
              </mc:Choice>
              <mc:Fallback>
                <p:oleObj name="Equation" r:id="rId4" imgW="1409088" imgH="203112" progId="Equation.3">
                  <p:embed/>
                  <p:pic>
                    <p:nvPicPr>
                      <p:cNvPr id="1026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4668" y="3753335"/>
                        <a:ext cx="4714908" cy="64294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직사각형 24"/>
          <p:cNvSpPr/>
          <p:nvPr/>
        </p:nvSpPr>
        <p:spPr>
          <a:xfrm>
            <a:off x="774668" y="2079767"/>
            <a:ext cx="9429816" cy="128588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2" name="그룹 31"/>
          <p:cNvGrpSpPr/>
          <p:nvPr/>
        </p:nvGrpSpPr>
        <p:grpSpPr>
          <a:xfrm>
            <a:off x="774668" y="4709325"/>
            <a:ext cx="7572428" cy="967140"/>
            <a:chOff x="774668" y="4780763"/>
            <a:chExt cx="7572428" cy="967140"/>
          </a:xfrm>
        </p:grpSpPr>
        <p:graphicFrame>
          <p:nvGraphicFramePr>
            <p:cNvPr id="1027" name="Object 3"/>
            <p:cNvGraphicFramePr>
              <a:graphicFrameLocks noChangeAspect="1"/>
            </p:cNvGraphicFramePr>
            <p:nvPr/>
          </p:nvGraphicFramePr>
          <p:xfrm>
            <a:off x="2740488" y="4780763"/>
            <a:ext cx="5606608" cy="9671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26" name="수식" r:id="rId6" imgW="2184400" imgH="457200" progId="Equation.3">
                    <p:embed/>
                  </p:oleObj>
                </mc:Choice>
                <mc:Fallback>
                  <p:oleObj name="수식" r:id="rId6" imgW="2184400" imgH="457200" progId="Equation.3">
                    <p:embed/>
                    <p:pic>
                      <p:nvPicPr>
                        <p:cNvPr id="1027" name="Object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740488" y="4780763"/>
                          <a:ext cx="5606608" cy="96714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6" name="TextBox 25"/>
            <p:cNvSpPr txBox="1"/>
            <p:nvPr/>
          </p:nvSpPr>
          <p:spPr>
            <a:xfrm>
              <a:off x="774668" y="4856177"/>
              <a:ext cx="2428892" cy="85076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8100">
              <a:solidFill>
                <a:srgbClr val="009999"/>
              </a:solidFill>
            </a:ln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ko-KR" altLang="en-US" sz="2000" b="1" dirty="0" err="1">
                  <a:solidFill>
                    <a:srgbClr val="3F6EA7"/>
                  </a:solidFill>
                  <a:ea typeface="나눔바른고딕 옛한글"/>
                </a:rPr>
                <a:t>로지스틱</a:t>
              </a:r>
              <a:r>
                <a:rPr lang="ko-KR" altLang="en-US" sz="2000" b="1" dirty="0">
                  <a:solidFill>
                    <a:srgbClr val="3F6EA7"/>
                  </a:solidFill>
                  <a:ea typeface="나눔바른고딕 옛한글"/>
                </a:rPr>
                <a:t> </a:t>
              </a:r>
              <a:br>
                <a:rPr lang="en-US" altLang="ko-KR" sz="2000" b="1" dirty="0">
                  <a:solidFill>
                    <a:srgbClr val="3F6EA7"/>
                  </a:solidFill>
                  <a:ea typeface="나눔바른고딕 옛한글"/>
                </a:rPr>
              </a:br>
              <a:r>
                <a:rPr lang="ko-KR" altLang="en-US" sz="2000" b="1" dirty="0">
                  <a:solidFill>
                    <a:srgbClr val="3F6EA7"/>
                  </a:solidFill>
                  <a:ea typeface="나눔바른고딕 옛한글"/>
                </a:rPr>
                <a:t>단순 회귀 모형</a:t>
              </a:r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774668" y="5810718"/>
            <a:ext cx="9715568" cy="1113185"/>
            <a:chOff x="774668" y="5882156"/>
            <a:chExt cx="9715568" cy="1113185"/>
          </a:xfrm>
        </p:grpSpPr>
        <p:graphicFrame>
          <p:nvGraphicFramePr>
            <p:cNvPr id="1029" name="Object 5"/>
            <p:cNvGraphicFramePr>
              <a:graphicFrameLocks noChangeAspect="1"/>
            </p:cNvGraphicFramePr>
            <p:nvPr/>
          </p:nvGraphicFramePr>
          <p:xfrm>
            <a:off x="2846370" y="5882156"/>
            <a:ext cx="7643866" cy="111318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27" name="Equation" r:id="rId8" imgW="2857500" imgH="419100" progId="Equation.3">
                    <p:embed/>
                  </p:oleObj>
                </mc:Choice>
                <mc:Fallback>
                  <p:oleObj name="Equation" r:id="rId8" imgW="2857500" imgH="419100" progId="Equation.3">
                    <p:embed/>
                    <p:pic>
                      <p:nvPicPr>
                        <p:cNvPr id="1029" name="Object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46370" y="5882156"/>
                          <a:ext cx="7643866" cy="111318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8" name="TextBox 27"/>
            <p:cNvSpPr txBox="1"/>
            <p:nvPr/>
          </p:nvSpPr>
          <p:spPr>
            <a:xfrm>
              <a:off x="774668" y="6001703"/>
              <a:ext cx="2428892" cy="85076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8100">
              <a:solidFill>
                <a:srgbClr val="009999"/>
              </a:solidFill>
            </a:ln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ko-KR" altLang="en-US" sz="2000" b="1" dirty="0" err="1">
                  <a:solidFill>
                    <a:srgbClr val="3F6EA7"/>
                  </a:solidFill>
                  <a:ea typeface="나눔바른고딕 옛한글"/>
                </a:rPr>
                <a:t>로지스틱</a:t>
              </a:r>
              <a:r>
                <a:rPr lang="ko-KR" altLang="en-US" sz="2000" b="1" dirty="0">
                  <a:solidFill>
                    <a:srgbClr val="3F6EA7"/>
                  </a:solidFill>
                  <a:ea typeface="나눔바른고딕 옛한글"/>
                </a:rPr>
                <a:t> </a:t>
              </a:r>
              <a:br>
                <a:rPr lang="en-US" altLang="ko-KR" sz="2000" b="1" dirty="0">
                  <a:solidFill>
                    <a:srgbClr val="3F6EA7"/>
                  </a:solidFill>
                  <a:ea typeface="나눔바른고딕 옛한글"/>
                </a:rPr>
              </a:br>
              <a:r>
                <a:rPr lang="ko-KR" altLang="en-US" sz="2000" b="1" dirty="0">
                  <a:solidFill>
                    <a:srgbClr val="3F6EA7"/>
                  </a:solidFill>
                  <a:ea typeface="나눔바른고딕 옛한글"/>
                </a:rPr>
                <a:t>다중 회귀 모형</a:t>
              </a:r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5890908" y="3852069"/>
            <a:ext cx="4599328" cy="415498"/>
            <a:chOff x="5890908" y="3852069"/>
            <a:chExt cx="4599328" cy="415498"/>
          </a:xfrm>
        </p:grpSpPr>
        <p:sp>
          <p:nvSpPr>
            <p:cNvPr id="29" name="왼쪽 화살표 28"/>
            <p:cNvSpPr/>
            <p:nvPr/>
          </p:nvSpPr>
          <p:spPr>
            <a:xfrm>
              <a:off x="5890908" y="3879365"/>
              <a:ext cx="500066" cy="357190"/>
            </a:xfrm>
            <a:prstGeom prst="leftArrow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6408669" y="3852069"/>
              <a:ext cx="4081567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>
                  <a:solidFill>
                    <a:srgbClr val="FF0000"/>
                  </a:solidFill>
                  <a:ea typeface="나눔바른고딕 옛한글"/>
                </a:rPr>
                <a:t>고가상품 구매</a:t>
              </a:r>
              <a:r>
                <a:rPr lang="en-US" altLang="ko-KR" b="1" dirty="0">
                  <a:solidFill>
                    <a:srgbClr val="FF0000"/>
                  </a:solidFill>
                  <a:ea typeface="나눔바른고딕 옛한글"/>
                </a:rPr>
                <a:t>(</a:t>
              </a:r>
              <a:r>
                <a:rPr lang="ko-KR" altLang="en-US" b="1" dirty="0">
                  <a:solidFill>
                    <a:srgbClr val="FF0000"/>
                  </a:solidFill>
                  <a:ea typeface="나눔바른고딕 옛한글"/>
                </a:rPr>
                <a:t>율</a:t>
              </a:r>
              <a:r>
                <a:rPr lang="en-US" altLang="ko-KR" b="1" dirty="0">
                  <a:solidFill>
                    <a:srgbClr val="FF0000"/>
                  </a:solidFill>
                  <a:ea typeface="나눔바른고딕 옛한글"/>
                </a:rPr>
                <a:t>) , </a:t>
              </a:r>
              <a:r>
                <a:rPr lang="ko-KR" altLang="en-US" b="1" dirty="0">
                  <a:solidFill>
                    <a:srgbClr val="FF0000"/>
                  </a:solidFill>
                  <a:ea typeface="나눔바른고딕 옛한글"/>
                </a:rPr>
                <a:t>반품</a:t>
              </a:r>
              <a:r>
                <a:rPr lang="en-US" altLang="ko-KR" b="1" dirty="0">
                  <a:solidFill>
                    <a:srgbClr val="FF0000"/>
                  </a:solidFill>
                  <a:ea typeface="나눔바른고딕 옛한글"/>
                </a:rPr>
                <a:t>/</a:t>
              </a:r>
              <a:r>
                <a:rPr lang="ko-KR" altLang="en-US" b="1" dirty="0" err="1">
                  <a:solidFill>
                    <a:srgbClr val="FF0000"/>
                  </a:solidFill>
                  <a:ea typeface="나눔바른고딕 옛한글"/>
                </a:rPr>
                <a:t>취소율</a:t>
              </a:r>
              <a:endParaRPr lang="ko-KR" altLang="en-US" b="1" dirty="0">
                <a:solidFill>
                  <a:srgbClr val="FF0000"/>
                </a:solidFill>
                <a:ea typeface="나눔바른고딕 옛한글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38717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083238" y="453273"/>
            <a:ext cx="9304022" cy="572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4306" tIns="52153" rIns="104306" bIns="52153" rtlCol="0" anchor="ctr"/>
          <a:lstStyle/>
          <a:p>
            <a:r>
              <a:rPr lang="en-US" altLang="ko-KR" sz="3200" spc="-171" dirty="0">
                <a:solidFill>
                  <a:schemeClr val="tx1"/>
                </a:solidFill>
                <a:ea typeface="나눔바른고딕 옛한글" pitchFamily="50" charset="-127"/>
                <a:cs typeface="Calibri" pitchFamily="34" charset="0"/>
              </a:rPr>
              <a:t>Base Analysis – </a:t>
            </a:r>
            <a:r>
              <a:rPr lang="ko-KR" altLang="en-US" sz="3200" spc="-171" dirty="0">
                <a:solidFill>
                  <a:schemeClr val="tx1"/>
                </a:solidFill>
                <a:ea typeface="나눔바른고딕 옛한글" pitchFamily="50" charset="-127"/>
                <a:cs typeface="Calibri" pitchFamily="34" charset="0"/>
              </a:rPr>
              <a:t> </a:t>
            </a:r>
            <a:r>
              <a:rPr lang="ko-KR" altLang="en-US" sz="4000" b="1" spc="-171" dirty="0">
                <a:solidFill>
                  <a:srgbClr val="2AAEC0"/>
                </a:solidFill>
                <a:ea typeface="나눔바른고딕 옛한글" pitchFamily="50" charset="-127"/>
                <a:cs typeface="Calibri" pitchFamily="34" charset="0"/>
              </a:rPr>
              <a:t>예측 </a:t>
            </a:r>
            <a:r>
              <a:rPr lang="ko-KR" altLang="en-US" sz="3200" spc="-171" dirty="0">
                <a:solidFill>
                  <a:schemeClr val="tx1"/>
                </a:solidFill>
                <a:ea typeface="나눔바른고딕 옛한글" pitchFamily="50" charset="-127"/>
                <a:cs typeface="Calibri" pitchFamily="34" charset="0"/>
              </a:rPr>
              <a:t>분석 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983942" y="36215"/>
            <a:ext cx="46193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Insight from Data </a:t>
            </a:r>
            <a:r>
              <a:rPr lang="en-US" altLang="ko-KR" sz="1400" b="1" dirty="0">
                <a:solidFill>
                  <a:srgbClr val="FF0000"/>
                </a:solidFill>
              </a:rPr>
              <a:t>– Interpretation : Analysis Type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  <p:sp>
        <p:nvSpPr>
          <p:cNvPr id="18" name="Text Box 40"/>
          <p:cNvSpPr txBox="1">
            <a:spLocks noChangeArrowheads="1"/>
          </p:cNvSpPr>
          <p:nvPr/>
        </p:nvSpPr>
        <p:spPr bwMode="gray">
          <a:xfrm>
            <a:off x="1517747" y="1347271"/>
            <a:ext cx="7087805" cy="469874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square" lIns="99569" tIns="49785" rIns="99569" bIns="49785">
            <a:spAutoFit/>
          </a:bodyPr>
          <a:lstStyle/>
          <a:p>
            <a:pPr marL="193606" indent="-193606">
              <a:spcBef>
                <a:spcPct val="100000"/>
              </a:spcBef>
              <a:buSzPct val="80000"/>
              <a:defRPr/>
            </a:pPr>
            <a:r>
              <a:rPr lang="ko-KR" altLang="en-US" sz="2400" b="1" dirty="0"/>
              <a:t> </a:t>
            </a:r>
            <a:r>
              <a:rPr lang="en-US" altLang="ko-KR" sz="2400" b="1" dirty="0"/>
              <a:t>DECISION TREE (</a:t>
            </a:r>
            <a:r>
              <a:rPr lang="ko-KR" altLang="en-US" sz="2400" b="1" dirty="0"/>
              <a:t>의사결정나무</a:t>
            </a:r>
            <a:r>
              <a:rPr lang="en-US" altLang="ko-KR" sz="2400" b="1" dirty="0"/>
              <a:t>)</a:t>
            </a:r>
          </a:p>
        </p:txBody>
      </p:sp>
      <p:sp>
        <p:nvSpPr>
          <p:cNvPr id="19" name="Oval 41"/>
          <p:cNvSpPr>
            <a:spLocks noChangeArrowheads="1"/>
          </p:cNvSpPr>
          <p:nvPr/>
        </p:nvSpPr>
        <p:spPr bwMode="auto">
          <a:xfrm>
            <a:off x="780703" y="1347271"/>
            <a:ext cx="692902" cy="504534"/>
          </a:xfrm>
          <a:prstGeom prst="rect">
            <a:avLst/>
          </a:prstGeom>
          <a:solidFill>
            <a:srgbClr val="FFFF00"/>
          </a:solidFill>
          <a:ln w="28575" algn="ctr">
            <a:solidFill>
              <a:srgbClr val="000000"/>
            </a:solidFill>
            <a:round/>
            <a:headEnd/>
            <a:tailEnd/>
          </a:ln>
        </p:spPr>
        <p:txBody>
          <a:bodyPr lIns="99569" tIns="49785" rIns="99569" bIns="49785" anchor="ctr" anchorCtr="1"/>
          <a:lstStyle/>
          <a:p>
            <a:pPr algn="ctr" defTabSz="995690" latinLnBrk="0">
              <a:spcBef>
                <a:spcPct val="50000"/>
              </a:spcBef>
              <a:defRPr/>
            </a:pPr>
            <a:r>
              <a:rPr lang="en-US" altLang="ko-KR" sz="2000" b="1" kern="0" dirty="0">
                <a:solidFill>
                  <a:sysClr val="windowText" lastClr="000000"/>
                </a:solidFill>
              </a:rPr>
              <a:t>D-3</a:t>
            </a:r>
          </a:p>
        </p:txBody>
      </p:sp>
      <p:sp>
        <p:nvSpPr>
          <p:cNvPr id="10" name="평행 사변형 9"/>
          <p:cNvSpPr/>
          <p:nvPr/>
        </p:nvSpPr>
        <p:spPr bwMode="auto">
          <a:xfrm>
            <a:off x="3860910" y="3567880"/>
            <a:ext cx="2570205" cy="679621"/>
          </a:xfrm>
          <a:prstGeom prst="parallelogram">
            <a:avLst>
              <a:gd name="adj" fmla="val 48636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7620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buNone/>
              <a:tabLst/>
            </a:pPr>
            <a:r>
              <a:rPr lang="ko-KR" altLang="en-US" sz="15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대출금리</a:t>
            </a:r>
            <a:r>
              <a:rPr lang="ko-KR" altLang="en-US" sz="1500" dirty="0">
                <a:latin typeface="맑은 고딕" pitchFamily="50" charset="-127"/>
                <a:ea typeface="맑은 고딕" pitchFamily="50" charset="-127"/>
              </a:rPr>
              <a:t>가 </a:t>
            </a:r>
            <a:br>
              <a:rPr lang="en-US" altLang="ko-KR" sz="15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500" dirty="0">
                <a:latin typeface="맑은 고딕" pitchFamily="50" charset="-127"/>
                <a:ea typeface="맑은 고딕" pitchFamily="50" charset="-127"/>
              </a:rPr>
              <a:t>7.94%</a:t>
            </a:r>
            <a:r>
              <a:rPr lang="ko-KR" altLang="en-US" sz="1500" dirty="0">
                <a:latin typeface="맑은 고딕" pitchFamily="50" charset="-127"/>
                <a:ea typeface="맑은 고딕" pitchFamily="50" charset="-127"/>
              </a:rPr>
              <a:t>보다 낮음</a:t>
            </a:r>
            <a:r>
              <a:rPr lang="en-US" altLang="ko-KR" sz="1500" dirty="0">
                <a:latin typeface="맑은 고딕" pitchFamily="50" charset="-127"/>
                <a:ea typeface="맑은 고딕" pitchFamily="50" charset="-127"/>
              </a:rPr>
              <a:t>?</a:t>
            </a:r>
            <a:endParaRPr kumimoji="0" lang="ko-KR" altLang="en-US" sz="15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타원 10"/>
          <p:cNvSpPr/>
          <p:nvPr/>
        </p:nvSpPr>
        <p:spPr bwMode="auto">
          <a:xfrm>
            <a:off x="2703494" y="5087761"/>
            <a:ext cx="1594021" cy="1050324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7620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buNone/>
              <a:tabLst/>
            </a:pPr>
            <a:r>
              <a:rPr kumimoji="0" lang="ko-KR" altLang="en-US" sz="15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조기상환</a:t>
            </a:r>
            <a:br>
              <a:rPr kumimoji="0" lang="en-US" altLang="ko-KR" sz="15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</a:br>
            <a:r>
              <a:rPr kumimoji="0" lang="en-US" altLang="ko-KR" sz="15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Risk</a:t>
            </a:r>
          </a:p>
          <a:p>
            <a:pPr marL="0" marR="0" indent="0" algn="ctr" defTabSz="7620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buNone/>
              <a:tabLst/>
            </a:pPr>
            <a:r>
              <a:rPr lang="en-US" altLang="ko-KR" sz="1500" dirty="0">
                <a:latin typeface="맑은 고딕" pitchFamily="50" charset="-127"/>
                <a:ea typeface="맑은 고딕" pitchFamily="50" charset="-127"/>
              </a:rPr>
              <a:t>3.8%</a:t>
            </a:r>
            <a:endParaRPr kumimoji="0" lang="ko-KR" altLang="en-US" sz="15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타원 11"/>
          <p:cNvSpPr/>
          <p:nvPr/>
        </p:nvSpPr>
        <p:spPr bwMode="auto">
          <a:xfrm>
            <a:off x="5994510" y="5087761"/>
            <a:ext cx="1594021" cy="1050324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7620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buNone/>
              <a:tabLst/>
            </a:pPr>
            <a:r>
              <a:rPr kumimoji="0" lang="ko-KR" altLang="en-US" sz="15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조기상환</a:t>
            </a:r>
            <a:br>
              <a:rPr kumimoji="0" lang="en-US" altLang="ko-KR" sz="15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</a:br>
            <a:r>
              <a:rPr kumimoji="0" lang="en-US" altLang="ko-KR" sz="15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Risk</a:t>
            </a:r>
          </a:p>
          <a:p>
            <a:pPr marL="0" marR="0" indent="0" algn="ctr" defTabSz="7620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buNone/>
              <a:tabLst/>
            </a:pPr>
            <a:r>
              <a:rPr lang="en-US" altLang="ko-KR" sz="1500" dirty="0">
                <a:latin typeface="맑은 고딕" pitchFamily="50" charset="-127"/>
                <a:ea typeface="맑은 고딕" pitchFamily="50" charset="-127"/>
              </a:rPr>
              <a:t>19.2%</a:t>
            </a:r>
            <a:endParaRPr kumimoji="0" lang="ko-KR" altLang="en-US" sz="15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13" name="직선 화살표 연결선 12"/>
          <p:cNvCxnSpPr>
            <a:stCxn id="10" idx="3"/>
            <a:endCxn id="11" idx="0"/>
          </p:cNvCxnSpPr>
          <p:nvPr/>
        </p:nvCxnSpPr>
        <p:spPr bwMode="auto">
          <a:xfrm rot="5400000">
            <a:off x="3820494" y="3927513"/>
            <a:ext cx="840260" cy="1480237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4" name="직선 화살표 연결선 13"/>
          <p:cNvCxnSpPr>
            <a:stCxn id="10" idx="4"/>
            <a:endCxn id="12" idx="0"/>
          </p:cNvCxnSpPr>
          <p:nvPr/>
        </p:nvCxnSpPr>
        <p:spPr bwMode="auto">
          <a:xfrm rot="16200000" flipH="1">
            <a:off x="5548637" y="3844877"/>
            <a:ext cx="840260" cy="1645508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5" name="TextBox 14"/>
          <p:cNvSpPr txBox="1"/>
          <p:nvPr/>
        </p:nvSpPr>
        <p:spPr>
          <a:xfrm>
            <a:off x="3296618" y="4605846"/>
            <a:ext cx="4965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Yes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513493" y="4605846"/>
            <a:ext cx="4924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No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3" name="Text Box 19"/>
          <p:cNvSpPr txBox="1">
            <a:spLocks noChangeArrowheads="1"/>
          </p:cNvSpPr>
          <p:nvPr/>
        </p:nvSpPr>
        <p:spPr bwMode="gray">
          <a:xfrm>
            <a:off x="988982" y="2208995"/>
            <a:ext cx="7000924" cy="531430"/>
          </a:xfrm>
          <a:prstGeom prst="rect">
            <a:avLst/>
          </a:prstGeom>
          <a:noFill/>
          <a:ln w="28575">
            <a:noFill/>
            <a:prstDash val="sysDot"/>
            <a:miter lim="800000"/>
            <a:headEnd/>
            <a:tailEnd/>
          </a:ln>
        </p:spPr>
        <p:txBody>
          <a:bodyPr wrap="square" lIns="99569" tIns="49785" rIns="99569" bIns="49785">
            <a:spAutoFit/>
          </a:bodyPr>
          <a:lstStyle/>
          <a:p>
            <a:pPr marL="885058" indent="-885058" defTabSz="885058" latinLnBrk="0">
              <a:spcBef>
                <a:spcPct val="10000"/>
              </a:spcBef>
              <a:defRPr/>
            </a:pPr>
            <a:r>
              <a:rPr lang="ko-KR" altLang="en-US" sz="2800" b="1" kern="0" dirty="0">
                <a:solidFill>
                  <a:schemeClr val="accent5">
                    <a:lumMod val="75000"/>
                  </a:schemeClr>
                </a:solidFill>
              </a:rPr>
              <a:t>조기상환 </a:t>
            </a:r>
            <a:r>
              <a:rPr lang="en-US" altLang="ko-KR" sz="2800" b="1" kern="0" dirty="0">
                <a:solidFill>
                  <a:schemeClr val="accent5">
                    <a:lumMod val="75000"/>
                  </a:schemeClr>
                </a:solidFill>
              </a:rPr>
              <a:t>Risk</a:t>
            </a:r>
            <a:r>
              <a:rPr lang="ko-KR" altLang="en-US" sz="2800" b="1" kern="0" dirty="0">
                <a:solidFill>
                  <a:schemeClr val="accent5">
                    <a:lumMod val="75000"/>
                  </a:schemeClr>
                </a:solidFill>
              </a:rPr>
              <a:t>가 큰 고객들은</a:t>
            </a:r>
            <a:r>
              <a:rPr lang="en-US" altLang="ko-KR" sz="2800" b="1" kern="0" dirty="0">
                <a:solidFill>
                  <a:schemeClr val="accent5">
                    <a:lumMod val="75000"/>
                  </a:schemeClr>
                </a:solidFill>
              </a:rPr>
              <a:t>?  </a:t>
            </a:r>
            <a:endParaRPr lang="ko-KR" altLang="en-US" sz="2800" b="1" kern="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873755" y="3137689"/>
            <a:ext cx="30716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전체 고객 조기 상환 </a:t>
            </a:r>
            <a:r>
              <a:rPr lang="en-US" altLang="ko-KR" sz="1600" dirty="0"/>
              <a:t>Risk  9.4%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63871728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083238" y="453273"/>
            <a:ext cx="9304022" cy="572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4306" tIns="52153" rIns="104306" bIns="52153" rtlCol="0" anchor="ctr"/>
          <a:lstStyle/>
          <a:p>
            <a:r>
              <a:rPr lang="en-US" altLang="ko-KR" sz="3200" spc="-171" dirty="0">
                <a:solidFill>
                  <a:schemeClr val="tx1"/>
                </a:solidFill>
                <a:ea typeface="나눔바른고딕 옛한글" pitchFamily="50" charset="-127"/>
                <a:cs typeface="Calibri" pitchFamily="34" charset="0"/>
              </a:rPr>
              <a:t>Base Analysis – </a:t>
            </a:r>
            <a:r>
              <a:rPr lang="ko-KR" altLang="en-US" sz="3200" spc="-171" dirty="0">
                <a:solidFill>
                  <a:schemeClr val="tx1"/>
                </a:solidFill>
                <a:ea typeface="나눔바른고딕 옛한글" pitchFamily="50" charset="-127"/>
                <a:cs typeface="Calibri" pitchFamily="34" charset="0"/>
              </a:rPr>
              <a:t> </a:t>
            </a:r>
            <a:r>
              <a:rPr lang="ko-KR" altLang="en-US" sz="4000" b="1" spc="-171" dirty="0">
                <a:solidFill>
                  <a:srgbClr val="2AAEC0"/>
                </a:solidFill>
                <a:ea typeface="나눔바른고딕 옛한글" pitchFamily="50" charset="-127"/>
                <a:cs typeface="Calibri" pitchFamily="34" charset="0"/>
              </a:rPr>
              <a:t>예측 </a:t>
            </a:r>
            <a:r>
              <a:rPr lang="ko-KR" altLang="en-US" sz="3200" spc="-171" dirty="0">
                <a:solidFill>
                  <a:schemeClr val="tx1"/>
                </a:solidFill>
                <a:ea typeface="나눔바른고딕 옛한글" pitchFamily="50" charset="-127"/>
                <a:cs typeface="Calibri" pitchFamily="34" charset="0"/>
              </a:rPr>
              <a:t>분석 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983942" y="36215"/>
            <a:ext cx="46193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Insight from Data </a:t>
            </a:r>
            <a:r>
              <a:rPr lang="en-US" altLang="ko-KR" sz="1400" b="1" dirty="0">
                <a:solidFill>
                  <a:srgbClr val="FF0000"/>
                </a:solidFill>
              </a:rPr>
              <a:t>– Interpretation : Analysis Type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  <p:sp>
        <p:nvSpPr>
          <p:cNvPr id="18" name="Text Box 40"/>
          <p:cNvSpPr txBox="1">
            <a:spLocks noChangeArrowheads="1"/>
          </p:cNvSpPr>
          <p:nvPr/>
        </p:nvSpPr>
        <p:spPr bwMode="gray">
          <a:xfrm>
            <a:off x="1517747" y="1347271"/>
            <a:ext cx="7087805" cy="469874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square" lIns="99569" tIns="49785" rIns="99569" bIns="49785">
            <a:spAutoFit/>
          </a:bodyPr>
          <a:lstStyle/>
          <a:p>
            <a:pPr marL="193606" indent="-193606">
              <a:spcBef>
                <a:spcPct val="100000"/>
              </a:spcBef>
              <a:buSzPct val="80000"/>
              <a:defRPr/>
            </a:pPr>
            <a:r>
              <a:rPr lang="ko-KR" altLang="en-US" sz="2400" b="1" dirty="0"/>
              <a:t> </a:t>
            </a:r>
            <a:r>
              <a:rPr lang="en-US" altLang="ko-KR" sz="2400" b="1" dirty="0"/>
              <a:t>DECISION TREE (</a:t>
            </a:r>
            <a:r>
              <a:rPr lang="ko-KR" altLang="en-US" sz="2400" b="1" dirty="0"/>
              <a:t>의사결정나무</a:t>
            </a:r>
            <a:r>
              <a:rPr lang="en-US" altLang="ko-KR" sz="2400" b="1" dirty="0"/>
              <a:t>)</a:t>
            </a:r>
          </a:p>
        </p:txBody>
      </p:sp>
      <p:sp>
        <p:nvSpPr>
          <p:cNvPr id="19" name="Oval 41"/>
          <p:cNvSpPr>
            <a:spLocks noChangeArrowheads="1"/>
          </p:cNvSpPr>
          <p:nvPr/>
        </p:nvSpPr>
        <p:spPr bwMode="auto">
          <a:xfrm>
            <a:off x="780703" y="1347271"/>
            <a:ext cx="692902" cy="504534"/>
          </a:xfrm>
          <a:prstGeom prst="rect">
            <a:avLst/>
          </a:prstGeom>
          <a:solidFill>
            <a:srgbClr val="FFFF00"/>
          </a:solidFill>
          <a:ln w="28575" algn="ctr">
            <a:solidFill>
              <a:srgbClr val="000000"/>
            </a:solidFill>
            <a:round/>
            <a:headEnd/>
            <a:tailEnd/>
          </a:ln>
        </p:spPr>
        <p:txBody>
          <a:bodyPr lIns="99569" tIns="49785" rIns="99569" bIns="49785" anchor="ctr" anchorCtr="1"/>
          <a:lstStyle/>
          <a:p>
            <a:pPr algn="ctr" defTabSz="995690" latinLnBrk="0">
              <a:spcBef>
                <a:spcPct val="50000"/>
              </a:spcBef>
              <a:defRPr/>
            </a:pPr>
            <a:r>
              <a:rPr lang="en-US" altLang="ko-KR" sz="2000" b="1" kern="0" dirty="0">
                <a:solidFill>
                  <a:sysClr val="windowText" lastClr="000000"/>
                </a:solidFill>
              </a:rPr>
              <a:t>D-3</a:t>
            </a:r>
          </a:p>
        </p:txBody>
      </p:sp>
      <p:sp>
        <p:nvSpPr>
          <p:cNvPr id="23" name="Text Box 19"/>
          <p:cNvSpPr txBox="1">
            <a:spLocks noChangeArrowheads="1"/>
          </p:cNvSpPr>
          <p:nvPr/>
        </p:nvSpPr>
        <p:spPr bwMode="gray">
          <a:xfrm>
            <a:off x="988982" y="2208995"/>
            <a:ext cx="7000924" cy="531430"/>
          </a:xfrm>
          <a:prstGeom prst="rect">
            <a:avLst/>
          </a:prstGeom>
          <a:noFill/>
          <a:ln w="28575">
            <a:noFill/>
            <a:prstDash val="sysDot"/>
            <a:miter lim="800000"/>
            <a:headEnd/>
            <a:tailEnd/>
          </a:ln>
        </p:spPr>
        <p:txBody>
          <a:bodyPr wrap="square" lIns="99569" tIns="49785" rIns="99569" bIns="49785">
            <a:spAutoFit/>
          </a:bodyPr>
          <a:lstStyle/>
          <a:p>
            <a:pPr marL="885058" indent="-885058" defTabSz="885058" latinLnBrk="0">
              <a:spcBef>
                <a:spcPct val="10000"/>
              </a:spcBef>
              <a:defRPr/>
            </a:pPr>
            <a:r>
              <a:rPr lang="ko-KR" altLang="en-US" sz="2800" b="1" kern="0" dirty="0">
                <a:solidFill>
                  <a:schemeClr val="accent5">
                    <a:lumMod val="75000"/>
                  </a:schemeClr>
                </a:solidFill>
              </a:rPr>
              <a:t>조기상환 </a:t>
            </a:r>
            <a:r>
              <a:rPr lang="en-US" altLang="ko-KR" sz="2800" b="1" kern="0" dirty="0">
                <a:solidFill>
                  <a:schemeClr val="accent5">
                    <a:lumMod val="75000"/>
                  </a:schemeClr>
                </a:solidFill>
              </a:rPr>
              <a:t>Risk</a:t>
            </a:r>
            <a:r>
              <a:rPr lang="ko-KR" altLang="en-US" sz="2800" b="1" kern="0" dirty="0">
                <a:solidFill>
                  <a:schemeClr val="accent5">
                    <a:lumMod val="75000"/>
                  </a:schemeClr>
                </a:solidFill>
              </a:rPr>
              <a:t>가 큰 고객들은</a:t>
            </a:r>
            <a:r>
              <a:rPr lang="en-US" altLang="ko-KR" sz="2800" b="1" kern="0" dirty="0">
                <a:solidFill>
                  <a:schemeClr val="accent5">
                    <a:lumMod val="75000"/>
                  </a:schemeClr>
                </a:solidFill>
              </a:rPr>
              <a:t>?  </a:t>
            </a:r>
            <a:endParaRPr lang="ko-KR" altLang="en-US" sz="2800" b="1" kern="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1" name="평행 사변형 20"/>
          <p:cNvSpPr/>
          <p:nvPr/>
        </p:nvSpPr>
        <p:spPr bwMode="auto">
          <a:xfrm>
            <a:off x="4318827" y="3084749"/>
            <a:ext cx="2570205" cy="679621"/>
          </a:xfrm>
          <a:prstGeom prst="parallelogram">
            <a:avLst>
              <a:gd name="adj" fmla="val 48636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7620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buNone/>
              <a:tabLst/>
            </a:pPr>
            <a:r>
              <a:rPr lang="ko-KR" altLang="en-US" sz="1500" dirty="0">
                <a:latin typeface="맑은 고딕" pitchFamily="50" charset="-127"/>
                <a:ea typeface="맑은 고딕" pitchFamily="50" charset="-127"/>
              </a:rPr>
              <a:t>대출금리가 </a:t>
            </a:r>
            <a:br>
              <a:rPr lang="en-US" altLang="ko-KR" sz="15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500" dirty="0">
                <a:latin typeface="맑은 고딕" pitchFamily="50" charset="-127"/>
                <a:ea typeface="맑은 고딕" pitchFamily="50" charset="-127"/>
              </a:rPr>
              <a:t>7.94%</a:t>
            </a:r>
            <a:r>
              <a:rPr lang="ko-KR" altLang="en-US" sz="1500" dirty="0">
                <a:latin typeface="맑은 고딕" pitchFamily="50" charset="-127"/>
                <a:ea typeface="맑은 고딕" pitchFamily="50" charset="-127"/>
              </a:rPr>
              <a:t>보다 낮음</a:t>
            </a:r>
            <a:r>
              <a:rPr lang="en-US" altLang="ko-KR" sz="1500" dirty="0">
                <a:latin typeface="맑은 고딕" pitchFamily="50" charset="-127"/>
                <a:ea typeface="맑은 고딕" pitchFamily="50" charset="-127"/>
              </a:rPr>
              <a:t>?</a:t>
            </a:r>
            <a:endParaRPr kumimoji="0" lang="ko-KR" altLang="en-US" sz="15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평행 사변형 21"/>
          <p:cNvSpPr/>
          <p:nvPr/>
        </p:nvSpPr>
        <p:spPr bwMode="auto">
          <a:xfrm>
            <a:off x="2300929" y="4646969"/>
            <a:ext cx="2570205" cy="679621"/>
          </a:xfrm>
          <a:prstGeom prst="parallelogram">
            <a:avLst>
              <a:gd name="adj" fmla="val 48636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7620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buNone/>
              <a:tabLst/>
            </a:pPr>
            <a:r>
              <a:rPr lang="ko-KR" altLang="en-US" sz="15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소득</a:t>
            </a:r>
            <a:r>
              <a:rPr lang="ko-KR" altLang="en-US" sz="15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500" dirty="0">
                <a:latin typeface="맑은 고딕" pitchFamily="50" charset="-127"/>
                <a:ea typeface="맑은 고딕" pitchFamily="50" charset="-127"/>
              </a:rPr>
              <a:t>&lt;  $78,223</a:t>
            </a:r>
            <a:endParaRPr kumimoji="0" lang="ko-KR" altLang="en-US" sz="15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5" name="타원 24"/>
          <p:cNvSpPr/>
          <p:nvPr/>
        </p:nvSpPr>
        <p:spPr bwMode="auto">
          <a:xfrm>
            <a:off x="1835505" y="5796140"/>
            <a:ext cx="1594021" cy="728282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762000" rtl="0" eaLnBrk="0" fontAlgn="base" latinLnBrk="0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buNone/>
              <a:tabLst/>
            </a:pPr>
            <a:r>
              <a:rPr kumimoji="0" lang="ko-KR" altLang="en-US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조기상환 </a:t>
            </a:r>
            <a:r>
              <a:rPr kumimoji="0" lang="en-US" altLang="ko-KR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Risk</a:t>
            </a:r>
          </a:p>
          <a:p>
            <a:pPr marL="0" marR="0" indent="0" algn="ctr" defTabSz="762000" rtl="0" eaLnBrk="0" fontAlgn="base" latinLnBrk="0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buNone/>
              <a:tabLst/>
            </a:pPr>
            <a:r>
              <a:rPr lang="en-US" altLang="ko-KR" sz="1500" dirty="0">
                <a:latin typeface="맑은 고딕" pitchFamily="50" charset="-127"/>
                <a:ea typeface="맑은 고딕" pitchFamily="50" charset="-127"/>
              </a:rPr>
              <a:t>2.6%</a:t>
            </a:r>
            <a:endParaRPr kumimoji="0" lang="ko-KR" altLang="en-US" sz="15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6" name="타원 25"/>
          <p:cNvSpPr/>
          <p:nvPr/>
        </p:nvSpPr>
        <p:spPr bwMode="auto">
          <a:xfrm>
            <a:off x="3742537" y="5796140"/>
            <a:ext cx="1594021" cy="728282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lvl="0" algn="ctr" defTabSz="762000">
              <a:spcBef>
                <a:spcPts val="300"/>
              </a:spcBef>
              <a:buClr>
                <a:srgbClr val="000000"/>
              </a:buClr>
            </a:pPr>
            <a:r>
              <a:rPr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조기상환 </a:t>
            </a: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Risk</a:t>
            </a:r>
          </a:p>
          <a:p>
            <a:pPr marL="0" marR="0" indent="0" algn="ctr" defTabSz="762000" rtl="0" eaLnBrk="0" fontAlgn="base" latinLnBrk="0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buNone/>
              <a:tabLst/>
            </a:pPr>
            <a:r>
              <a:rPr lang="en-US" altLang="ko-KR" sz="1500" dirty="0">
                <a:latin typeface="맑은 고딕" pitchFamily="50" charset="-127"/>
                <a:ea typeface="맑은 고딕" pitchFamily="50" charset="-127"/>
              </a:rPr>
              <a:t>8.4%</a:t>
            </a:r>
            <a:endParaRPr kumimoji="0" lang="ko-KR" altLang="en-US" sz="15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27" name="직선 화살표 연결선 26"/>
          <p:cNvCxnSpPr>
            <a:stCxn id="22" idx="3"/>
            <a:endCxn id="25" idx="0"/>
          </p:cNvCxnSpPr>
          <p:nvPr/>
        </p:nvCxnSpPr>
        <p:spPr bwMode="auto">
          <a:xfrm flipH="1">
            <a:off x="2632516" y="5326590"/>
            <a:ext cx="788245" cy="469550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8" name="직선 화살표 연결선 27"/>
          <p:cNvCxnSpPr>
            <a:stCxn id="22" idx="4"/>
            <a:endCxn id="26" idx="0"/>
          </p:cNvCxnSpPr>
          <p:nvPr/>
        </p:nvCxnSpPr>
        <p:spPr bwMode="auto">
          <a:xfrm>
            <a:off x="3586032" y="5326590"/>
            <a:ext cx="953516" cy="469550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9" name="TextBox 28"/>
          <p:cNvSpPr txBox="1"/>
          <p:nvPr/>
        </p:nvSpPr>
        <p:spPr>
          <a:xfrm>
            <a:off x="2403915" y="5388367"/>
            <a:ext cx="4965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Yes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236806" y="5388367"/>
            <a:ext cx="4924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No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1" name="평행 사변형 30"/>
          <p:cNvSpPr/>
          <p:nvPr/>
        </p:nvSpPr>
        <p:spPr bwMode="auto">
          <a:xfrm>
            <a:off x="6170636" y="4646968"/>
            <a:ext cx="2570205" cy="679621"/>
          </a:xfrm>
          <a:prstGeom prst="parallelogram">
            <a:avLst>
              <a:gd name="adj" fmla="val 48636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7620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buNone/>
              <a:tabLst/>
            </a:pPr>
            <a:r>
              <a:rPr lang="ko-KR" altLang="en-US" sz="15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대출금액 </a:t>
            </a:r>
            <a:r>
              <a:rPr lang="en-US" altLang="ko-KR" sz="1500" dirty="0">
                <a:latin typeface="맑은 고딕" pitchFamily="50" charset="-127"/>
                <a:ea typeface="맑은 고딕" pitchFamily="50" charset="-127"/>
              </a:rPr>
              <a:t>&lt; $182,926</a:t>
            </a:r>
            <a:endParaRPr lang="ko-KR" altLang="en-US" sz="15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2" name="타원 31"/>
          <p:cNvSpPr/>
          <p:nvPr/>
        </p:nvSpPr>
        <p:spPr bwMode="auto">
          <a:xfrm>
            <a:off x="5705212" y="5796139"/>
            <a:ext cx="1594021" cy="728282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762000" rtl="0" eaLnBrk="0" fontAlgn="base" latinLnBrk="0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buNone/>
              <a:tabLst/>
            </a:pPr>
            <a:r>
              <a:rPr kumimoji="0" lang="ko-KR" altLang="en-US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조기상환 </a:t>
            </a:r>
            <a:r>
              <a:rPr kumimoji="0" lang="en-US" altLang="ko-KR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Risk</a:t>
            </a:r>
          </a:p>
          <a:p>
            <a:pPr marL="0" marR="0" indent="0" algn="ctr" defTabSz="762000" rtl="0" eaLnBrk="0" fontAlgn="base" latinLnBrk="0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buNone/>
              <a:tabLst/>
            </a:pPr>
            <a:r>
              <a:rPr lang="en-US" altLang="ko-KR" sz="1500" dirty="0">
                <a:latin typeface="맑은 고딕" pitchFamily="50" charset="-127"/>
                <a:ea typeface="맑은 고딕" pitchFamily="50" charset="-127"/>
              </a:rPr>
              <a:t>13.9%</a:t>
            </a:r>
            <a:endParaRPr kumimoji="0" lang="ko-KR" altLang="en-US" sz="15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3" name="타원 32"/>
          <p:cNvSpPr/>
          <p:nvPr/>
        </p:nvSpPr>
        <p:spPr bwMode="auto">
          <a:xfrm>
            <a:off x="7612244" y="5796139"/>
            <a:ext cx="1594021" cy="728282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lvl="0" algn="ctr" defTabSz="762000">
              <a:spcBef>
                <a:spcPts val="300"/>
              </a:spcBef>
              <a:buClr>
                <a:srgbClr val="000000"/>
              </a:buClr>
            </a:pPr>
            <a:r>
              <a:rPr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조기상환 </a:t>
            </a: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Risk</a:t>
            </a:r>
          </a:p>
          <a:p>
            <a:pPr marL="0" marR="0" indent="0" algn="ctr" defTabSz="762000" rtl="0" eaLnBrk="0" fontAlgn="base" latinLnBrk="0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buNone/>
              <a:tabLst/>
            </a:pPr>
            <a:r>
              <a:rPr lang="en-US" altLang="ko-KR" sz="15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36%</a:t>
            </a:r>
            <a:endParaRPr kumimoji="0" lang="ko-KR" altLang="en-US" sz="1500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34" name="직선 화살표 연결선 33"/>
          <p:cNvCxnSpPr>
            <a:stCxn id="31" idx="3"/>
            <a:endCxn id="32" idx="0"/>
          </p:cNvCxnSpPr>
          <p:nvPr/>
        </p:nvCxnSpPr>
        <p:spPr bwMode="auto">
          <a:xfrm flipH="1">
            <a:off x="6502223" y="5326589"/>
            <a:ext cx="788245" cy="469550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5" name="직선 화살표 연결선 34"/>
          <p:cNvCxnSpPr>
            <a:stCxn id="31" idx="4"/>
            <a:endCxn id="33" idx="0"/>
          </p:cNvCxnSpPr>
          <p:nvPr/>
        </p:nvCxnSpPr>
        <p:spPr bwMode="auto">
          <a:xfrm>
            <a:off x="7455739" y="5326589"/>
            <a:ext cx="953516" cy="469550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6" name="TextBox 35"/>
          <p:cNvSpPr txBox="1"/>
          <p:nvPr/>
        </p:nvSpPr>
        <p:spPr>
          <a:xfrm>
            <a:off x="6273622" y="5388366"/>
            <a:ext cx="4965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Yes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8106513" y="5388366"/>
            <a:ext cx="4924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No</a:t>
            </a:r>
            <a:endParaRPr lang="ko-KR" altLang="en-US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38" name="직선 화살표 연결선 37"/>
          <p:cNvCxnSpPr>
            <a:stCxn id="21" idx="3"/>
            <a:endCxn id="22" idx="1"/>
          </p:cNvCxnSpPr>
          <p:nvPr/>
        </p:nvCxnSpPr>
        <p:spPr bwMode="auto">
          <a:xfrm flipH="1">
            <a:off x="3751302" y="3764370"/>
            <a:ext cx="1687357" cy="882599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9" name="직선 화살표 연결선 38"/>
          <p:cNvCxnSpPr>
            <a:stCxn id="21" idx="4"/>
            <a:endCxn id="31" idx="0"/>
          </p:cNvCxnSpPr>
          <p:nvPr/>
        </p:nvCxnSpPr>
        <p:spPr bwMode="auto">
          <a:xfrm>
            <a:off x="5603930" y="3764370"/>
            <a:ext cx="1851809" cy="882598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40" name="TextBox 39"/>
          <p:cNvSpPr txBox="1"/>
          <p:nvPr/>
        </p:nvSpPr>
        <p:spPr>
          <a:xfrm>
            <a:off x="4194509" y="3867115"/>
            <a:ext cx="4965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Yes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6396589" y="3867115"/>
            <a:ext cx="4924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No</a:t>
            </a:r>
            <a:endParaRPr lang="ko-KR" altLang="en-US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945310" y="4238241"/>
            <a:ext cx="950901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>
                <a:latin typeface="맑은 고딕" pitchFamily="50" charset="-127"/>
                <a:ea typeface="맑은 고딕" pitchFamily="50" charset="-127"/>
              </a:rPr>
              <a:t>Risk 3.8%</a:t>
            </a:r>
            <a:endParaRPr lang="ko-KR" altLang="en-US" sz="13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7223231" y="4205669"/>
            <a:ext cx="1047082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>
                <a:latin typeface="맑은 고딕" pitchFamily="50" charset="-127"/>
                <a:ea typeface="맑은 고딕" pitchFamily="50" charset="-127"/>
              </a:rPr>
              <a:t>Risk 19.2%</a:t>
            </a:r>
            <a:endParaRPr lang="ko-KR" altLang="en-US" sz="130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38717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 animBg="1"/>
      <p:bldP spid="33" grpId="0" animBg="1"/>
      <p:bldP spid="36" grpId="0"/>
      <p:bldP spid="37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083238" y="453273"/>
            <a:ext cx="9304022" cy="572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4306" tIns="52153" rIns="104306" bIns="52153" rtlCol="0" anchor="ctr"/>
          <a:lstStyle/>
          <a:p>
            <a:r>
              <a:rPr lang="en-US" altLang="ko-KR" sz="3200" spc="-171" dirty="0">
                <a:solidFill>
                  <a:schemeClr val="tx1"/>
                </a:solidFill>
                <a:ea typeface="나눔바른고딕 옛한글" pitchFamily="50" charset="-127"/>
                <a:cs typeface="Calibri" pitchFamily="34" charset="0"/>
              </a:rPr>
              <a:t>Base Analysis – </a:t>
            </a:r>
            <a:r>
              <a:rPr lang="ko-KR" altLang="en-US" sz="3200" spc="-171" dirty="0">
                <a:solidFill>
                  <a:schemeClr val="tx1"/>
                </a:solidFill>
                <a:ea typeface="나눔바른고딕 옛한글" pitchFamily="50" charset="-127"/>
                <a:cs typeface="Calibri" pitchFamily="34" charset="0"/>
              </a:rPr>
              <a:t> </a:t>
            </a:r>
            <a:r>
              <a:rPr lang="ko-KR" altLang="en-US" sz="4000" b="1" spc="-171" dirty="0">
                <a:solidFill>
                  <a:srgbClr val="2AAEC0"/>
                </a:solidFill>
                <a:ea typeface="나눔바른고딕 옛한글" pitchFamily="50" charset="-127"/>
                <a:cs typeface="Calibri" pitchFamily="34" charset="0"/>
              </a:rPr>
              <a:t>예측 </a:t>
            </a:r>
            <a:r>
              <a:rPr lang="ko-KR" altLang="en-US" sz="3200" spc="-171" dirty="0">
                <a:solidFill>
                  <a:schemeClr val="tx1"/>
                </a:solidFill>
                <a:ea typeface="나눔바른고딕 옛한글" pitchFamily="50" charset="-127"/>
                <a:cs typeface="Calibri" pitchFamily="34" charset="0"/>
              </a:rPr>
              <a:t>분석 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983942" y="36215"/>
            <a:ext cx="46193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Insight from Data </a:t>
            </a:r>
            <a:r>
              <a:rPr lang="en-US" altLang="ko-KR" sz="1400" b="1" dirty="0">
                <a:solidFill>
                  <a:srgbClr val="FF0000"/>
                </a:solidFill>
              </a:rPr>
              <a:t>– Interpretation : Analysis Type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  <p:sp>
        <p:nvSpPr>
          <p:cNvPr id="18" name="Text Box 40"/>
          <p:cNvSpPr txBox="1">
            <a:spLocks noChangeArrowheads="1"/>
          </p:cNvSpPr>
          <p:nvPr/>
        </p:nvSpPr>
        <p:spPr bwMode="gray">
          <a:xfrm>
            <a:off x="1517747" y="1347271"/>
            <a:ext cx="7087805" cy="469874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square" lIns="99569" tIns="49785" rIns="99569" bIns="49785">
            <a:spAutoFit/>
          </a:bodyPr>
          <a:lstStyle/>
          <a:p>
            <a:pPr marL="193606" indent="-193606">
              <a:spcBef>
                <a:spcPct val="100000"/>
              </a:spcBef>
              <a:buSzPct val="80000"/>
              <a:defRPr/>
            </a:pPr>
            <a:r>
              <a:rPr lang="ko-KR" altLang="en-US" sz="2400" b="1" dirty="0"/>
              <a:t> </a:t>
            </a:r>
            <a:r>
              <a:rPr lang="en-US" altLang="ko-KR" sz="2400" b="1" dirty="0"/>
              <a:t>DECISION TREE (</a:t>
            </a:r>
            <a:r>
              <a:rPr lang="ko-KR" altLang="en-US" sz="2400" b="1" dirty="0"/>
              <a:t>의사결정나무</a:t>
            </a:r>
            <a:r>
              <a:rPr lang="en-US" altLang="ko-KR" sz="2400" b="1" dirty="0"/>
              <a:t>)</a:t>
            </a:r>
          </a:p>
        </p:txBody>
      </p:sp>
      <p:sp>
        <p:nvSpPr>
          <p:cNvPr id="19" name="Oval 41"/>
          <p:cNvSpPr>
            <a:spLocks noChangeArrowheads="1"/>
          </p:cNvSpPr>
          <p:nvPr/>
        </p:nvSpPr>
        <p:spPr bwMode="auto">
          <a:xfrm>
            <a:off x="780703" y="1347271"/>
            <a:ext cx="692902" cy="504534"/>
          </a:xfrm>
          <a:prstGeom prst="rect">
            <a:avLst/>
          </a:prstGeom>
          <a:solidFill>
            <a:srgbClr val="FFFF00"/>
          </a:solidFill>
          <a:ln w="28575" algn="ctr">
            <a:solidFill>
              <a:srgbClr val="000000"/>
            </a:solidFill>
            <a:round/>
            <a:headEnd/>
            <a:tailEnd/>
          </a:ln>
        </p:spPr>
        <p:txBody>
          <a:bodyPr lIns="99569" tIns="49785" rIns="99569" bIns="49785" anchor="ctr" anchorCtr="1"/>
          <a:lstStyle/>
          <a:p>
            <a:pPr algn="ctr" defTabSz="995690" latinLnBrk="0">
              <a:spcBef>
                <a:spcPct val="50000"/>
              </a:spcBef>
              <a:defRPr/>
            </a:pPr>
            <a:r>
              <a:rPr lang="en-US" altLang="ko-KR" sz="2000" b="1" kern="0" dirty="0">
                <a:solidFill>
                  <a:sysClr val="windowText" lastClr="000000"/>
                </a:solidFill>
              </a:rPr>
              <a:t>D-3</a:t>
            </a:r>
          </a:p>
        </p:txBody>
      </p:sp>
      <p:sp>
        <p:nvSpPr>
          <p:cNvPr id="44" name="평행 사변형 43"/>
          <p:cNvSpPr/>
          <p:nvPr/>
        </p:nvSpPr>
        <p:spPr bwMode="auto">
          <a:xfrm>
            <a:off x="3703626" y="2126957"/>
            <a:ext cx="2386979" cy="427218"/>
          </a:xfrm>
          <a:prstGeom prst="parallelogram">
            <a:avLst>
              <a:gd name="adj" fmla="val 48636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7620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buNone/>
              <a:tabLst/>
            </a:pPr>
            <a:r>
              <a:rPr lang="ko-KR" altLang="en-US" sz="1400" dirty="0">
                <a:latin typeface="맑은 고딕" pitchFamily="50" charset="-127"/>
                <a:ea typeface="맑은 고딕" pitchFamily="50" charset="-127"/>
              </a:rPr>
              <a:t>대출금리 </a:t>
            </a:r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&lt; 7.94%</a:t>
            </a:r>
            <a:endParaRPr kumimoji="0" lang="ko-KR" altLang="en-US" sz="1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5" name="평행 사변형 44"/>
          <p:cNvSpPr/>
          <p:nvPr/>
        </p:nvSpPr>
        <p:spPr bwMode="auto">
          <a:xfrm>
            <a:off x="1685728" y="2878821"/>
            <a:ext cx="2386979" cy="427218"/>
          </a:xfrm>
          <a:prstGeom prst="parallelogram">
            <a:avLst>
              <a:gd name="adj" fmla="val 48636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7620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buNone/>
              <a:tabLst/>
            </a:pPr>
            <a:r>
              <a:rPr lang="ko-KR" altLang="en-US" sz="14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소득</a:t>
            </a:r>
            <a:r>
              <a:rPr lang="ko-KR" altLang="en-US" sz="14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&lt;  $78,223</a:t>
            </a:r>
            <a:endParaRPr kumimoji="0" lang="ko-KR" altLang="en-US" sz="1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6" name="평행 사변형 45"/>
          <p:cNvSpPr/>
          <p:nvPr/>
        </p:nvSpPr>
        <p:spPr bwMode="auto">
          <a:xfrm>
            <a:off x="5555435" y="2878821"/>
            <a:ext cx="2386979" cy="427218"/>
          </a:xfrm>
          <a:prstGeom prst="parallelogram">
            <a:avLst>
              <a:gd name="adj" fmla="val 48636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7620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buNone/>
              <a:tabLst/>
            </a:pPr>
            <a:r>
              <a:rPr lang="ko-KR" altLang="en-US" sz="14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대출금액 </a:t>
            </a:r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&lt; $182,926</a:t>
            </a:r>
            <a:endParaRPr lang="ko-KR" altLang="en-US" sz="14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7" name="타원 46"/>
          <p:cNvSpPr/>
          <p:nvPr/>
        </p:nvSpPr>
        <p:spPr bwMode="auto">
          <a:xfrm>
            <a:off x="4196238" y="6620985"/>
            <a:ext cx="740489" cy="517232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762000" rtl="0" eaLnBrk="0" fontAlgn="base" latinLnBrk="0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buNone/>
              <a:tabLst/>
            </a:pPr>
            <a:r>
              <a:rPr lang="en-US" altLang="ko-KR" sz="12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8.5%</a:t>
            </a:r>
            <a:endParaRPr kumimoji="0" lang="ko-KR" altLang="en-US" sz="1200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8" name="타원 47"/>
          <p:cNvSpPr/>
          <p:nvPr/>
        </p:nvSpPr>
        <p:spPr bwMode="auto">
          <a:xfrm>
            <a:off x="5658781" y="6620985"/>
            <a:ext cx="740489" cy="517232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762000" rtl="0" eaLnBrk="0" fontAlgn="base" latinLnBrk="0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buNone/>
              <a:tabLst/>
            </a:pPr>
            <a:r>
              <a:rPr lang="en-US" altLang="ko-KR" sz="12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16.3%</a:t>
            </a:r>
            <a:endParaRPr kumimoji="0" lang="ko-KR" altLang="en-US" sz="1200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49" name="직선 화살표 연결선 48"/>
          <p:cNvCxnSpPr>
            <a:stCxn id="62" idx="3"/>
            <a:endCxn id="47" idx="0"/>
          </p:cNvCxnSpPr>
          <p:nvPr/>
        </p:nvCxnSpPr>
        <p:spPr bwMode="auto">
          <a:xfrm flipH="1">
            <a:off x="4566483" y="6313493"/>
            <a:ext cx="674663" cy="307492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50" name="직선 화살표 연결선 49"/>
          <p:cNvCxnSpPr>
            <a:stCxn id="62" idx="4"/>
            <a:endCxn id="48" idx="0"/>
          </p:cNvCxnSpPr>
          <p:nvPr/>
        </p:nvCxnSpPr>
        <p:spPr bwMode="auto">
          <a:xfrm>
            <a:off x="5345037" y="6313493"/>
            <a:ext cx="683989" cy="307492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51" name="직선 화살표 연결선 50"/>
          <p:cNvCxnSpPr>
            <a:stCxn id="44" idx="3"/>
            <a:endCxn id="45" idx="1"/>
          </p:cNvCxnSpPr>
          <p:nvPr/>
        </p:nvCxnSpPr>
        <p:spPr bwMode="auto">
          <a:xfrm flipH="1">
            <a:off x="2983108" y="2554175"/>
            <a:ext cx="1810117" cy="324646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52" name="직선 화살표 연결선 51"/>
          <p:cNvCxnSpPr>
            <a:stCxn id="44" idx="4"/>
            <a:endCxn id="46" idx="0"/>
          </p:cNvCxnSpPr>
          <p:nvPr/>
        </p:nvCxnSpPr>
        <p:spPr bwMode="auto">
          <a:xfrm>
            <a:off x="4897116" y="2554175"/>
            <a:ext cx="1851809" cy="324646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53" name="TextBox 52"/>
          <p:cNvSpPr txBox="1"/>
          <p:nvPr/>
        </p:nvSpPr>
        <p:spPr>
          <a:xfrm>
            <a:off x="2643418" y="2499371"/>
            <a:ext cx="4965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Yes</a:t>
            </a:r>
            <a:endParaRPr lang="ko-KR" altLang="en-US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6436341" y="2499371"/>
            <a:ext cx="4924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No</a:t>
            </a:r>
            <a:endParaRPr lang="ko-KR" altLang="en-US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1632557" y="2594119"/>
            <a:ext cx="950901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>
                <a:latin typeface="맑은 고딕" pitchFamily="50" charset="-127"/>
                <a:ea typeface="맑은 고딕" pitchFamily="50" charset="-127"/>
              </a:rPr>
              <a:t>Risk </a:t>
            </a:r>
            <a:r>
              <a:rPr lang="en-US" altLang="ko-KR" sz="13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3.8</a:t>
            </a:r>
            <a:r>
              <a:rPr lang="en-US" altLang="ko-KR" sz="1300" dirty="0">
                <a:latin typeface="맑은 고딕" pitchFamily="50" charset="-127"/>
                <a:ea typeface="맑은 고딕" pitchFamily="50" charset="-127"/>
              </a:rPr>
              <a:t>%</a:t>
            </a:r>
            <a:endParaRPr lang="ko-KR" altLang="en-US" sz="13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7222827" y="2595764"/>
            <a:ext cx="1047082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>
                <a:latin typeface="맑은 고딕" pitchFamily="50" charset="-127"/>
                <a:ea typeface="맑은 고딕" pitchFamily="50" charset="-127"/>
              </a:rPr>
              <a:t>Risk </a:t>
            </a:r>
            <a:r>
              <a:rPr lang="en-US" altLang="ko-KR" sz="13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19.2</a:t>
            </a:r>
            <a:r>
              <a:rPr lang="en-US" altLang="ko-KR" sz="1300" dirty="0">
                <a:latin typeface="맑은 고딕" pitchFamily="50" charset="-127"/>
                <a:ea typeface="맑은 고딕" pitchFamily="50" charset="-127"/>
              </a:rPr>
              <a:t>%</a:t>
            </a:r>
            <a:endParaRPr lang="ko-KR" altLang="en-US" sz="13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7" name="평행 사변형 56"/>
          <p:cNvSpPr/>
          <p:nvPr/>
        </p:nvSpPr>
        <p:spPr bwMode="auto">
          <a:xfrm>
            <a:off x="2140878" y="3630685"/>
            <a:ext cx="2386979" cy="427218"/>
          </a:xfrm>
          <a:prstGeom prst="parallelogram">
            <a:avLst>
              <a:gd name="adj" fmla="val 48636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7620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buNone/>
              <a:tabLst/>
            </a:pPr>
            <a:r>
              <a:rPr lang="ko-KR" altLang="en-US" sz="14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이자율</a:t>
            </a:r>
            <a:r>
              <a:rPr lang="ko-KR" altLang="en-US" sz="14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&lt;  7.19%</a:t>
            </a:r>
            <a:endParaRPr kumimoji="0" lang="ko-KR" altLang="en-US" sz="1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8" name="평행 사변형 57"/>
          <p:cNvSpPr/>
          <p:nvPr/>
        </p:nvSpPr>
        <p:spPr bwMode="auto">
          <a:xfrm>
            <a:off x="4897116" y="3630685"/>
            <a:ext cx="2386979" cy="427218"/>
          </a:xfrm>
          <a:prstGeom prst="parallelogram">
            <a:avLst>
              <a:gd name="adj" fmla="val 48636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7620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buNone/>
              <a:tabLst/>
            </a:pPr>
            <a:r>
              <a:rPr lang="en-US" altLang="ko-KR" sz="14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LTV </a:t>
            </a:r>
            <a:r>
              <a:rPr lang="ko-KR" altLang="en-US" sz="14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비율 </a:t>
            </a:r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&lt; 87.4%</a:t>
            </a:r>
            <a:endParaRPr lang="ko-KR" altLang="en-US" sz="14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9" name="평행 사변형 58"/>
          <p:cNvSpPr/>
          <p:nvPr/>
        </p:nvSpPr>
        <p:spPr bwMode="auto">
          <a:xfrm>
            <a:off x="7342385" y="3630685"/>
            <a:ext cx="2386979" cy="427218"/>
          </a:xfrm>
          <a:prstGeom prst="parallelogram">
            <a:avLst>
              <a:gd name="adj" fmla="val 48636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762000" rtl="0" eaLnBrk="0" fontAlgn="base" latinLnBrk="0" hangingPunct="0">
              <a:lnSpc>
                <a:spcPts val="14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buNone/>
              <a:tabLst/>
            </a:pPr>
            <a:r>
              <a:rPr lang="ko-KR" altLang="en-US" sz="14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부동산 유형</a:t>
            </a:r>
            <a:r>
              <a:rPr lang="ko-KR" altLang="en-US" sz="1400" dirty="0">
                <a:latin typeface="맑은 고딕" pitchFamily="50" charset="-127"/>
                <a:ea typeface="맑은 고딕" pitchFamily="50" charset="-127"/>
              </a:rPr>
              <a:t>이 </a:t>
            </a:r>
            <a:br>
              <a:rPr lang="en-US" altLang="ko-KR" sz="1400" dirty="0">
                <a:latin typeface="맑은 고딕" pitchFamily="50" charset="-127"/>
                <a:ea typeface="맑은 고딕" pitchFamily="50" charset="-127"/>
              </a:rPr>
            </a:br>
            <a:r>
              <a:rPr lang="ko-KR" altLang="en-US" sz="1400" dirty="0">
                <a:latin typeface="맑은 고딕" pitchFamily="50" charset="-127"/>
                <a:ea typeface="맑은 고딕" pitchFamily="50" charset="-127"/>
              </a:rPr>
              <a:t>아파트 또는 조합주택</a:t>
            </a:r>
          </a:p>
        </p:txBody>
      </p:sp>
      <p:sp>
        <p:nvSpPr>
          <p:cNvPr id="60" name="평행 사변형 59"/>
          <p:cNvSpPr/>
          <p:nvPr/>
        </p:nvSpPr>
        <p:spPr bwMode="auto">
          <a:xfrm>
            <a:off x="4215472" y="4382549"/>
            <a:ext cx="2386979" cy="427218"/>
          </a:xfrm>
          <a:prstGeom prst="parallelogram">
            <a:avLst>
              <a:gd name="adj" fmla="val 48636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7620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buNone/>
              <a:tabLst/>
            </a:pPr>
            <a:r>
              <a:rPr lang="ko-KR" altLang="en-US" sz="14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대출금액 </a:t>
            </a:r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&lt; $67,751</a:t>
            </a:r>
            <a:endParaRPr lang="ko-KR" altLang="en-US" sz="14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1" name="평행 사변형 60"/>
          <p:cNvSpPr/>
          <p:nvPr/>
        </p:nvSpPr>
        <p:spPr bwMode="auto">
          <a:xfrm>
            <a:off x="5107190" y="5134413"/>
            <a:ext cx="2386979" cy="427218"/>
          </a:xfrm>
          <a:prstGeom prst="parallelogram">
            <a:avLst>
              <a:gd name="adj" fmla="val 48636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7620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buNone/>
              <a:tabLst/>
            </a:pPr>
            <a:r>
              <a:rPr lang="ko-KR" altLang="en-US" sz="14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이자율 </a:t>
            </a:r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&lt; 8.69%</a:t>
            </a:r>
            <a:endParaRPr lang="ko-KR" altLang="en-US" sz="14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2" name="평행 사변형 61"/>
          <p:cNvSpPr/>
          <p:nvPr/>
        </p:nvSpPr>
        <p:spPr bwMode="auto">
          <a:xfrm>
            <a:off x="4151547" y="5886275"/>
            <a:ext cx="2386979" cy="427218"/>
          </a:xfrm>
          <a:prstGeom prst="parallelogram">
            <a:avLst>
              <a:gd name="adj" fmla="val 48636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762000">
              <a:lnSpc>
                <a:spcPts val="1400"/>
              </a:lnSpc>
              <a:spcBef>
                <a:spcPts val="0"/>
              </a:spcBef>
            </a:pPr>
            <a:r>
              <a:rPr lang="ko-KR" altLang="en-US" sz="14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부동산 유형</a:t>
            </a:r>
            <a:r>
              <a:rPr lang="ko-KR" altLang="en-US" sz="1400" dirty="0">
                <a:latin typeface="맑은 고딕" pitchFamily="50" charset="-127"/>
                <a:ea typeface="맑은 고딕" pitchFamily="50" charset="-127"/>
              </a:rPr>
              <a:t>이 </a:t>
            </a:r>
            <a:br>
              <a:rPr lang="en-US" altLang="ko-KR" sz="1400" dirty="0">
                <a:latin typeface="맑은 고딕" pitchFamily="50" charset="-127"/>
                <a:ea typeface="맑은 고딕" pitchFamily="50" charset="-127"/>
              </a:rPr>
            </a:br>
            <a:r>
              <a:rPr lang="ko-KR" altLang="en-US" sz="1400" dirty="0">
                <a:latin typeface="맑은 고딕" pitchFamily="50" charset="-127"/>
                <a:ea typeface="맑은 고딕" pitchFamily="50" charset="-127"/>
              </a:rPr>
              <a:t>아파트 또는 조합주택</a:t>
            </a:r>
          </a:p>
        </p:txBody>
      </p:sp>
      <p:sp>
        <p:nvSpPr>
          <p:cNvPr id="63" name="타원 62"/>
          <p:cNvSpPr/>
          <p:nvPr/>
        </p:nvSpPr>
        <p:spPr bwMode="auto">
          <a:xfrm>
            <a:off x="6558007" y="5886275"/>
            <a:ext cx="740489" cy="517232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762000" rtl="0" eaLnBrk="0" fontAlgn="base" latinLnBrk="0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buNone/>
              <a:tabLst/>
            </a:pPr>
            <a:r>
              <a:rPr lang="en-US" altLang="ko-KR" sz="12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25.6%</a:t>
            </a:r>
            <a:endParaRPr kumimoji="0" lang="ko-KR" altLang="en-US" sz="1200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64" name="직선 화살표 연결선 63"/>
          <p:cNvCxnSpPr>
            <a:stCxn id="61" idx="4"/>
            <a:endCxn id="63" idx="0"/>
          </p:cNvCxnSpPr>
          <p:nvPr/>
        </p:nvCxnSpPr>
        <p:spPr bwMode="auto">
          <a:xfrm>
            <a:off x="6300680" y="5561631"/>
            <a:ext cx="627572" cy="324644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65" name="타원 64"/>
          <p:cNvSpPr/>
          <p:nvPr/>
        </p:nvSpPr>
        <p:spPr bwMode="auto">
          <a:xfrm>
            <a:off x="6601896" y="4357560"/>
            <a:ext cx="740489" cy="517232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762000" rtl="0" eaLnBrk="0" fontAlgn="base" latinLnBrk="0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buNone/>
              <a:tabLst/>
            </a:pPr>
            <a:r>
              <a:rPr lang="en-US" altLang="ko-KR" sz="12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6.4%</a:t>
            </a:r>
            <a:endParaRPr kumimoji="0" lang="ko-KR" altLang="en-US" sz="1200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66" name="직선 화살표 연결선 65"/>
          <p:cNvCxnSpPr>
            <a:stCxn id="58" idx="4"/>
            <a:endCxn id="65" idx="0"/>
          </p:cNvCxnSpPr>
          <p:nvPr/>
        </p:nvCxnSpPr>
        <p:spPr bwMode="auto">
          <a:xfrm>
            <a:off x="6090606" y="4057903"/>
            <a:ext cx="881535" cy="299657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67" name="타원 66"/>
          <p:cNvSpPr/>
          <p:nvPr/>
        </p:nvSpPr>
        <p:spPr bwMode="auto">
          <a:xfrm>
            <a:off x="8673841" y="4346443"/>
            <a:ext cx="740489" cy="517232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762000" rtl="0" eaLnBrk="0" fontAlgn="base" latinLnBrk="0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buNone/>
              <a:tabLst/>
            </a:pPr>
            <a:r>
              <a:rPr lang="en-US" altLang="ko-KR" sz="12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40.0%</a:t>
            </a:r>
            <a:endParaRPr kumimoji="0" lang="ko-KR" altLang="en-US" sz="1200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68" name="직선 화살표 연결선 67"/>
          <p:cNvCxnSpPr>
            <a:stCxn id="59" idx="4"/>
            <a:endCxn id="67" idx="0"/>
          </p:cNvCxnSpPr>
          <p:nvPr/>
        </p:nvCxnSpPr>
        <p:spPr bwMode="auto">
          <a:xfrm>
            <a:off x="8535875" y="4057903"/>
            <a:ext cx="508211" cy="288540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69" name="타원 68"/>
          <p:cNvSpPr/>
          <p:nvPr/>
        </p:nvSpPr>
        <p:spPr bwMode="auto">
          <a:xfrm>
            <a:off x="7614020" y="4335289"/>
            <a:ext cx="740489" cy="517232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762000" rtl="0" eaLnBrk="0" fontAlgn="base" latinLnBrk="0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buNone/>
              <a:tabLst/>
            </a:pPr>
            <a:r>
              <a:rPr lang="en-US" altLang="ko-KR" sz="12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15.2%</a:t>
            </a:r>
            <a:endParaRPr kumimoji="0" lang="ko-KR" altLang="en-US" sz="1200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70" name="직선 화살표 연결선 69"/>
          <p:cNvCxnSpPr>
            <a:stCxn id="59" idx="3"/>
            <a:endCxn id="69" idx="0"/>
          </p:cNvCxnSpPr>
          <p:nvPr/>
        </p:nvCxnSpPr>
        <p:spPr bwMode="auto">
          <a:xfrm flipH="1">
            <a:off x="7984265" y="4057903"/>
            <a:ext cx="447719" cy="277386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71" name="타원 70"/>
          <p:cNvSpPr/>
          <p:nvPr/>
        </p:nvSpPr>
        <p:spPr bwMode="auto">
          <a:xfrm>
            <a:off x="3369591" y="4292535"/>
            <a:ext cx="740489" cy="517232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762000" rtl="0" eaLnBrk="0" fontAlgn="base" latinLnBrk="0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buNone/>
              <a:tabLst/>
            </a:pPr>
            <a:r>
              <a:rPr lang="en-US" altLang="ko-KR" sz="12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9.1%</a:t>
            </a:r>
            <a:endParaRPr kumimoji="0" lang="ko-KR" altLang="en-US" sz="1200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72" name="직선 화살표 연결선 71"/>
          <p:cNvCxnSpPr>
            <a:stCxn id="57" idx="4"/>
            <a:endCxn id="71" idx="0"/>
          </p:cNvCxnSpPr>
          <p:nvPr/>
        </p:nvCxnSpPr>
        <p:spPr bwMode="auto">
          <a:xfrm>
            <a:off x="3334368" y="4057903"/>
            <a:ext cx="405468" cy="234632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73" name="타원 72"/>
          <p:cNvSpPr/>
          <p:nvPr/>
        </p:nvSpPr>
        <p:spPr bwMode="auto">
          <a:xfrm>
            <a:off x="2205261" y="4269799"/>
            <a:ext cx="740489" cy="517232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762000" rtl="0" eaLnBrk="0" fontAlgn="base" latinLnBrk="0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buNone/>
              <a:tabLst/>
            </a:pPr>
            <a:r>
              <a:rPr lang="en-US" altLang="ko-KR" sz="12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3.4%</a:t>
            </a:r>
            <a:endParaRPr kumimoji="0" lang="ko-KR" altLang="en-US" sz="1200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74" name="직선 화살표 연결선 73"/>
          <p:cNvCxnSpPr>
            <a:stCxn id="57" idx="3"/>
            <a:endCxn id="73" idx="0"/>
          </p:cNvCxnSpPr>
          <p:nvPr/>
        </p:nvCxnSpPr>
        <p:spPr bwMode="auto">
          <a:xfrm flipH="1">
            <a:off x="2575506" y="4057903"/>
            <a:ext cx="654971" cy="211896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75" name="타원 74"/>
          <p:cNvSpPr/>
          <p:nvPr/>
        </p:nvSpPr>
        <p:spPr bwMode="auto">
          <a:xfrm>
            <a:off x="1292550" y="3512818"/>
            <a:ext cx="740489" cy="517232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762000" rtl="0" eaLnBrk="0" fontAlgn="base" latinLnBrk="0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buNone/>
              <a:tabLst/>
            </a:pPr>
            <a:r>
              <a:rPr lang="en-US" altLang="ko-KR" sz="12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2.6%</a:t>
            </a:r>
            <a:endParaRPr kumimoji="0" lang="ko-KR" altLang="en-US" sz="1200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76" name="직선 화살표 연결선 75"/>
          <p:cNvCxnSpPr>
            <a:stCxn id="45" idx="3"/>
            <a:endCxn id="75" idx="0"/>
          </p:cNvCxnSpPr>
          <p:nvPr/>
        </p:nvCxnSpPr>
        <p:spPr bwMode="auto">
          <a:xfrm flipH="1">
            <a:off x="1662795" y="3306039"/>
            <a:ext cx="1112532" cy="206779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77" name="타원 76"/>
          <p:cNvSpPr/>
          <p:nvPr/>
        </p:nvSpPr>
        <p:spPr bwMode="auto">
          <a:xfrm>
            <a:off x="4208634" y="5044399"/>
            <a:ext cx="740489" cy="517232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762000" rtl="0" eaLnBrk="0" fontAlgn="base" latinLnBrk="0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buNone/>
              <a:tabLst/>
            </a:pPr>
            <a:r>
              <a:rPr lang="en-US" altLang="ko-KR" sz="12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8.1%</a:t>
            </a:r>
            <a:endParaRPr kumimoji="0" lang="ko-KR" altLang="en-US" sz="1200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78" name="직선 화살표 연결선 77"/>
          <p:cNvCxnSpPr>
            <a:stCxn id="60" idx="3"/>
            <a:endCxn id="77" idx="0"/>
          </p:cNvCxnSpPr>
          <p:nvPr/>
        </p:nvCxnSpPr>
        <p:spPr bwMode="auto">
          <a:xfrm flipH="1">
            <a:off x="4578879" y="4809767"/>
            <a:ext cx="726192" cy="234632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79" name="직선 화살표 연결선 78"/>
          <p:cNvCxnSpPr>
            <a:stCxn id="45" idx="4"/>
            <a:endCxn id="57" idx="0"/>
          </p:cNvCxnSpPr>
          <p:nvPr/>
        </p:nvCxnSpPr>
        <p:spPr bwMode="auto">
          <a:xfrm>
            <a:off x="2879218" y="3306039"/>
            <a:ext cx="455150" cy="324646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80" name="직선 화살표 연결선 79"/>
          <p:cNvCxnSpPr>
            <a:stCxn id="46" idx="4"/>
            <a:endCxn id="59" idx="0"/>
          </p:cNvCxnSpPr>
          <p:nvPr/>
        </p:nvCxnSpPr>
        <p:spPr bwMode="auto">
          <a:xfrm>
            <a:off x="6748925" y="3306039"/>
            <a:ext cx="1786950" cy="324646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81" name="직선 화살표 연결선 80"/>
          <p:cNvCxnSpPr>
            <a:stCxn id="46" idx="3"/>
            <a:endCxn id="58" idx="1"/>
          </p:cNvCxnSpPr>
          <p:nvPr/>
        </p:nvCxnSpPr>
        <p:spPr bwMode="auto">
          <a:xfrm flipH="1">
            <a:off x="6194496" y="3306039"/>
            <a:ext cx="450538" cy="324646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82" name="직선 화살표 연결선 81"/>
          <p:cNvCxnSpPr>
            <a:stCxn id="58" idx="3"/>
            <a:endCxn id="60" idx="1"/>
          </p:cNvCxnSpPr>
          <p:nvPr/>
        </p:nvCxnSpPr>
        <p:spPr bwMode="auto">
          <a:xfrm flipH="1">
            <a:off x="5512852" y="4057903"/>
            <a:ext cx="473863" cy="324646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83" name="직선 화살표 연결선 82"/>
          <p:cNvCxnSpPr>
            <a:stCxn id="60" idx="4"/>
            <a:endCxn id="61" idx="0"/>
          </p:cNvCxnSpPr>
          <p:nvPr/>
        </p:nvCxnSpPr>
        <p:spPr bwMode="auto">
          <a:xfrm>
            <a:off x="5408962" y="4809767"/>
            <a:ext cx="891718" cy="324646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84" name="직선 화살표 연결선 83"/>
          <p:cNvCxnSpPr>
            <a:stCxn id="61" idx="3"/>
            <a:endCxn id="62" idx="1"/>
          </p:cNvCxnSpPr>
          <p:nvPr/>
        </p:nvCxnSpPr>
        <p:spPr bwMode="auto">
          <a:xfrm flipH="1">
            <a:off x="5448927" y="5561631"/>
            <a:ext cx="747862" cy="324644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86" name="TextBox 85"/>
          <p:cNvSpPr txBox="1"/>
          <p:nvPr/>
        </p:nvSpPr>
        <p:spPr>
          <a:xfrm>
            <a:off x="952623" y="6330374"/>
            <a:ext cx="22509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* </a:t>
            </a:r>
            <a:r>
              <a:rPr lang="ko-KR" altLang="en-US" sz="1400" dirty="0">
                <a:latin typeface="맑은 고딕" pitchFamily="50" charset="-127"/>
                <a:ea typeface="맑은 고딕" pitchFamily="50" charset="-127"/>
              </a:rPr>
              <a:t>전체 평균 </a:t>
            </a:r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Risk =  </a:t>
            </a:r>
            <a:r>
              <a:rPr lang="en-US" altLang="ko-KR" sz="14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9.4%</a:t>
            </a:r>
            <a:endParaRPr lang="ko-KR" altLang="en-US" sz="1400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3871728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083238" y="453273"/>
            <a:ext cx="9304022" cy="572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4306" tIns="52153" rIns="104306" bIns="52153" rtlCol="0" anchor="ctr"/>
          <a:lstStyle/>
          <a:p>
            <a:pPr lvl="0"/>
            <a:r>
              <a:rPr lang="ko-KR" altLang="en-US" sz="3600" b="1" spc="-171" dirty="0">
                <a:solidFill>
                  <a:srgbClr val="009999"/>
                </a:solidFill>
                <a:ea typeface="나눔바른고딕 옛한글" pitchFamily="50" charset="-127"/>
                <a:cs typeface="Calibri" pitchFamily="34" charset="0"/>
              </a:rPr>
              <a:t>주제별 </a:t>
            </a:r>
            <a:r>
              <a:rPr lang="en-US" altLang="ko-KR" sz="3600" b="1" spc="-171" dirty="0">
                <a:solidFill>
                  <a:srgbClr val="009999"/>
                </a:solidFill>
                <a:ea typeface="나눔바른고딕 옛한글" pitchFamily="50" charset="-127"/>
                <a:cs typeface="Calibri" pitchFamily="34" charset="0"/>
              </a:rPr>
              <a:t>Quantitative Analysis (Quiz)</a:t>
            </a:r>
            <a:endParaRPr lang="ko-KR" altLang="en-US" sz="3600" b="1" spc="-171" dirty="0">
              <a:solidFill>
                <a:srgbClr val="009999"/>
              </a:solidFill>
              <a:ea typeface="나눔바른고딕 옛한글" pitchFamily="50" charset="-127"/>
              <a:cs typeface="Calibri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983942" y="36215"/>
            <a:ext cx="46193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Insight from Data </a:t>
            </a:r>
            <a:r>
              <a:rPr lang="en-US" altLang="ko-KR" sz="1400" b="1" dirty="0">
                <a:solidFill>
                  <a:srgbClr val="FF0000"/>
                </a:solidFill>
              </a:rPr>
              <a:t>– Interpretation : Analysis Type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76834" y="1680881"/>
            <a:ext cx="581809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latinLnBrk="0"/>
            <a:r>
              <a:rPr lang="ko-KR" altLang="en-US" sz="2000" b="1" kern="0" dirty="0">
                <a:solidFill>
                  <a:sysClr val="windowText" lastClr="000000"/>
                </a:solidFill>
                <a:latin typeface="Arial" charset="0"/>
              </a:rPr>
              <a:t>신상품 </a:t>
            </a:r>
            <a:r>
              <a:rPr lang="ko-KR" altLang="en-US" sz="2000" b="1" kern="0" dirty="0" err="1">
                <a:solidFill>
                  <a:sysClr val="windowText" lastClr="000000"/>
                </a:solidFill>
                <a:latin typeface="Arial" charset="0"/>
              </a:rPr>
              <a:t>런칭을</a:t>
            </a:r>
            <a:r>
              <a:rPr lang="ko-KR" altLang="en-US" sz="2000" b="1" kern="0" dirty="0">
                <a:solidFill>
                  <a:sysClr val="windowText" lastClr="000000"/>
                </a:solidFill>
                <a:latin typeface="Arial" charset="0"/>
              </a:rPr>
              <a:t> 목적으로 연령군별로  선호하는 상품들을 조합하여 </a:t>
            </a:r>
            <a:r>
              <a:rPr lang="ko-KR" altLang="en-US" sz="2000" b="1" kern="0" dirty="0" err="1">
                <a:solidFill>
                  <a:sysClr val="windowText" lastClr="000000"/>
                </a:solidFill>
                <a:latin typeface="Arial" charset="0"/>
              </a:rPr>
              <a:t>패키징</a:t>
            </a:r>
            <a:r>
              <a:rPr lang="en-US" altLang="ko-KR" sz="2000" b="1" kern="0" dirty="0">
                <a:solidFill>
                  <a:sysClr val="windowText" lastClr="000000"/>
                </a:solidFill>
                <a:latin typeface="Arial" charset="0"/>
              </a:rPr>
              <a:t>, </a:t>
            </a:r>
            <a:br>
              <a:rPr lang="en-US" altLang="ko-KR" sz="2000" b="1" kern="0" dirty="0">
                <a:solidFill>
                  <a:sysClr val="windowText" lastClr="000000"/>
                </a:solidFill>
                <a:latin typeface="Arial" charset="0"/>
              </a:rPr>
            </a:br>
            <a:r>
              <a:rPr lang="ko-KR" altLang="en-US" sz="2000" b="1" kern="0" dirty="0">
                <a:solidFill>
                  <a:sysClr val="windowText" lastClr="000000"/>
                </a:solidFill>
                <a:latin typeface="Arial" charset="0"/>
              </a:rPr>
              <a:t>홍보 필요</a:t>
            </a:r>
            <a:endParaRPr lang="en-US" altLang="ko-KR" sz="2000" b="1" kern="0" dirty="0">
              <a:solidFill>
                <a:sysClr val="windowText" lastClr="000000"/>
              </a:solidFill>
              <a:latin typeface="Arial" charset="0"/>
            </a:endParaRPr>
          </a:p>
          <a:p>
            <a:pPr marL="174625" lvl="0" indent="-174625" latinLnBrk="0"/>
            <a:br>
              <a:rPr lang="en-US" altLang="ko-KR" sz="2000" b="1" kern="0" dirty="0">
                <a:solidFill>
                  <a:sysClr val="windowText" lastClr="000000"/>
                </a:solidFill>
                <a:latin typeface="Arial" charset="0"/>
              </a:rPr>
            </a:br>
            <a:endParaRPr lang="en-US" altLang="ko-KR" sz="2000" b="1" kern="0" dirty="0">
              <a:solidFill>
                <a:sysClr val="windowText" lastClr="000000"/>
              </a:solidFill>
              <a:latin typeface="Arial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63390" y="3536580"/>
            <a:ext cx="46833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3538" lvl="0" indent="-363538" latinLnBrk="0">
              <a:buFont typeface="Wingdings" pitchFamily="2" charset="2"/>
              <a:buChar char="ü"/>
              <a:tabLst>
                <a:tab pos="268288" algn="l"/>
              </a:tabLst>
            </a:pPr>
            <a:r>
              <a:rPr lang="ko-KR" altLang="en-US" sz="2000" b="1" kern="0" dirty="0">
                <a:solidFill>
                  <a:sysClr val="windowText" lastClr="000000"/>
                </a:solidFill>
                <a:latin typeface="Arial" charset="0"/>
              </a:rPr>
              <a:t>특정 </a:t>
            </a:r>
            <a:r>
              <a:rPr lang="ko-KR" altLang="en-US" sz="2000" b="1" kern="0" dirty="0" err="1">
                <a:solidFill>
                  <a:sysClr val="windowText" lastClr="000000"/>
                </a:solidFill>
                <a:latin typeface="Arial" charset="0"/>
              </a:rPr>
              <a:t>연령군이</a:t>
            </a:r>
            <a:r>
              <a:rPr lang="ko-KR" altLang="en-US" sz="2000" b="1" kern="0" dirty="0">
                <a:solidFill>
                  <a:sysClr val="windowText" lastClr="000000"/>
                </a:solidFill>
                <a:latin typeface="Arial" charset="0"/>
              </a:rPr>
              <a:t> 선호하는 상품들은 어떻게 파악</a:t>
            </a:r>
            <a:r>
              <a:rPr lang="en-US" altLang="ko-KR" sz="2000" b="1" kern="0" dirty="0">
                <a:solidFill>
                  <a:sysClr val="windowText" lastClr="000000"/>
                </a:solidFill>
                <a:latin typeface="Arial" charset="0"/>
              </a:rPr>
              <a:t>?</a:t>
            </a:r>
          </a:p>
        </p:txBody>
      </p:sp>
      <p:cxnSp>
        <p:nvCxnSpPr>
          <p:cNvPr id="25" name="직선 화살표 연결선 24"/>
          <p:cNvCxnSpPr>
            <a:stCxn id="24" idx="3"/>
            <a:endCxn id="29" idx="1"/>
          </p:cNvCxnSpPr>
          <p:nvPr/>
        </p:nvCxnSpPr>
        <p:spPr>
          <a:xfrm flipV="1">
            <a:off x="5346700" y="2817027"/>
            <a:ext cx="1780242" cy="1073496"/>
          </a:xfrm>
          <a:prstGeom prst="straightConnector1">
            <a:avLst/>
          </a:prstGeom>
          <a:ln w="57150">
            <a:prstDash val="solid"/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663390" y="4823157"/>
            <a:ext cx="46118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3538" lvl="0" indent="-363538">
              <a:buFont typeface="Wingdings" pitchFamily="2" charset="2"/>
              <a:buChar char="ü"/>
              <a:tabLst>
                <a:tab pos="268288" algn="l"/>
              </a:tabLst>
            </a:pPr>
            <a:r>
              <a:rPr lang="ko-KR" altLang="en-US" sz="2000" b="1" kern="0" dirty="0" err="1">
                <a:solidFill>
                  <a:sysClr val="windowText" lastClr="000000"/>
                </a:solidFill>
                <a:latin typeface="Arial" charset="0"/>
              </a:rPr>
              <a:t>연령군</a:t>
            </a:r>
            <a:r>
              <a:rPr lang="ko-KR" altLang="en-US" sz="2000" b="1" kern="0" dirty="0">
                <a:solidFill>
                  <a:sysClr val="windowText" lastClr="000000"/>
                </a:solidFill>
                <a:latin typeface="Arial" charset="0"/>
              </a:rPr>
              <a:t> 별  선호 상품을 어떻게 </a:t>
            </a:r>
            <a:br>
              <a:rPr lang="en-US" altLang="ko-KR" sz="2000" b="1" kern="0" dirty="0">
                <a:solidFill>
                  <a:sysClr val="windowText" lastClr="000000"/>
                </a:solidFill>
                <a:latin typeface="Arial" charset="0"/>
              </a:rPr>
            </a:br>
            <a:r>
              <a:rPr lang="ko-KR" altLang="en-US" sz="2000" b="1" kern="0" dirty="0" err="1">
                <a:solidFill>
                  <a:sysClr val="windowText" lastClr="000000"/>
                </a:solidFill>
                <a:latin typeface="Arial" charset="0"/>
              </a:rPr>
              <a:t>패키징</a:t>
            </a:r>
            <a:r>
              <a:rPr lang="en-US" altLang="ko-KR" sz="2000" b="1" kern="0" dirty="0">
                <a:solidFill>
                  <a:sysClr val="windowText" lastClr="000000"/>
                </a:solidFill>
                <a:latin typeface="Arial" charset="0"/>
              </a:rPr>
              <a:t>?</a:t>
            </a:r>
          </a:p>
        </p:txBody>
      </p:sp>
      <p:cxnSp>
        <p:nvCxnSpPr>
          <p:cNvPr id="27" name="직선 화살표 연결선 26"/>
          <p:cNvCxnSpPr>
            <a:endCxn id="33" idx="1"/>
          </p:cNvCxnSpPr>
          <p:nvPr/>
        </p:nvCxnSpPr>
        <p:spPr>
          <a:xfrm>
            <a:off x="5275262" y="4995077"/>
            <a:ext cx="1851680" cy="1065990"/>
          </a:xfrm>
          <a:prstGeom prst="straightConnector1">
            <a:avLst/>
          </a:prstGeom>
          <a:ln w="57150"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 bwMode="auto">
          <a:xfrm>
            <a:off x="7126942" y="1280301"/>
            <a:ext cx="2904564" cy="478219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lvl="0" indent="0" algn="ctr" defTabSz="7620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Wingdings" pitchFamily="2" charset="2"/>
              <a:buNone/>
              <a:tabLst/>
              <a:defRPr/>
            </a:pPr>
            <a:r>
              <a:rPr kumimoji="0" lang="ko-KR" altLang="en-US" sz="18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분포</a:t>
            </a:r>
            <a:r>
              <a:rPr kumimoji="0" lang="en-US" altLang="ko-KR" sz="18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(Distribution) </a:t>
            </a:r>
            <a:r>
              <a:rPr kumimoji="0" lang="ko-KR" altLang="en-US" sz="18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파악</a:t>
            </a:r>
          </a:p>
        </p:txBody>
      </p:sp>
      <p:sp>
        <p:nvSpPr>
          <p:cNvPr id="29" name="직사각형 28"/>
          <p:cNvSpPr/>
          <p:nvPr/>
        </p:nvSpPr>
        <p:spPr bwMode="auto">
          <a:xfrm>
            <a:off x="7126942" y="2577917"/>
            <a:ext cx="2904564" cy="478219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lvl="0" indent="0" algn="ctr" defTabSz="7620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Wingdings" pitchFamily="2" charset="2"/>
              <a:buNone/>
              <a:tabLst/>
              <a:defRPr/>
            </a:pPr>
            <a:r>
              <a:rPr kumimoji="0" lang="ko-KR" altLang="en-US" sz="18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비교</a:t>
            </a:r>
            <a:r>
              <a:rPr kumimoji="0" lang="en-US" altLang="ko-KR" sz="18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(Comparison)</a:t>
            </a:r>
            <a:endParaRPr kumimoji="0" lang="ko-KR" altLang="en-US" sz="18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30" name="직사각형 29"/>
          <p:cNvSpPr/>
          <p:nvPr/>
        </p:nvSpPr>
        <p:spPr bwMode="auto">
          <a:xfrm>
            <a:off x="7126942" y="3226725"/>
            <a:ext cx="2904564" cy="478219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1" compatLnSpc="1">
            <a:prstTxWarp prst="textNoShape">
              <a:avLst/>
            </a:prstTxWarp>
          </a:bodyPr>
          <a:lstStyle/>
          <a:p>
            <a:pPr algn="ctr" defTabSz="762000" latinLnBrk="0">
              <a:spcBef>
                <a:spcPct val="50000"/>
              </a:spcBef>
              <a:buClr>
                <a:srgbClr val="000000"/>
              </a:buClr>
              <a:buSzPct val="100000"/>
              <a:defRPr/>
            </a:pPr>
            <a:r>
              <a:rPr lang="ko-KR" altLang="en-US" sz="1800" b="1" kern="0" dirty="0"/>
              <a:t>상호관계 파악</a:t>
            </a:r>
          </a:p>
        </p:txBody>
      </p:sp>
      <p:sp>
        <p:nvSpPr>
          <p:cNvPr id="31" name="직사각형 30"/>
          <p:cNvSpPr/>
          <p:nvPr/>
        </p:nvSpPr>
        <p:spPr bwMode="auto">
          <a:xfrm>
            <a:off x="7126942" y="3875533"/>
            <a:ext cx="2904564" cy="478219"/>
          </a:xfrm>
          <a:prstGeom prst="rect">
            <a:avLst/>
          </a:prstGeom>
          <a:solidFill>
            <a:schemeClr val="tx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1" compatLnSpc="1">
            <a:prstTxWarp prst="textNoShape">
              <a:avLst/>
            </a:prstTxWarp>
          </a:bodyPr>
          <a:lstStyle/>
          <a:p>
            <a:pPr algn="ctr" defTabSz="762000" latinLnBrk="0">
              <a:spcBef>
                <a:spcPct val="50000"/>
              </a:spcBef>
              <a:buClr>
                <a:srgbClr val="000000"/>
              </a:buClr>
              <a:buSzPct val="100000"/>
              <a:defRPr/>
            </a:pPr>
            <a:r>
              <a:rPr lang="ko-KR" altLang="en-US" sz="1800" b="1" kern="0" dirty="0">
                <a:solidFill>
                  <a:schemeClr val="bg1"/>
                </a:solidFill>
              </a:rPr>
              <a:t>군집화 </a:t>
            </a:r>
            <a:r>
              <a:rPr lang="en-US" altLang="ko-KR" sz="1800" b="1" kern="0" dirty="0">
                <a:solidFill>
                  <a:schemeClr val="bg1"/>
                </a:solidFill>
              </a:rPr>
              <a:t>(Segmentation) </a:t>
            </a:r>
            <a:endParaRPr lang="ko-KR" altLang="en-US" sz="1800" b="1" kern="0" dirty="0">
              <a:solidFill>
                <a:schemeClr val="bg1"/>
              </a:solidFill>
            </a:endParaRPr>
          </a:p>
        </p:txBody>
      </p:sp>
      <p:sp>
        <p:nvSpPr>
          <p:cNvPr id="32" name="직사각형 31"/>
          <p:cNvSpPr/>
          <p:nvPr/>
        </p:nvSpPr>
        <p:spPr bwMode="auto">
          <a:xfrm>
            <a:off x="7126942" y="4524341"/>
            <a:ext cx="2904564" cy="478219"/>
          </a:xfrm>
          <a:prstGeom prst="rect">
            <a:avLst/>
          </a:prstGeom>
          <a:solidFill>
            <a:schemeClr val="tx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1" compatLnSpc="1">
            <a:prstTxWarp prst="textNoShape">
              <a:avLst/>
            </a:prstTxWarp>
          </a:bodyPr>
          <a:lstStyle/>
          <a:p>
            <a:pPr algn="ctr" defTabSz="762000" latinLnBrk="0">
              <a:spcBef>
                <a:spcPct val="50000"/>
              </a:spcBef>
              <a:buClr>
                <a:srgbClr val="000000"/>
              </a:buClr>
              <a:buSzPct val="100000"/>
              <a:defRPr/>
            </a:pPr>
            <a:r>
              <a:rPr lang="ko-KR" altLang="en-US" sz="1800" b="1" kern="0" dirty="0">
                <a:solidFill>
                  <a:schemeClr val="bg1"/>
                </a:solidFill>
              </a:rPr>
              <a:t>추천</a:t>
            </a:r>
            <a:r>
              <a:rPr lang="en-US" altLang="ko-KR" sz="1800" b="1" kern="0" dirty="0">
                <a:solidFill>
                  <a:schemeClr val="bg1"/>
                </a:solidFill>
              </a:rPr>
              <a:t>(Recommendation)</a:t>
            </a:r>
            <a:endParaRPr lang="ko-KR" altLang="en-US" sz="1800" b="1" kern="0" dirty="0">
              <a:solidFill>
                <a:schemeClr val="bg1"/>
              </a:solidFill>
            </a:endParaRPr>
          </a:p>
        </p:txBody>
      </p:sp>
      <p:sp>
        <p:nvSpPr>
          <p:cNvPr id="33" name="직사각형 32"/>
          <p:cNvSpPr/>
          <p:nvPr/>
        </p:nvSpPr>
        <p:spPr bwMode="auto">
          <a:xfrm>
            <a:off x="7126942" y="5821957"/>
            <a:ext cx="2904564" cy="478219"/>
          </a:xfrm>
          <a:prstGeom prst="rect">
            <a:avLst/>
          </a:prstGeom>
          <a:solidFill>
            <a:schemeClr val="tx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1" compatLnSpc="1">
            <a:prstTxWarp prst="textNoShape">
              <a:avLst/>
            </a:prstTxWarp>
          </a:bodyPr>
          <a:lstStyle/>
          <a:p>
            <a:pPr algn="ctr" defTabSz="762000" latinLnBrk="0">
              <a:spcBef>
                <a:spcPct val="50000"/>
              </a:spcBef>
              <a:buClr>
                <a:srgbClr val="000000"/>
              </a:buClr>
              <a:buSzPct val="100000"/>
              <a:defRPr/>
            </a:pPr>
            <a:r>
              <a:rPr lang="en-US" altLang="ko-KR" sz="1800" b="1" kern="0" dirty="0">
                <a:solidFill>
                  <a:schemeClr val="bg1"/>
                </a:solidFill>
              </a:rPr>
              <a:t>Market Positioning</a:t>
            </a:r>
            <a:endParaRPr lang="ko-KR" altLang="en-US" sz="1800" b="1" kern="0" dirty="0">
              <a:solidFill>
                <a:schemeClr val="bg1"/>
              </a:solidFill>
            </a:endParaRPr>
          </a:p>
        </p:txBody>
      </p:sp>
      <p:sp>
        <p:nvSpPr>
          <p:cNvPr id="34" name="직사각형 33"/>
          <p:cNvSpPr/>
          <p:nvPr/>
        </p:nvSpPr>
        <p:spPr bwMode="auto">
          <a:xfrm>
            <a:off x="7126944" y="6470764"/>
            <a:ext cx="2904564" cy="478219"/>
          </a:xfrm>
          <a:prstGeom prst="rect">
            <a:avLst/>
          </a:prstGeom>
          <a:solidFill>
            <a:schemeClr val="tx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1" compatLnSpc="1">
            <a:prstTxWarp prst="textNoShape">
              <a:avLst/>
            </a:prstTxWarp>
          </a:bodyPr>
          <a:lstStyle/>
          <a:p>
            <a:pPr algn="ctr" defTabSz="762000" latinLnBrk="0">
              <a:spcBef>
                <a:spcPct val="50000"/>
              </a:spcBef>
              <a:buClr>
                <a:srgbClr val="000000"/>
              </a:buClr>
              <a:buSzPct val="100000"/>
              <a:defRPr/>
            </a:pPr>
            <a:r>
              <a:rPr lang="ko-KR" altLang="en-US" sz="1800" b="1" kern="0" dirty="0">
                <a:solidFill>
                  <a:schemeClr val="bg1"/>
                </a:solidFill>
              </a:rPr>
              <a:t>예측</a:t>
            </a:r>
            <a:r>
              <a:rPr lang="en-US" altLang="ko-KR" sz="1800" b="1" kern="0" dirty="0">
                <a:solidFill>
                  <a:schemeClr val="bg1"/>
                </a:solidFill>
              </a:rPr>
              <a:t>(Prediction)</a:t>
            </a:r>
            <a:endParaRPr lang="ko-KR" altLang="en-US" sz="1800" b="1" kern="0" dirty="0">
              <a:solidFill>
                <a:schemeClr val="bg1"/>
              </a:solidFill>
            </a:endParaRPr>
          </a:p>
        </p:txBody>
      </p:sp>
      <p:sp>
        <p:nvSpPr>
          <p:cNvPr id="53" name="직사각형 52"/>
          <p:cNvSpPr/>
          <p:nvPr/>
        </p:nvSpPr>
        <p:spPr bwMode="auto">
          <a:xfrm>
            <a:off x="7131425" y="1929109"/>
            <a:ext cx="2904564" cy="478219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lvl="0" indent="0" algn="ctr" defTabSz="7620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Wingdings" pitchFamily="2" charset="2"/>
              <a:buNone/>
              <a:tabLst/>
              <a:defRPr/>
            </a:pPr>
            <a:r>
              <a:rPr kumimoji="0" lang="en-US" altLang="ko-KR" sz="18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Trend </a:t>
            </a:r>
            <a:r>
              <a:rPr kumimoji="0" lang="ko-KR" altLang="en-US" sz="18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파악</a:t>
            </a:r>
          </a:p>
        </p:txBody>
      </p:sp>
      <p:sp>
        <p:nvSpPr>
          <p:cNvPr id="54" name="직사각형 53"/>
          <p:cNvSpPr/>
          <p:nvPr/>
        </p:nvSpPr>
        <p:spPr bwMode="auto">
          <a:xfrm>
            <a:off x="7117977" y="5173149"/>
            <a:ext cx="2904564" cy="478219"/>
          </a:xfrm>
          <a:prstGeom prst="rect">
            <a:avLst/>
          </a:prstGeom>
          <a:solidFill>
            <a:schemeClr val="tx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1" compatLnSpc="1">
            <a:prstTxWarp prst="textNoShape">
              <a:avLst/>
            </a:prstTxWarp>
          </a:bodyPr>
          <a:lstStyle/>
          <a:p>
            <a:pPr algn="ctr" defTabSz="762000" latinLnBrk="0">
              <a:spcBef>
                <a:spcPct val="50000"/>
              </a:spcBef>
              <a:buClr>
                <a:srgbClr val="000000"/>
              </a:buClr>
              <a:buSzPct val="100000"/>
              <a:defRPr/>
            </a:pPr>
            <a:r>
              <a:rPr lang="en-US" altLang="ko-KR" sz="1800" b="1" kern="0" dirty="0">
                <a:solidFill>
                  <a:schemeClr val="bg1"/>
                </a:solidFill>
              </a:rPr>
              <a:t>Classification(Targeting)</a:t>
            </a:r>
            <a:endParaRPr lang="ko-KR" altLang="en-US" sz="1800" b="1" kern="0" dirty="0">
              <a:solidFill>
                <a:schemeClr val="bg1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663390" y="6047613"/>
            <a:ext cx="47547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3538" lvl="0" indent="-363538">
              <a:buFont typeface="Wingdings" pitchFamily="2" charset="2"/>
              <a:buChar char="ü"/>
              <a:tabLst>
                <a:tab pos="268288" algn="l"/>
              </a:tabLst>
            </a:pPr>
            <a:r>
              <a:rPr lang="ko-KR" altLang="en-US" sz="2000" b="1" kern="0" dirty="0">
                <a:solidFill>
                  <a:sysClr val="windowText" lastClr="000000"/>
                </a:solidFill>
                <a:latin typeface="Arial" charset="0"/>
              </a:rPr>
              <a:t>홍보 대상 군을 어떻게 선별</a:t>
            </a:r>
            <a:r>
              <a:rPr lang="en-US" altLang="ko-KR" sz="2000" b="1" kern="0" dirty="0">
                <a:solidFill>
                  <a:sysClr val="windowText" lastClr="000000"/>
                </a:solidFill>
                <a:latin typeface="Arial" charset="0"/>
              </a:rPr>
              <a:t>?</a:t>
            </a:r>
          </a:p>
        </p:txBody>
      </p:sp>
      <p:cxnSp>
        <p:nvCxnSpPr>
          <p:cNvPr id="56" name="직선 화살표 연결선 55"/>
          <p:cNvCxnSpPr>
            <a:endCxn id="54" idx="1"/>
          </p:cNvCxnSpPr>
          <p:nvPr/>
        </p:nvCxnSpPr>
        <p:spPr>
          <a:xfrm flipV="1">
            <a:off x="5423338" y="5412259"/>
            <a:ext cx="1694639" cy="862420"/>
          </a:xfrm>
          <a:prstGeom prst="straightConnector1">
            <a:avLst/>
          </a:prstGeom>
          <a:ln w="57150"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>
            <a:endCxn id="32" idx="1"/>
          </p:cNvCxnSpPr>
          <p:nvPr/>
        </p:nvCxnSpPr>
        <p:spPr>
          <a:xfrm flipV="1">
            <a:off x="5275262" y="4763451"/>
            <a:ext cx="1851680" cy="231626"/>
          </a:xfrm>
          <a:prstGeom prst="straightConnector1">
            <a:avLst/>
          </a:prstGeom>
          <a:ln w="57150"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/>
          <p:cNvCxnSpPr>
            <a:stCxn id="24" idx="3"/>
            <a:endCxn id="28" idx="1"/>
          </p:cNvCxnSpPr>
          <p:nvPr/>
        </p:nvCxnSpPr>
        <p:spPr>
          <a:xfrm flipV="1">
            <a:off x="5346700" y="1519411"/>
            <a:ext cx="1780242" cy="2371112"/>
          </a:xfrm>
          <a:prstGeom prst="straightConnector1">
            <a:avLst/>
          </a:prstGeom>
          <a:ln w="57150">
            <a:prstDash val="solid"/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4805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6" grpId="0"/>
      <p:bldP spid="55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083238" y="453273"/>
            <a:ext cx="9304022" cy="572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4306" tIns="52153" rIns="104306" bIns="52153" rtlCol="0" anchor="ctr"/>
          <a:lstStyle/>
          <a:p>
            <a:pPr lvl="0"/>
            <a:r>
              <a:rPr lang="ko-KR" altLang="en-US" sz="3600" b="1" spc="-171" dirty="0">
                <a:solidFill>
                  <a:srgbClr val="009999"/>
                </a:solidFill>
                <a:ea typeface="나눔바른고딕 옛한글" pitchFamily="50" charset="-127"/>
                <a:cs typeface="Calibri" pitchFamily="34" charset="0"/>
              </a:rPr>
              <a:t>주제별 </a:t>
            </a:r>
            <a:r>
              <a:rPr lang="en-US" altLang="ko-KR" sz="3600" b="1" spc="-171" dirty="0">
                <a:solidFill>
                  <a:srgbClr val="009999"/>
                </a:solidFill>
                <a:ea typeface="나눔바른고딕 옛한글" pitchFamily="50" charset="-127"/>
                <a:cs typeface="Calibri" pitchFamily="34" charset="0"/>
              </a:rPr>
              <a:t>Quantitative Analysis (Quiz)</a:t>
            </a:r>
            <a:endParaRPr lang="ko-KR" altLang="en-US" sz="3600" b="1" spc="-171" dirty="0">
              <a:solidFill>
                <a:srgbClr val="009999"/>
              </a:solidFill>
              <a:ea typeface="나눔바른고딕 옛한글" pitchFamily="50" charset="-127"/>
              <a:cs typeface="Calibri" pitchFamily="34" charset="0"/>
            </a:endParaRPr>
          </a:p>
        </p:txBody>
      </p:sp>
      <p:sp>
        <p:nvSpPr>
          <p:cNvPr id="19" name="직사각형 18"/>
          <p:cNvSpPr/>
          <p:nvPr/>
        </p:nvSpPr>
        <p:spPr bwMode="auto">
          <a:xfrm>
            <a:off x="7126942" y="1398715"/>
            <a:ext cx="2904564" cy="478219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lvl="0" indent="0" algn="ctr" defTabSz="7620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Wingdings" pitchFamily="2" charset="2"/>
              <a:buNone/>
              <a:tabLst/>
              <a:defRPr/>
            </a:pPr>
            <a:r>
              <a:rPr kumimoji="0" lang="ko-KR" altLang="en-US" sz="18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분포</a:t>
            </a:r>
            <a:r>
              <a:rPr kumimoji="0" lang="en-US" altLang="ko-KR" sz="18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(Distribution) </a:t>
            </a:r>
            <a:r>
              <a:rPr kumimoji="0" lang="ko-KR" altLang="en-US" sz="18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파악</a:t>
            </a:r>
          </a:p>
        </p:txBody>
      </p:sp>
      <p:sp>
        <p:nvSpPr>
          <p:cNvPr id="35" name="직사각형 34"/>
          <p:cNvSpPr/>
          <p:nvPr/>
        </p:nvSpPr>
        <p:spPr bwMode="auto">
          <a:xfrm>
            <a:off x="7126942" y="2678317"/>
            <a:ext cx="2904564" cy="478219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lvl="0" indent="0" algn="ctr" defTabSz="7620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Wingdings" pitchFamily="2" charset="2"/>
              <a:buNone/>
              <a:tabLst/>
              <a:defRPr/>
            </a:pPr>
            <a:r>
              <a:rPr kumimoji="0" lang="ko-KR" altLang="en-US" sz="18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비교</a:t>
            </a:r>
            <a:r>
              <a:rPr kumimoji="0" lang="en-US" altLang="ko-KR" sz="18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(Comparison)</a:t>
            </a:r>
            <a:endParaRPr kumimoji="0" lang="ko-KR" altLang="en-US" sz="18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36" name="직사각형 35"/>
          <p:cNvSpPr/>
          <p:nvPr/>
        </p:nvSpPr>
        <p:spPr bwMode="auto">
          <a:xfrm>
            <a:off x="7126942" y="3318118"/>
            <a:ext cx="2904564" cy="478219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1" compatLnSpc="1">
            <a:prstTxWarp prst="textNoShape">
              <a:avLst/>
            </a:prstTxWarp>
          </a:bodyPr>
          <a:lstStyle/>
          <a:p>
            <a:pPr algn="ctr" defTabSz="762000" latinLnBrk="0">
              <a:spcBef>
                <a:spcPct val="50000"/>
              </a:spcBef>
              <a:buClr>
                <a:srgbClr val="000000"/>
              </a:buClr>
              <a:buSzPct val="100000"/>
              <a:defRPr/>
            </a:pPr>
            <a:r>
              <a:rPr lang="ko-KR" altLang="en-US" sz="1800" b="1" kern="0" dirty="0"/>
              <a:t>상호관계 파악</a:t>
            </a:r>
          </a:p>
        </p:txBody>
      </p:sp>
      <p:sp>
        <p:nvSpPr>
          <p:cNvPr id="37" name="직사각형 36"/>
          <p:cNvSpPr/>
          <p:nvPr/>
        </p:nvSpPr>
        <p:spPr bwMode="auto">
          <a:xfrm>
            <a:off x="7126942" y="3957919"/>
            <a:ext cx="2904564" cy="478219"/>
          </a:xfrm>
          <a:prstGeom prst="rect">
            <a:avLst/>
          </a:prstGeom>
          <a:solidFill>
            <a:schemeClr val="tx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1" compatLnSpc="1">
            <a:prstTxWarp prst="textNoShape">
              <a:avLst/>
            </a:prstTxWarp>
          </a:bodyPr>
          <a:lstStyle/>
          <a:p>
            <a:pPr algn="ctr" defTabSz="762000" latinLnBrk="0">
              <a:spcBef>
                <a:spcPct val="50000"/>
              </a:spcBef>
              <a:buClr>
                <a:srgbClr val="000000"/>
              </a:buClr>
              <a:buSzPct val="100000"/>
              <a:defRPr/>
            </a:pPr>
            <a:r>
              <a:rPr lang="ko-KR" altLang="en-US" sz="1800" b="1" kern="0" dirty="0">
                <a:solidFill>
                  <a:schemeClr val="bg1"/>
                </a:solidFill>
              </a:rPr>
              <a:t>군집화 </a:t>
            </a:r>
            <a:r>
              <a:rPr lang="en-US" altLang="ko-KR" sz="1800" b="1" kern="0" dirty="0">
                <a:solidFill>
                  <a:schemeClr val="bg1"/>
                </a:solidFill>
              </a:rPr>
              <a:t>(Segmentation) </a:t>
            </a:r>
            <a:endParaRPr lang="ko-KR" altLang="en-US" sz="1800" b="1" kern="0" dirty="0">
              <a:solidFill>
                <a:schemeClr val="bg1"/>
              </a:solidFill>
            </a:endParaRPr>
          </a:p>
        </p:txBody>
      </p:sp>
      <p:sp>
        <p:nvSpPr>
          <p:cNvPr id="38" name="직사각형 37"/>
          <p:cNvSpPr/>
          <p:nvPr/>
        </p:nvSpPr>
        <p:spPr bwMode="auto">
          <a:xfrm>
            <a:off x="7126942" y="4597720"/>
            <a:ext cx="2904564" cy="478219"/>
          </a:xfrm>
          <a:prstGeom prst="rect">
            <a:avLst/>
          </a:prstGeom>
          <a:solidFill>
            <a:schemeClr val="tx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1" compatLnSpc="1">
            <a:prstTxWarp prst="textNoShape">
              <a:avLst/>
            </a:prstTxWarp>
          </a:bodyPr>
          <a:lstStyle/>
          <a:p>
            <a:pPr algn="ctr" defTabSz="762000" latinLnBrk="0">
              <a:spcBef>
                <a:spcPct val="50000"/>
              </a:spcBef>
              <a:buClr>
                <a:srgbClr val="000000"/>
              </a:buClr>
              <a:buSzPct val="100000"/>
              <a:defRPr/>
            </a:pPr>
            <a:r>
              <a:rPr lang="ko-KR" altLang="en-US" sz="1800" b="1" kern="0" dirty="0">
                <a:solidFill>
                  <a:schemeClr val="bg1"/>
                </a:solidFill>
              </a:rPr>
              <a:t>추천</a:t>
            </a:r>
            <a:r>
              <a:rPr lang="en-US" altLang="ko-KR" sz="1800" b="1" kern="0" dirty="0">
                <a:solidFill>
                  <a:schemeClr val="bg1"/>
                </a:solidFill>
              </a:rPr>
              <a:t>(Recommendation)</a:t>
            </a:r>
            <a:endParaRPr lang="ko-KR" altLang="en-US" sz="1800" b="1" kern="0" dirty="0">
              <a:solidFill>
                <a:schemeClr val="bg1"/>
              </a:solidFill>
            </a:endParaRPr>
          </a:p>
        </p:txBody>
      </p:sp>
      <p:sp>
        <p:nvSpPr>
          <p:cNvPr id="39" name="직사각형 38"/>
          <p:cNvSpPr/>
          <p:nvPr/>
        </p:nvSpPr>
        <p:spPr bwMode="auto">
          <a:xfrm>
            <a:off x="7126942" y="5877322"/>
            <a:ext cx="2904564" cy="478219"/>
          </a:xfrm>
          <a:prstGeom prst="rect">
            <a:avLst/>
          </a:prstGeom>
          <a:solidFill>
            <a:schemeClr val="tx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1" compatLnSpc="1">
            <a:prstTxWarp prst="textNoShape">
              <a:avLst/>
            </a:prstTxWarp>
          </a:bodyPr>
          <a:lstStyle/>
          <a:p>
            <a:pPr algn="ctr" defTabSz="762000" latinLnBrk="0">
              <a:spcBef>
                <a:spcPct val="50000"/>
              </a:spcBef>
              <a:buClr>
                <a:srgbClr val="000000"/>
              </a:buClr>
              <a:buSzPct val="100000"/>
              <a:defRPr/>
            </a:pPr>
            <a:r>
              <a:rPr lang="en-US" altLang="ko-KR" sz="1800" b="1" kern="0" dirty="0">
                <a:solidFill>
                  <a:schemeClr val="bg1"/>
                </a:solidFill>
              </a:rPr>
              <a:t>Market Positioning</a:t>
            </a:r>
            <a:endParaRPr lang="ko-KR" altLang="en-US" sz="1800" b="1" kern="0" dirty="0">
              <a:solidFill>
                <a:schemeClr val="bg1"/>
              </a:solidFill>
            </a:endParaRPr>
          </a:p>
        </p:txBody>
      </p:sp>
      <p:sp>
        <p:nvSpPr>
          <p:cNvPr id="40" name="직사각형 39"/>
          <p:cNvSpPr/>
          <p:nvPr/>
        </p:nvSpPr>
        <p:spPr bwMode="auto">
          <a:xfrm>
            <a:off x="7126944" y="6517122"/>
            <a:ext cx="2904564" cy="478219"/>
          </a:xfrm>
          <a:prstGeom prst="rect">
            <a:avLst/>
          </a:prstGeom>
          <a:solidFill>
            <a:schemeClr val="tx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1" compatLnSpc="1">
            <a:prstTxWarp prst="textNoShape">
              <a:avLst/>
            </a:prstTxWarp>
          </a:bodyPr>
          <a:lstStyle/>
          <a:p>
            <a:pPr algn="ctr" defTabSz="762000" latinLnBrk="0">
              <a:spcBef>
                <a:spcPct val="50000"/>
              </a:spcBef>
              <a:buClr>
                <a:srgbClr val="000000"/>
              </a:buClr>
              <a:buSzPct val="100000"/>
              <a:defRPr/>
            </a:pPr>
            <a:r>
              <a:rPr lang="ko-KR" altLang="en-US" sz="1800" b="1" kern="0" dirty="0">
                <a:solidFill>
                  <a:schemeClr val="bg1"/>
                </a:solidFill>
              </a:rPr>
              <a:t>예측</a:t>
            </a:r>
            <a:r>
              <a:rPr lang="en-US" altLang="ko-KR" sz="1800" b="1" kern="0" dirty="0">
                <a:solidFill>
                  <a:schemeClr val="bg1"/>
                </a:solidFill>
              </a:rPr>
              <a:t>(Prediction)</a:t>
            </a:r>
            <a:endParaRPr lang="ko-KR" altLang="en-US" sz="1800" b="1" kern="0" dirty="0">
              <a:solidFill>
                <a:schemeClr val="bg1"/>
              </a:solidFill>
            </a:endParaRPr>
          </a:p>
        </p:txBody>
      </p:sp>
      <p:sp>
        <p:nvSpPr>
          <p:cNvPr id="41" name="직사각형 40"/>
          <p:cNvSpPr/>
          <p:nvPr/>
        </p:nvSpPr>
        <p:spPr bwMode="auto">
          <a:xfrm>
            <a:off x="7131425" y="2038516"/>
            <a:ext cx="2904564" cy="478219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lvl="0" indent="0" algn="ctr" defTabSz="7620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Wingdings" pitchFamily="2" charset="2"/>
              <a:buNone/>
              <a:tabLst/>
              <a:defRPr/>
            </a:pPr>
            <a:r>
              <a:rPr kumimoji="0" lang="en-US" altLang="ko-KR" sz="18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Trend </a:t>
            </a:r>
            <a:r>
              <a:rPr kumimoji="0" lang="ko-KR" altLang="en-US" sz="18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파악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631792" y="1780367"/>
            <a:ext cx="58180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latinLnBrk="0"/>
            <a:r>
              <a:rPr lang="ko-KR" altLang="en-US" sz="2000" b="1" kern="0" dirty="0">
                <a:solidFill>
                  <a:sysClr val="windowText" lastClr="000000"/>
                </a:solidFill>
                <a:latin typeface="Arial" charset="0"/>
              </a:rPr>
              <a:t>매출 하락을 방어하기 위하여</a:t>
            </a:r>
            <a:r>
              <a:rPr lang="en-US" altLang="ko-KR" sz="2000" b="1" kern="0" dirty="0">
                <a:solidFill>
                  <a:sysClr val="windowText" lastClr="000000"/>
                </a:solidFill>
                <a:latin typeface="Arial" charset="0"/>
              </a:rPr>
              <a:t>, </a:t>
            </a:r>
            <a:r>
              <a:rPr lang="ko-KR" altLang="en-US" sz="2000" b="1" kern="0" dirty="0">
                <a:solidFill>
                  <a:sysClr val="windowText" lastClr="000000"/>
                </a:solidFill>
                <a:latin typeface="Arial" charset="0"/>
              </a:rPr>
              <a:t>고객의 구매 성향 </a:t>
            </a:r>
            <a:r>
              <a:rPr lang="en-US" altLang="ko-KR" sz="2000" b="1" kern="0" dirty="0">
                <a:solidFill>
                  <a:sysClr val="windowText" lastClr="000000"/>
                </a:solidFill>
                <a:latin typeface="Arial" charset="0"/>
              </a:rPr>
              <a:t>/ Life Style </a:t>
            </a:r>
            <a:r>
              <a:rPr lang="ko-KR" altLang="en-US" sz="2000" b="1" kern="0" dirty="0">
                <a:solidFill>
                  <a:sysClr val="windowText" lastClr="000000"/>
                </a:solidFill>
                <a:latin typeface="Arial" charset="0"/>
              </a:rPr>
              <a:t>에 맞는 마케팅 차별화 필요</a:t>
            </a:r>
            <a:endParaRPr lang="en-US" altLang="ko-KR" sz="2000" b="1" kern="0" dirty="0">
              <a:solidFill>
                <a:sysClr val="windowText" lastClr="000000"/>
              </a:solidFill>
              <a:latin typeface="Arial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147483" y="4183733"/>
            <a:ext cx="59839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4625" lvl="0" indent="-174625">
              <a:buFont typeface="Wingdings" pitchFamily="2" charset="2"/>
              <a:buChar char="l"/>
            </a:pPr>
            <a:r>
              <a:rPr lang="ko-KR" altLang="en-US" sz="1800" b="1" kern="0" dirty="0">
                <a:solidFill>
                  <a:sysClr val="windowText" lastClr="000000"/>
                </a:solidFill>
                <a:latin typeface="Arial" charset="0"/>
              </a:rPr>
              <a:t> 고객의 구매 성향을 어떻게 파악</a:t>
            </a:r>
            <a:r>
              <a:rPr lang="en-US" altLang="ko-KR" sz="1800" b="1" kern="0" dirty="0">
                <a:solidFill>
                  <a:sysClr val="windowText" lastClr="000000"/>
                </a:solidFill>
                <a:latin typeface="Arial" charset="0"/>
              </a:rPr>
              <a:t>?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1134036" y="4685758"/>
            <a:ext cx="59839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4625" lvl="0" indent="-174625">
              <a:buFont typeface="Wingdings" pitchFamily="2" charset="2"/>
              <a:buChar char="l"/>
            </a:pPr>
            <a:r>
              <a:rPr lang="ko-KR" altLang="en-US" sz="1800" b="1" kern="0" dirty="0">
                <a:solidFill>
                  <a:sysClr val="windowText" lastClr="000000"/>
                </a:solidFill>
                <a:latin typeface="Arial" charset="0"/>
              </a:rPr>
              <a:t> 고객의 </a:t>
            </a:r>
            <a:r>
              <a:rPr lang="en-US" altLang="ko-KR" sz="1800" b="1" kern="0" dirty="0">
                <a:solidFill>
                  <a:sysClr val="windowText" lastClr="000000"/>
                </a:solidFill>
                <a:latin typeface="Arial" charset="0"/>
              </a:rPr>
              <a:t>Lifestyle</a:t>
            </a:r>
            <a:r>
              <a:rPr lang="ko-KR" altLang="en-US" sz="1800" b="1" kern="0" dirty="0">
                <a:solidFill>
                  <a:sysClr val="windowText" lastClr="000000"/>
                </a:solidFill>
                <a:latin typeface="Arial" charset="0"/>
              </a:rPr>
              <a:t> </a:t>
            </a:r>
            <a:r>
              <a:rPr lang="en-US" altLang="ko-KR" sz="1800" b="1" kern="0" dirty="0">
                <a:solidFill>
                  <a:sysClr val="windowText" lastClr="000000"/>
                </a:solidFill>
                <a:latin typeface="Arial" charset="0"/>
              </a:rPr>
              <a:t>Style</a:t>
            </a:r>
            <a:r>
              <a:rPr lang="ko-KR" altLang="en-US" sz="1800" b="1" kern="0" dirty="0">
                <a:solidFill>
                  <a:sysClr val="windowText" lastClr="000000"/>
                </a:solidFill>
                <a:latin typeface="Arial" charset="0"/>
              </a:rPr>
              <a:t>을 어떻게 파악</a:t>
            </a:r>
            <a:r>
              <a:rPr lang="en-US" altLang="ko-KR" sz="1800" b="1" kern="0" dirty="0">
                <a:solidFill>
                  <a:sysClr val="windowText" lastClr="000000"/>
                </a:solidFill>
                <a:latin typeface="Arial" charset="0"/>
              </a:rPr>
              <a:t>?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703731" y="3177214"/>
            <a:ext cx="50001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3538" lvl="0" indent="-363538" latinLnBrk="0">
              <a:buFont typeface="Wingdings" pitchFamily="2" charset="2"/>
              <a:buChar char="ü"/>
              <a:tabLst>
                <a:tab pos="268288" algn="l"/>
              </a:tabLst>
            </a:pPr>
            <a:r>
              <a:rPr lang="ko-KR" altLang="en-US" sz="2000" b="1" kern="0" dirty="0">
                <a:solidFill>
                  <a:sysClr val="windowText" lastClr="000000"/>
                </a:solidFill>
                <a:latin typeface="Arial" charset="0"/>
              </a:rPr>
              <a:t>구매 성향 및 </a:t>
            </a:r>
            <a:r>
              <a:rPr lang="en-US" altLang="ko-KR" sz="2000" b="1" kern="0" dirty="0">
                <a:solidFill>
                  <a:sysClr val="windowText" lastClr="000000"/>
                </a:solidFill>
                <a:latin typeface="Arial" charset="0"/>
              </a:rPr>
              <a:t>Life Style</a:t>
            </a:r>
            <a:r>
              <a:rPr lang="ko-KR" altLang="en-US" sz="2000" b="1" kern="0" dirty="0">
                <a:solidFill>
                  <a:sysClr val="windowText" lastClr="000000"/>
                </a:solidFill>
                <a:latin typeface="Arial" charset="0"/>
              </a:rPr>
              <a:t>로 고객을 어떻게 구분</a:t>
            </a:r>
            <a:r>
              <a:rPr lang="en-US" altLang="ko-KR" sz="2000" b="1" kern="0" dirty="0">
                <a:solidFill>
                  <a:sysClr val="windowText" lastClr="000000"/>
                </a:solidFill>
                <a:latin typeface="Arial" charset="0"/>
              </a:rPr>
              <a:t>?  </a:t>
            </a:r>
            <a:r>
              <a:rPr lang="ko-KR" altLang="en-US" sz="2000" b="1" kern="0" dirty="0">
                <a:solidFill>
                  <a:sysClr val="windowText" lastClr="000000"/>
                </a:solidFill>
                <a:latin typeface="Arial" charset="0"/>
              </a:rPr>
              <a:t>유형화</a:t>
            </a:r>
            <a:r>
              <a:rPr lang="en-US" altLang="ko-KR" sz="2000" b="1" kern="0" dirty="0">
                <a:solidFill>
                  <a:sysClr val="windowText" lastClr="000000"/>
                </a:solidFill>
                <a:latin typeface="Arial" charset="0"/>
              </a:rPr>
              <a:t>? 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809917" y="5634159"/>
            <a:ext cx="58904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4625" lvl="0" indent="-174625">
              <a:buFont typeface="Wingdings" pitchFamily="2" charset="2"/>
              <a:buChar char="ü"/>
            </a:pPr>
            <a:r>
              <a:rPr lang="ko-KR" altLang="en-US" sz="2000" b="1" kern="0" dirty="0">
                <a:solidFill>
                  <a:sysClr val="windowText" lastClr="000000"/>
                </a:solidFill>
                <a:latin typeface="Arial" charset="0"/>
              </a:rPr>
              <a:t> 고객 별</a:t>
            </a:r>
            <a:r>
              <a:rPr lang="en-US" altLang="ko-KR" sz="2000" b="1" kern="0" dirty="0">
                <a:solidFill>
                  <a:sysClr val="windowText" lastClr="000000"/>
                </a:solidFill>
                <a:latin typeface="Arial" charset="0"/>
              </a:rPr>
              <a:t> (1:1) </a:t>
            </a:r>
            <a:r>
              <a:rPr lang="ko-KR" altLang="en-US" sz="2000" b="1" kern="0" dirty="0">
                <a:solidFill>
                  <a:sysClr val="windowText" lastClr="000000"/>
                </a:solidFill>
                <a:latin typeface="Arial" charset="0"/>
              </a:rPr>
              <a:t>맞춤형 마케팅 </a:t>
            </a:r>
            <a:br>
              <a:rPr lang="en-US" altLang="ko-KR" sz="2000" b="1" kern="0" dirty="0">
                <a:solidFill>
                  <a:sysClr val="windowText" lastClr="000000"/>
                </a:solidFill>
                <a:latin typeface="Arial" charset="0"/>
              </a:rPr>
            </a:br>
            <a:r>
              <a:rPr lang="ko-KR" altLang="en-US" sz="2000" b="1" kern="0" dirty="0">
                <a:solidFill>
                  <a:sysClr val="windowText" lastClr="000000"/>
                </a:solidFill>
                <a:latin typeface="Arial" charset="0"/>
              </a:rPr>
              <a:t>프로그램 기획 </a:t>
            </a:r>
            <a:r>
              <a:rPr lang="en-US" altLang="ko-KR" sz="2000" b="1" kern="0" dirty="0">
                <a:solidFill>
                  <a:sysClr val="windowText" lastClr="000000"/>
                </a:solidFill>
                <a:latin typeface="Arial" charset="0"/>
              </a:rPr>
              <a:t>?</a:t>
            </a:r>
            <a:r>
              <a:rPr lang="ko-KR" altLang="en-US" sz="2000" b="1" kern="0" dirty="0">
                <a:solidFill>
                  <a:sysClr val="windowText" lastClr="000000"/>
                </a:solidFill>
                <a:latin typeface="Arial" charset="0"/>
              </a:rPr>
              <a:t> </a:t>
            </a:r>
            <a:endParaRPr lang="en-US" altLang="ko-KR" sz="2000" b="1" kern="0" dirty="0">
              <a:solidFill>
                <a:sysClr val="windowText" lastClr="000000"/>
              </a:solidFill>
              <a:latin typeface="Arial" charset="0"/>
            </a:endParaRPr>
          </a:p>
        </p:txBody>
      </p:sp>
      <p:cxnSp>
        <p:nvCxnSpPr>
          <p:cNvPr id="47" name="직선 화살표 연결선 46"/>
          <p:cNvCxnSpPr>
            <a:endCxn id="37" idx="1"/>
          </p:cNvCxnSpPr>
          <p:nvPr/>
        </p:nvCxnSpPr>
        <p:spPr>
          <a:xfrm flipV="1">
            <a:off x="5719638" y="4197029"/>
            <a:ext cx="1407304" cy="191520"/>
          </a:xfrm>
          <a:prstGeom prst="straightConnector1">
            <a:avLst/>
          </a:prstGeom>
          <a:ln w="57150"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/>
          <p:cNvCxnSpPr>
            <a:endCxn id="35" idx="1"/>
          </p:cNvCxnSpPr>
          <p:nvPr/>
        </p:nvCxnSpPr>
        <p:spPr>
          <a:xfrm rot="5400000" flipH="1" flipV="1">
            <a:off x="5673586" y="2935194"/>
            <a:ext cx="1471122" cy="1435589"/>
          </a:xfrm>
          <a:prstGeom prst="straightConnector1">
            <a:avLst/>
          </a:prstGeom>
          <a:ln w="57150">
            <a:prstDash val="solid"/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/>
          <p:cNvSpPr/>
          <p:nvPr/>
        </p:nvSpPr>
        <p:spPr bwMode="auto">
          <a:xfrm>
            <a:off x="7117977" y="5237521"/>
            <a:ext cx="2904564" cy="478219"/>
          </a:xfrm>
          <a:prstGeom prst="rect">
            <a:avLst/>
          </a:prstGeom>
          <a:solidFill>
            <a:schemeClr val="tx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1" compatLnSpc="1">
            <a:prstTxWarp prst="textNoShape">
              <a:avLst/>
            </a:prstTxWarp>
          </a:bodyPr>
          <a:lstStyle/>
          <a:p>
            <a:pPr algn="ctr" defTabSz="762000" latinLnBrk="0">
              <a:spcBef>
                <a:spcPct val="50000"/>
              </a:spcBef>
              <a:buClr>
                <a:srgbClr val="000000"/>
              </a:buClr>
              <a:buSzPct val="100000"/>
              <a:defRPr/>
            </a:pPr>
            <a:r>
              <a:rPr lang="en-US" altLang="ko-KR" sz="1800" b="1" kern="0" dirty="0">
                <a:solidFill>
                  <a:schemeClr val="bg1"/>
                </a:solidFill>
              </a:rPr>
              <a:t>Classification(Targeting)</a:t>
            </a:r>
            <a:endParaRPr lang="ko-KR" altLang="en-US" sz="1800" b="1" kern="0" dirty="0">
              <a:solidFill>
                <a:schemeClr val="bg1"/>
              </a:solidFill>
            </a:endParaRPr>
          </a:p>
        </p:txBody>
      </p:sp>
      <p:cxnSp>
        <p:nvCxnSpPr>
          <p:cNvPr id="50" name="직선 화살표 연결선 49"/>
          <p:cNvCxnSpPr>
            <a:endCxn id="37" idx="1"/>
          </p:cNvCxnSpPr>
          <p:nvPr/>
        </p:nvCxnSpPr>
        <p:spPr>
          <a:xfrm rot="5400000" flipH="1" flipV="1">
            <a:off x="5523950" y="4332904"/>
            <a:ext cx="1738866" cy="1467117"/>
          </a:xfrm>
          <a:prstGeom prst="straightConnector1">
            <a:avLst/>
          </a:prstGeom>
          <a:ln w="57150"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/>
          <p:cNvCxnSpPr>
            <a:endCxn id="44" idx="3"/>
          </p:cNvCxnSpPr>
          <p:nvPr/>
        </p:nvCxnSpPr>
        <p:spPr>
          <a:xfrm flipV="1">
            <a:off x="5703890" y="4870424"/>
            <a:ext cx="1414088" cy="1124785"/>
          </a:xfrm>
          <a:prstGeom prst="straightConnector1">
            <a:avLst/>
          </a:prstGeom>
          <a:ln w="57150"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/>
          <p:cNvCxnSpPr>
            <a:endCxn id="49" idx="1"/>
          </p:cNvCxnSpPr>
          <p:nvPr/>
        </p:nvCxnSpPr>
        <p:spPr>
          <a:xfrm flipV="1">
            <a:off x="5722883" y="5476631"/>
            <a:ext cx="1395094" cy="585386"/>
          </a:xfrm>
          <a:prstGeom prst="straightConnector1">
            <a:avLst/>
          </a:prstGeom>
          <a:ln w="57150">
            <a:prstDash val="dash"/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5983942" y="36215"/>
            <a:ext cx="46193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Insight from Data </a:t>
            </a:r>
            <a:r>
              <a:rPr lang="en-US" altLang="ko-KR" sz="1400" b="1" dirty="0">
                <a:solidFill>
                  <a:srgbClr val="FF0000"/>
                </a:solidFill>
              </a:rPr>
              <a:t>– Interpretation : Analysis Type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6516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4" grpId="0"/>
      <p:bldP spid="45" grpId="0"/>
      <p:bldP spid="4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074"/>
          <p:cNvSpPr txBox="1">
            <a:spLocks noChangeArrowheads="1"/>
          </p:cNvSpPr>
          <p:nvPr/>
        </p:nvSpPr>
        <p:spPr bwMode="gray">
          <a:xfrm>
            <a:off x="1746300" y="1158999"/>
            <a:ext cx="3355668" cy="533400"/>
          </a:xfrm>
          <a:prstGeom prst="rect">
            <a:avLst/>
          </a:prstGeom>
        </p:spPr>
        <p:txBody>
          <a:bodyPr/>
          <a:lstStyle>
            <a:lvl1pPr algn="ctr" defTabSz="1043056" rtl="0" eaLnBrk="1" latinLnBrk="1" hangingPunct="1">
              <a:spcBef>
                <a:spcPct val="0"/>
              </a:spcBef>
              <a:buNone/>
              <a:defRPr sz="5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200" b="1" dirty="0">
                <a:solidFill>
                  <a:schemeClr val="tx2"/>
                </a:solidFill>
              </a:rPr>
              <a:t>AGENDA</a:t>
            </a:r>
          </a:p>
        </p:txBody>
      </p:sp>
      <p:sp>
        <p:nvSpPr>
          <p:cNvPr id="6" name="Text Box 3075"/>
          <p:cNvSpPr txBox="1">
            <a:spLocks noChangeArrowheads="1"/>
          </p:cNvSpPr>
          <p:nvPr/>
        </p:nvSpPr>
        <p:spPr bwMode="gray">
          <a:xfrm>
            <a:off x="2034580" y="2811742"/>
            <a:ext cx="4320232" cy="291310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square" anchor="t">
            <a:spAutoFit/>
          </a:bodyPr>
          <a:lstStyle/>
          <a:p>
            <a:pPr marL="450850" indent="-450850">
              <a:lnSpc>
                <a:spcPct val="105000"/>
              </a:lnSpc>
              <a:spcBef>
                <a:spcPts val="30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en-US" altLang="ko-KR" sz="2400" b="1" dirty="0">
                <a:solidFill>
                  <a:srgbClr val="C00000"/>
                </a:solidFill>
                <a:latin typeface="+mj-lt"/>
              </a:rPr>
              <a:t>Value from Data – Cases </a:t>
            </a:r>
          </a:p>
          <a:p>
            <a:pPr marL="450850" lvl="0" indent="-450850">
              <a:lnSpc>
                <a:spcPct val="105000"/>
              </a:lnSpc>
              <a:spcBef>
                <a:spcPts val="30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en-US" altLang="ko-KR" sz="2400" b="1" dirty="0">
                <a:solidFill>
                  <a:schemeClr val="accent1"/>
                </a:solidFill>
                <a:latin typeface="+mj-lt"/>
              </a:rPr>
              <a:t>Interpretation </a:t>
            </a:r>
          </a:p>
          <a:p>
            <a:pPr marL="450850" lvl="0" indent="-450850">
              <a:lnSpc>
                <a:spcPct val="105000"/>
              </a:lnSpc>
              <a:spcBef>
                <a:spcPts val="30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en-US" altLang="ko-KR" sz="2400" b="1" dirty="0">
                <a:solidFill>
                  <a:schemeClr val="accent1"/>
                </a:solidFill>
                <a:latin typeface="+mj-lt"/>
              </a:rPr>
              <a:t>Workshop</a:t>
            </a:r>
          </a:p>
          <a:p>
            <a:pPr marL="450850" lvl="0" indent="-450850">
              <a:lnSpc>
                <a:spcPct val="105000"/>
              </a:lnSpc>
              <a:spcBef>
                <a:spcPts val="30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en-US" altLang="ko-KR" sz="2400" b="1" dirty="0">
                <a:solidFill>
                  <a:schemeClr val="accent1"/>
                </a:solidFill>
                <a:latin typeface="+mj-lt"/>
              </a:rPr>
              <a:t>Share – Q&amp;A </a:t>
            </a:r>
          </a:p>
        </p:txBody>
      </p:sp>
      <p:sp>
        <p:nvSpPr>
          <p:cNvPr id="7" name="Line 10"/>
          <p:cNvSpPr>
            <a:spLocks noChangeShapeType="1"/>
          </p:cNvSpPr>
          <p:nvPr/>
        </p:nvSpPr>
        <p:spPr bwMode="auto">
          <a:xfrm>
            <a:off x="1475024" y="1922958"/>
            <a:ext cx="4320000" cy="0"/>
          </a:xfrm>
          <a:prstGeom prst="line">
            <a:avLst/>
          </a:prstGeom>
          <a:noFill/>
          <a:ln w="57150">
            <a:solidFill>
              <a:schemeClr val="accent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>
              <a:latin typeface="+mj-lt"/>
            </a:endParaRPr>
          </a:p>
        </p:txBody>
      </p:sp>
      <p:sp>
        <p:nvSpPr>
          <p:cNvPr id="10" name="타원 9"/>
          <p:cNvSpPr/>
          <p:nvPr/>
        </p:nvSpPr>
        <p:spPr bwMode="auto">
          <a:xfrm>
            <a:off x="1243015" y="2799204"/>
            <a:ext cx="464018" cy="464018"/>
          </a:xfrm>
          <a:prstGeom prst="ellipse">
            <a:avLst/>
          </a:prstGeom>
          <a:solidFill>
            <a:srgbClr val="C00000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266700" marR="0" indent="-266700" algn="l" defTabSz="914400" rtl="0" eaLnBrk="0" fontAlgn="base" latinLnBrk="0" hangingPunct="0">
              <a:lnSpc>
                <a:spcPct val="100000"/>
              </a:lnSpc>
              <a:spcBef>
                <a:spcPct val="70000"/>
              </a:spcBef>
              <a:spcAft>
                <a:spcPct val="0"/>
              </a:spcAft>
              <a:buClrTx/>
              <a:buSzTx/>
              <a:buFont typeface="Wingdings" pitchFamily="2" charset="2"/>
              <a:buChar char="l"/>
              <a:tabLst/>
            </a:pPr>
            <a:endParaRPr kumimoji="0" lang="ko-KR" altLang="en-US" sz="15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+mj-lt"/>
              <a:ea typeface="맑은 고딕" pitchFamily="50" charset="-127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2029" y="0"/>
            <a:ext cx="1781175" cy="7562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2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gray">
          <a:xfrm>
            <a:off x="8483585" y="180231"/>
            <a:ext cx="1275261" cy="5713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33489518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244602" y="480167"/>
            <a:ext cx="7310309" cy="572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4306" tIns="52153" rIns="104306" bIns="52153" rtlCol="0" anchor="ctr"/>
          <a:lstStyle/>
          <a:p>
            <a:r>
              <a:rPr lang="ko-KR" altLang="en-US" sz="3600" b="1" spc="-171" dirty="0">
                <a:solidFill>
                  <a:srgbClr val="009999"/>
                </a:solidFill>
                <a:latin typeface="Calibri" pitchFamily="34" charset="0"/>
                <a:ea typeface="나눔바른고딕 옛한글" pitchFamily="50" charset="-127"/>
                <a:cs typeface="Calibri" pitchFamily="34" charset="0"/>
              </a:rPr>
              <a:t>주제별 </a:t>
            </a:r>
            <a:r>
              <a:rPr lang="en-US" altLang="ko-KR" sz="3600" b="1" spc="-171" dirty="0">
                <a:solidFill>
                  <a:srgbClr val="009999"/>
                </a:solidFill>
                <a:latin typeface="Calibri" pitchFamily="34" charset="0"/>
                <a:ea typeface="나눔바른고딕 옛한글" pitchFamily="50" charset="-127"/>
                <a:cs typeface="Calibri" pitchFamily="34" charset="0"/>
              </a:rPr>
              <a:t>Quantitative Analysis</a:t>
            </a:r>
            <a:endParaRPr lang="ko-KR" altLang="en-US" sz="3600" b="1" spc="-171" dirty="0">
              <a:solidFill>
                <a:srgbClr val="009999"/>
              </a:solidFill>
              <a:latin typeface="Calibri" pitchFamily="34" charset="0"/>
              <a:ea typeface="나눔바른고딕 옛한글" pitchFamily="50" charset="-127"/>
              <a:cs typeface="Calibri" pitchFamily="34" charset="0"/>
            </a:endParaRPr>
          </a:p>
        </p:txBody>
      </p:sp>
      <p:sp>
        <p:nvSpPr>
          <p:cNvPr id="69" name="타원 68"/>
          <p:cNvSpPr/>
          <p:nvPr/>
        </p:nvSpPr>
        <p:spPr bwMode="auto">
          <a:xfrm>
            <a:off x="1226148" y="2963596"/>
            <a:ext cx="1028700" cy="1028700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7620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Wingdings" pitchFamily="2" charset="2"/>
              <a:buNone/>
              <a:tabLst/>
              <a:defRPr/>
            </a:pPr>
            <a:r>
              <a:rPr kumimoji="0" lang="ko-KR" altLang="en-US" sz="1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변수</a:t>
            </a:r>
            <a:br>
              <a:rPr kumimoji="0" lang="en-US" altLang="ko-KR" sz="1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</a:br>
            <a:r>
              <a:rPr kumimoji="0" lang="en-US" altLang="ko-KR" sz="105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(Variable)</a:t>
            </a:r>
            <a:b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</a:br>
            <a:r>
              <a:rPr kumimoji="0" lang="ko-KR" altLang="en-US" sz="1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수</a:t>
            </a:r>
          </a:p>
        </p:txBody>
      </p:sp>
      <p:sp>
        <p:nvSpPr>
          <p:cNvPr id="70" name="직사각형 69"/>
          <p:cNvSpPr/>
          <p:nvPr/>
        </p:nvSpPr>
        <p:spPr bwMode="auto">
          <a:xfrm>
            <a:off x="2686648" y="1887186"/>
            <a:ext cx="1244600" cy="3810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lvl="0" indent="0" algn="ctr" defTabSz="7620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Wingdings" pitchFamily="2" charset="2"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1</a:t>
            </a:r>
            <a:r>
              <a: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개</a:t>
            </a:r>
          </a:p>
        </p:txBody>
      </p:sp>
      <p:sp>
        <p:nvSpPr>
          <p:cNvPr id="71" name="직사각형 70"/>
          <p:cNvSpPr/>
          <p:nvPr/>
        </p:nvSpPr>
        <p:spPr bwMode="auto">
          <a:xfrm>
            <a:off x="2686648" y="4687707"/>
            <a:ext cx="1244600" cy="3810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lvl="0" indent="0" algn="ctr" defTabSz="7620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Wingdings" pitchFamily="2" charset="2"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2</a:t>
            </a:r>
            <a:r>
              <a: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개 이상</a:t>
            </a:r>
          </a:p>
        </p:txBody>
      </p:sp>
      <p:cxnSp>
        <p:nvCxnSpPr>
          <p:cNvPr id="72" name="꺾인 연결선 71"/>
          <p:cNvCxnSpPr>
            <a:stCxn id="69" idx="6"/>
            <a:endCxn id="70" idx="1"/>
          </p:cNvCxnSpPr>
          <p:nvPr/>
        </p:nvCxnSpPr>
        <p:spPr bwMode="auto">
          <a:xfrm flipV="1">
            <a:off x="2254848" y="2077686"/>
            <a:ext cx="431800" cy="1421023"/>
          </a:xfrm>
          <a:prstGeom prst="bentConnector3">
            <a:avLst>
              <a:gd name="adj1" fmla="val 50000"/>
            </a:avLst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73" name="꺾인 연결선 72"/>
          <p:cNvCxnSpPr>
            <a:stCxn id="69" idx="6"/>
            <a:endCxn id="71" idx="1"/>
          </p:cNvCxnSpPr>
          <p:nvPr/>
        </p:nvCxnSpPr>
        <p:spPr bwMode="auto">
          <a:xfrm>
            <a:off x="2254848" y="3498709"/>
            <a:ext cx="431800" cy="1379498"/>
          </a:xfrm>
          <a:prstGeom prst="bentConnector3">
            <a:avLst>
              <a:gd name="adj1" fmla="val 50000"/>
            </a:avLst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74" name="타원 73"/>
          <p:cNvSpPr/>
          <p:nvPr/>
        </p:nvSpPr>
        <p:spPr bwMode="auto">
          <a:xfrm>
            <a:off x="4149892" y="1620486"/>
            <a:ext cx="914400" cy="914400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7620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Wingdings" pitchFamily="2" charset="2"/>
              <a:buNone/>
              <a:tabLst/>
              <a:defRPr/>
            </a:pPr>
            <a:r>
              <a: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비교</a:t>
            </a:r>
            <a:b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</a:b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(</a:t>
            </a: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표본</a:t>
            </a: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)</a:t>
            </a:r>
            <a:b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</a:br>
            <a:r>
              <a: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집단 수</a:t>
            </a:r>
          </a:p>
        </p:txBody>
      </p:sp>
      <p:sp>
        <p:nvSpPr>
          <p:cNvPr id="75" name="타원 74"/>
          <p:cNvSpPr/>
          <p:nvPr/>
        </p:nvSpPr>
        <p:spPr bwMode="auto">
          <a:xfrm>
            <a:off x="4149892" y="4421007"/>
            <a:ext cx="914400" cy="914400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7620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Wingdings" pitchFamily="2" charset="2"/>
              <a:buNone/>
              <a:tabLst/>
              <a:defRPr/>
            </a:pPr>
            <a:r>
              <a: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종속</a:t>
            </a:r>
            <a:b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</a:br>
            <a:r>
              <a: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변수 수</a:t>
            </a:r>
          </a:p>
        </p:txBody>
      </p:sp>
      <p:sp>
        <p:nvSpPr>
          <p:cNvPr id="76" name="직사각형 75"/>
          <p:cNvSpPr/>
          <p:nvPr/>
        </p:nvSpPr>
        <p:spPr bwMode="auto">
          <a:xfrm>
            <a:off x="5446321" y="1658586"/>
            <a:ext cx="1054100" cy="3810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lvl="0" indent="0" algn="ctr" defTabSz="7620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Wingdings" pitchFamily="2" charset="2"/>
              <a:buNone/>
              <a:tabLst/>
              <a:defRPr/>
            </a:pPr>
            <a:r>
              <a:rPr kumimoji="0" lang="en-US" altLang="ko-KR" sz="13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1</a:t>
            </a:r>
            <a:r>
              <a:rPr kumimoji="0" lang="ko-KR" altLang="en-US" sz="13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개</a:t>
            </a:r>
          </a:p>
        </p:txBody>
      </p:sp>
      <p:sp>
        <p:nvSpPr>
          <p:cNvPr id="77" name="직사각형 76"/>
          <p:cNvSpPr/>
          <p:nvPr/>
        </p:nvSpPr>
        <p:spPr bwMode="auto">
          <a:xfrm>
            <a:off x="5446321" y="2115786"/>
            <a:ext cx="1054100" cy="3810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lvl="0" indent="0" algn="ctr" defTabSz="7620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Wingdings" pitchFamily="2" charset="2"/>
              <a:buNone/>
              <a:tabLst/>
              <a:defRPr/>
            </a:pPr>
            <a:r>
              <a:rPr kumimoji="0" lang="en-US" altLang="ko-KR" sz="13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2</a:t>
            </a:r>
            <a:r>
              <a:rPr kumimoji="0" lang="ko-KR" altLang="en-US" sz="13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개 이상</a:t>
            </a:r>
          </a:p>
        </p:txBody>
      </p:sp>
      <p:sp>
        <p:nvSpPr>
          <p:cNvPr id="78" name="직사각형 77"/>
          <p:cNvSpPr/>
          <p:nvPr/>
        </p:nvSpPr>
        <p:spPr bwMode="auto">
          <a:xfrm>
            <a:off x="5446321" y="3630525"/>
            <a:ext cx="1054100" cy="3810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lvl="0" indent="0" algn="ctr" defTabSz="7620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Wingdings" pitchFamily="2" charset="2"/>
              <a:buNone/>
              <a:tabLst/>
              <a:defRPr/>
            </a:pPr>
            <a:r>
              <a:rPr kumimoji="0" lang="en-US" altLang="ko-KR" sz="13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0</a:t>
            </a:r>
            <a:r>
              <a:rPr kumimoji="0" lang="ko-KR" altLang="en-US" sz="13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개</a:t>
            </a:r>
          </a:p>
        </p:txBody>
      </p:sp>
      <p:sp>
        <p:nvSpPr>
          <p:cNvPr id="79" name="직사각형 78"/>
          <p:cNvSpPr/>
          <p:nvPr/>
        </p:nvSpPr>
        <p:spPr bwMode="auto">
          <a:xfrm>
            <a:off x="5446321" y="5013448"/>
            <a:ext cx="1054100" cy="3810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lvl="0" indent="0" algn="ctr" defTabSz="7620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Wingdings" pitchFamily="2" charset="2"/>
              <a:buNone/>
              <a:tabLst/>
              <a:defRPr/>
            </a:pPr>
            <a:r>
              <a:rPr kumimoji="0" lang="en-US" altLang="ko-KR" sz="13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1</a:t>
            </a:r>
            <a:r>
              <a:rPr kumimoji="0" lang="ko-KR" altLang="en-US" sz="13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개</a:t>
            </a:r>
          </a:p>
        </p:txBody>
      </p:sp>
      <p:sp>
        <p:nvSpPr>
          <p:cNvPr id="80" name="직사각형 79"/>
          <p:cNvSpPr/>
          <p:nvPr/>
        </p:nvSpPr>
        <p:spPr bwMode="auto">
          <a:xfrm>
            <a:off x="5446321" y="5744890"/>
            <a:ext cx="1054100" cy="3810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lvl="0" indent="0" algn="ctr" defTabSz="7620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Wingdings" pitchFamily="2" charset="2"/>
              <a:buNone/>
              <a:tabLst/>
              <a:defRPr/>
            </a:pPr>
            <a:r>
              <a:rPr kumimoji="0" lang="en-US" altLang="ko-KR" sz="13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2</a:t>
            </a:r>
            <a:r>
              <a:rPr kumimoji="0" lang="ko-KR" altLang="en-US" sz="13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개 이상</a:t>
            </a:r>
          </a:p>
        </p:txBody>
      </p:sp>
      <p:cxnSp>
        <p:nvCxnSpPr>
          <p:cNvPr id="81" name="꺾인 연결선 80"/>
          <p:cNvCxnSpPr>
            <a:stCxn id="74" idx="6"/>
            <a:endCxn id="76" idx="1"/>
          </p:cNvCxnSpPr>
          <p:nvPr/>
        </p:nvCxnSpPr>
        <p:spPr bwMode="auto">
          <a:xfrm flipV="1">
            <a:off x="5064292" y="1849086"/>
            <a:ext cx="382029" cy="228600"/>
          </a:xfrm>
          <a:prstGeom prst="bentConnector3">
            <a:avLst>
              <a:gd name="adj1" fmla="val 50000"/>
            </a:avLst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82" name="꺾인 연결선 81"/>
          <p:cNvCxnSpPr>
            <a:stCxn id="74" idx="6"/>
            <a:endCxn id="77" idx="1"/>
          </p:cNvCxnSpPr>
          <p:nvPr/>
        </p:nvCxnSpPr>
        <p:spPr bwMode="auto">
          <a:xfrm>
            <a:off x="5064292" y="2077686"/>
            <a:ext cx="382029" cy="228600"/>
          </a:xfrm>
          <a:prstGeom prst="bentConnector3">
            <a:avLst>
              <a:gd name="adj1" fmla="val 50000"/>
            </a:avLst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83" name="꺾인 연결선 82"/>
          <p:cNvCxnSpPr>
            <a:stCxn id="75" idx="6"/>
            <a:endCxn id="78" idx="1"/>
          </p:cNvCxnSpPr>
          <p:nvPr/>
        </p:nvCxnSpPr>
        <p:spPr bwMode="auto">
          <a:xfrm flipV="1">
            <a:off x="5064292" y="3821025"/>
            <a:ext cx="382029" cy="1057182"/>
          </a:xfrm>
          <a:prstGeom prst="bentConnector3">
            <a:avLst>
              <a:gd name="adj1" fmla="val 50000"/>
            </a:avLst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84" name="꺾인 연결선 83"/>
          <p:cNvCxnSpPr>
            <a:stCxn id="75" idx="6"/>
            <a:endCxn id="80" idx="1"/>
          </p:cNvCxnSpPr>
          <p:nvPr/>
        </p:nvCxnSpPr>
        <p:spPr bwMode="auto">
          <a:xfrm>
            <a:off x="5064292" y="4878207"/>
            <a:ext cx="382029" cy="1057183"/>
          </a:xfrm>
          <a:prstGeom prst="bentConnector3">
            <a:avLst>
              <a:gd name="adj1" fmla="val 50000"/>
            </a:avLst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85" name="꺾인 연결선 84"/>
          <p:cNvCxnSpPr>
            <a:stCxn id="75" idx="6"/>
            <a:endCxn id="79" idx="1"/>
          </p:cNvCxnSpPr>
          <p:nvPr/>
        </p:nvCxnSpPr>
        <p:spPr bwMode="auto">
          <a:xfrm>
            <a:off x="5064292" y="4878207"/>
            <a:ext cx="382029" cy="325741"/>
          </a:xfrm>
          <a:prstGeom prst="bentConnector3">
            <a:avLst>
              <a:gd name="adj1" fmla="val 50000"/>
            </a:avLst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86" name="직선 화살표 연결선 85"/>
          <p:cNvCxnSpPr>
            <a:stCxn id="70" idx="3"/>
          </p:cNvCxnSpPr>
          <p:nvPr/>
        </p:nvCxnSpPr>
        <p:spPr bwMode="auto">
          <a:xfrm>
            <a:off x="3931248" y="2077686"/>
            <a:ext cx="218644" cy="1588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87" name="직선 화살표 연결선 86"/>
          <p:cNvCxnSpPr>
            <a:stCxn id="71" idx="3"/>
            <a:endCxn id="75" idx="2"/>
          </p:cNvCxnSpPr>
          <p:nvPr/>
        </p:nvCxnSpPr>
        <p:spPr bwMode="auto">
          <a:xfrm>
            <a:off x="3931248" y="4878207"/>
            <a:ext cx="218644" cy="1588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88" name="직사각형 87"/>
          <p:cNvSpPr/>
          <p:nvPr/>
        </p:nvSpPr>
        <p:spPr bwMode="auto">
          <a:xfrm>
            <a:off x="6932221" y="1703036"/>
            <a:ext cx="2768600" cy="292100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lvl="0" indent="0" algn="ctr" defTabSz="7620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Wingdings" pitchFamily="2" charset="2"/>
              <a:buNone/>
              <a:tabLst/>
              <a:defRPr/>
            </a:pPr>
            <a:r>
              <a: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분포</a:t>
            </a: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(Distribution) </a:t>
            </a:r>
            <a:r>
              <a: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파악</a:t>
            </a:r>
          </a:p>
        </p:txBody>
      </p:sp>
      <p:sp>
        <p:nvSpPr>
          <p:cNvPr id="89" name="직사각형 88"/>
          <p:cNvSpPr/>
          <p:nvPr/>
        </p:nvSpPr>
        <p:spPr bwMode="auto">
          <a:xfrm>
            <a:off x="6932221" y="2160236"/>
            <a:ext cx="2768600" cy="292100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lvl="0" indent="0" algn="ctr" defTabSz="7620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Wingdings" pitchFamily="2" charset="2"/>
              <a:buNone/>
              <a:tabLst/>
              <a:defRPr/>
            </a:pPr>
            <a:r>
              <a: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비교</a:t>
            </a: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(Comparison)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cxnSp>
        <p:nvCxnSpPr>
          <p:cNvPr id="90" name="직선 화살표 연결선 89"/>
          <p:cNvCxnSpPr>
            <a:stCxn id="76" idx="3"/>
            <a:endCxn id="88" idx="1"/>
          </p:cNvCxnSpPr>
          <p:nvPr/>
        </p:nvCxnSpPr>
        <p:spPr bwMode="auto">
          <a:xfrm>
            <a:off x="6500421" y="1849086"/>
            <a:ext cx="431800" cy="1588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91" name="직선 화살표 연결선 90"/>
          <p:cNvCxnSpPr>
            <a:stCxn id="77" idx="3"/>
            <a:endCxn id="89" idx="1"/>
          </p:cNvCxnSpPr>
          <p:nvPr/>
        </p:nvCxnSpPr>
        <p:spPr bwMode="auto">
          <a:xfrm>
            <a:off x="6500421" y="2306286"/>
            <a:ext cx="431800" cy="1588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92" name="직사각형 91"/>
          <p:cNvSpPr/>
          <p:nvPr/>
        </p:nvSpPr>
        <p:spPr bwMode="auto">
          <a:xfrm>
            <a:off x="6932221" y="2995525"/>
            <a:ext cx="2768600" cy="292100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lvl="0" indent="0" algn="ctr" defTabSz="7620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Wingdings" pitchFamily="2" charset="2"/>
              <a:buNone/>
              <a:tabLst/>
              <a:defRPr/>
            </a:pPr>
            <a:r>
              <a: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상호관계 파악</a:t>
            </a:r>
          </a:p>
        </p:txBody>
      </p:sp>
      <p:cxnSp>
        <p:nvCxnSpPr>
          <p:cNvPr id="93" name="직선 화살표 연결선 74"/>
          <p:cNvCxnSpPr>
            <a:stCxn id="78" idx="3"/>
            <a:endCxn id="92" idx="1"/>
          </p:cNvCxnSpPr>
          <p:nvPr/>
        </p:nvCxnSpPr>
        <p:spPr bwMode="auto">
          <a:xfrm flipV="1">
            <a:off x="6500421" y="3141575"/>
            <a:ext cx="431800" cy="679450"/>
          </a:xfrm>
          <a:prstGeom prst="bentConnector3">
            <a:avLst>
              <a:gd name="adj1" fmla="val 50000"/>
            </a:avLst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94" name="직사각형 93"/>
          <p:cNvSpPr/>
          <p:nvPr/>
        </p:nvSpPr>
        <p:spPr bwMode="auto">
          <a:xfrm>
            <a:off x="6932221" y="3335250"/>
            <a:ext cx="2768600" cy="292100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lvl="0" indent="0" algn="ctr" defTabSz="7620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Wingdings" pitchFamily="2" charset="2"/>
              <a:buNone/>
              <a:tabLst/>
              <a:defRPr/>
            </a:pPr>
            <a:r>
              <a: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주성분</a:t>
            </a: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/</a:t>
            </a:r>
            <a:r>
              <a: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요인 파악</a:t>
            </a:r>
          </a:p>
        </p:txBody>
      </p:sp>
      <p:cxnSp>
        <p:nvCxnSpPr>
          <p:cNvPr id="95" name="직선 화살표 연결선 74"/>
          <p:cNvCxnSpPr>
            <a:stCxn id="78" idx="3"/>
            <a:endCxn id="94" idx="1"/>
          </p:cNvCxnSpPr>
          <p:nvPr/>
        </p:nvCxnSpPr>
        <p:spPr bwMode="auto">
          <a:xfrm flipV="1">
            <a:off x="6500421" y="3481300"/>
            <a:ext cx="431800" cy="339725"/>
          </a:xfrm>
          <a:prstGeom prst="bentConnector3">
            <a:avLst>
              <a:gd name="adj1" fmla="val 50000"/>
            </a:avLst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96" name="직사각형 95"/>
          <p:cNvSpPr/>
          <p:nvPr/>
        </p:nvSpPr>
        <p:spPr bwMode="auto">
          <a:xfrm>
            <a:off x="6932221" y="3674975"/>
            <a:ext cx="2768600" cy="292100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lvl="0" indent="0" algn="ctr" defTabSz="7620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Wingdings" pitchFamily="2" charset="2"/>
              <a:buNone/>
              <a:tabLst/>
              <a:defRPr/>
            </a:pPr>
            <a:r>
              <a: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군집화 </a:t>
            </a: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(Cluster) 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cxnSp>
        <p:nvCxnSpPr>
          <p:cNvPr id="97" name="직선 화살표 연결선 74"/>
          <p:cNvCxnSpPr>
            <a:stCxn id="78" idx="3"/>
            <a:endCxn id="96" idx="1"/>
          </p:cNvCxnSpPr>
          <p:nvPr/>
        </p:nvCxnSpPr>
        <p:spPr bwMode="auto">
          <a:xfrm>
            <a:off x="6500421" y="3821025"/>
            <a:ext cx="431800" cy="1588"/>
          </a:xfrm>
          <a:prstGeom prst="bentConnector3">
            <a:avLst>
              <a:gd name="adj1" fmla="val 50000"/>
            </a:avLst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98" name="직사각형 97"/>
          <p:cNvSpPr/>
          <p:nvPr/>
        </p:nvSpPr>
        <p:spPr bwMode="auto">
          <a:xfrm>
            <a:off x="6932221" y="4014700"/>
            <a:ext cx="2768600" cy="292100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lvl="0" indent="0" algn="ctr" defTabSz="7620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Wingdings" pitchFamily="2" charset="2"/>
              <a:buNone/>
              <a:tabLst/>
              <a:defRPr/>
            </a:pPr>
            <a:r>
              <a: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추천</a:t>
            </a: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(Recommendation)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cxnSp>
        <p:nvCxnSpPr>
          <p:cNvPr id="99" name="직선 화살표 연결선 74"/>
          <p:cNvCxnSpPr>
            <a:stCxn id="78" idx="3"/>
            <a:endCxn id="98" idx="1"/>
          </p:cNvCxnSpPr>
          <p:nvPr/>
        </p:nvCxnSpPr>
        <p:spPr bwMode="auto">
          <a:xfrm>
            <a:off x="6500421" y="3821025"/>
            <a:ext cx="431800" cy="339725"/>
          </a:xfrm>
          <a:prstGeom prst="bentConnector3">
            <a:avLst>
              <a:gd name="adj1" fmla="val 50000"/>
            </a:avLst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00" name="직사각형 99"/>
          <p:cNvSpPr/>
          <p:nvPr/>
        </p:nvSpPr>
        <p:spPr bwMode="auto">
          <a:xfrm>
            <a:off x="6932221" y="4354425"/>
            <a:ext cx="2768600" cy="292100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lvl="0" indent="0" algn="ctr" defTabSz="7620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Wingdings" pitchFamily="2" charset="2"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Market Positioning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cxnSp>
        <p:nvCxnSpPr>
          <p:cNvPr id="101" name="직선 화살표 연결선 74"/>
          <p:cNvCxnSpPr>
            <a:stCxn id="78" idx="3"/>
            <a:endCxn id="100" idx="1"/>
          </p:cNvCxnSpPr>
          <p:nvPr/>
        </p:nvCxnSpPr>
        <p:spPr bwMode="auto">
          <a:xfrm>
            <a:off x="6500421" y="3821025"/>
            <a:ext cx="431800" cy="679450"/>
          </a:xfrm>
          <a:prstGeom prst="bentConnector3">
            <a:avLst>
              <a:gd name="adj1" fmla="val 50000"/>
            </a:avLst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02" name="직사각형 101"/>
          <p:cNvSpPr/>
          <p:nvPr/>
        </p:nvSpPr>
        <p:spPr bwMode="auto">
          <a:xfrm>
            <a:off x="6932221" y="5789340"/>
            <a:ext cx="2768600" cy="292100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lvl="0" indent="0" algn="ctr" defTabSz="7620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Wingdings" pitchFamily="2" charset="2"/>
              <a:buNone/>
              <a:tabLst/>
              <a:defRPr/>
            </a:pPr>
            <a:r>
              <a:rPr kumimoji="0" lang="ko-KR" altLang="en-US" sz="1400" b="1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다변량</a:t>
            </a:r>
            <a:r>
              <a: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 분산</a:t>
            </a: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(MANOVA)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cxnSp>
        <p:nvCxnSpPr>
          <p:cNvPr id="103" name="직선 화살표 연결선 102"/>
          <p:cNvCxnSpPr>
            <a:stCxn id="80" idx="3"/>
            <a:endCxn id="102" idx="1"/>
          </p:cNvCxnSpPr>
          <p:nvPr/>
        </p:nvCxnSpPr>
        <p:spPr bwMode="auto">
          <a:xfrm>
            <a:off x="6500421" y="5935390"/>
            <a:ext cx="431800" cy="1588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04" name="직사각형 103"/>
          <p:cNvSpPr/>
          <p:nvPr/>
        </p:nvSpPr>
        <p:spPr bwMode="auto">
          <a:xfrm>
            <a:off x="6932221" y="4896145"/>
            <a:ext cx="2768600" cy="292100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lvl="0" indent="0" algn="ctr" defTabSz="7620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Wingdings" pitchFamily="2" charset="2"/>
              <a:buNone/>
              <a:tabLst/>
              <a:defRPr/>
            </a:pPr>
            <a:r>
              <a: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예측</a:t>
            </a: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(Prediction)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cxnSp>
        <p:nvCxnSpPr>
          <p:cNvPr id="105" name="직선 화살표 연결선 74"/>
          <p:cNvCxnSpPr>
            <a:stCxn id="79" idx="3"/>
            <a:endCxn id="104" idx="1"/>
          </p:cNvCxnSpPr>
          <p:nvPr/>
        </p:nvCxnSpPr>
        <p:spPr bwMode="auto">
          <a:xfrm flipV="1">
            <a:off x="6500421" y="5042195"/>
            <a:ext cx="431800" cy="161753"/>
          </a:xfrm>
          <a:prstGeom prst="bentConnector3">
            <a:avLst>
              <a:gd name="adj1" fmla="val 50000"/>
            </a:avLst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06" name="직사각형 105"/>
          <p:cNvSpPr/>
          <p:nvPr/>
        </p:nvSpPr>
        <p:spPr bwMode="auto">
          <a:xfrm>
            <a:off x="6932221" y="5235870"/>
            <a:ext cx="2768600" cy="292100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lvl="0" indent="0" algn="ctr" defTabSz="7620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Wingdings" pitchFamily="2" charset="2"/>
              <a:buNone/>
              <a:tabLst/>
              <a:defRPr/>
            </a:pPr>
            <a:r>
              <a: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분류</a:t>
            </a: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(Classification)/Targeting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cxnSp>
        <p:nvCxnSpPr>
          <p:cNvPr id="107" name="직선 화살표 연결선 74"/>
          <p:cNvCxnSpPr>
            <a:stCxn id="79" idx="3"/>
            <a:endCxn id="106" idx="1"/>
          </p:cNvCxnSpPr>
          <p:nvPr/>
        </p:nvCxnSpPr>
        <p:spPr bwMode="auto">
          <a:xfrm>
            <a:off x="6500421" y="5203948"/>
            <a:ext cx="431800" cy="177972"/>
          </a:xfrm>
          <a:prstGeom prst="bentConnector3">
            <a:avLst>
              <a:gd name="adj1" fmla="val 50000"/>
            </a:avLst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08" name="TextBox 107"/>
          <p:cNvSpPr txBox="1"/>
          <p:nvPr/>
        </p:nvSpPr>
        <p:spPr>
          <a:xfrm rot="20833355">
            <a:off x="4045548" y="5448674"/>
            <a:ext cx="16482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ct val="50000"/>
              </a:spcBef>
              <a:buClr>
                <a:srgbClr val="000000"/>
              </a:buClr>
              <a:buSzPct val="100000"/>
              <a:buFont typeface="Wingdings" pitchFamily="2" charset="2"/>
              <a:buNone/>
            </a:pPr>
            <a:r>
              <a:rPr lang="en-US" altLang="ko-KR" sz="1200" b="1" dirty="0">
                <a:solidFill>
                  <a:srgbClr val="FF0000"/>
                </a:solidFill>
                <a:latin typeface="Arial"/>
                <a:ea typeface="HY헤드라인M" pitchFamily="18" charset="-127"/>
              </a:rPr>
              <a:t>“Machine Learning”</a:t>
            </a:r>
            <a:endParaRPr lang="ko-KR" altLang="en-US" sz="1200" b="1" dirty="0">
              <a:solidFill>
                <a:srgbClr val="FF0000"/>
              </a:solidFill>
              <a:latin typeface="Arial"/>
              <a:ea typeface="HY헤드라인M" pitchFamily="18" charset="-127"/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1213448" y="5664574"/>
            <a:ext cx="2408994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Wingdings" pitchFamily="2" charset="2"/>
              <a:buNone/>
              <a:tabLst/>
              <a:defRPr/>
            </a:pP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종속변수 </a:t>
            </a: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(Dependent Variable)</a:t>
            </a:r>
            <a:endParaRPr kumimoji="0" lang="ko-KR" altLang="en-US" sz="12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1226148" y="6210674"/>
            <a:ext cx="25308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Wingdings" pitchFamily="2" charset="2"/>
              <a:buNone/>
              <a:tabLst/>
              <a:defRPr/>
            </a:pP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독립변수 </a:t>
            </a: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(Independent Variable)</a:t>
            </a:r>
            <a:endParaRPr kumimoji="0" lang="ko-KR" altLang="en-US" sz="12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1" name="아래쪽 화살표 110"/>
          <p:cNvSpPr/>
          <p:nvPr/>
        </p:nvSpPr>
        <p:spPr bwMode="auto">
          <a:xfrm rot="10800000">
            <a:off x="2216748" y="5893174"/>
            <a:ext cx="406400" cy="317500"/>
          </a:xfrm>
          <a:prstGeom prst="downArrow">
            <a:avLst/>
          </a:prstGeom>
          <a:solidFill>
            <a:srgbClr val="FFFFFF">
              <a:lumMod val="75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45720" rIns="7200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7620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Wingdings" pitchFamily="2" charset="2"/>
              <a:buNone/>
              <a:tabLst/>
              <a:defRPr/>
            </a:pPr>
            <a:endParaRPr kumimoji="0" lang="ko-KR" altLang="en-US" sz="1400" b="1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Black" pitchFamily="34" charset="0"/>
              <a:ea typeface="HY헤드라인M" pitchFamily="18" charset="-127"/>
            </a:endParaRPr>
          </a:p>
        </p:txBody>
      </p:sp>
      <p:sp>
        <p:nvSpPr>
          <p:cNvPr id="112" name="직사각형 111"/>
          <p:cNvSpPr/>
          <p:nvPr/>
        </p:nvSpPr>
        <p:spPr bwMode="auto">
          <a:xfrm>
            <a:off x="1137248" y="5613774"/>
            <a:ext cx="2679700" cy="901700"/>
          </a:xfrm>
          <a:prstGeom prst="rect">
            <a:avLst/>
          </a:prstGeom>
          <a:noFill/>
          <a:ln w="9525" cap="flat" cmpd="sng" algn="ctr">
            <a:solidFill>
              <a:srgbClr val="00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45720" rIns="7200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7620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Wingdings" pitchFamily="2" charset="2"/>
              <a:buNone/>
              <a:tabLst/>
              <a:defRPr/>
            </a:pPr>
            <a:endParaRPr kumimoji="0" lang="ko-KR" altLang="en-US" sz="1400" b="1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Black" pitchFamily="34" charset="0"/>
              <a:ea typeface="HY헤드라인M" pitchFamily="18" charset="-127"/>
            </a:endParaRPr>
          </a:p>
        </p:txBody>
      </p:sp>
      <p:cxnSp>
        <p:nvCxnSpPr>
          <p:cNvPr id="113" name="구부러진 연결선 112"/>
          <p:cNvCxnSpPr>
            <a:stCxn id="112" idx="0"/>
            <a:endCxn id="75" idx="3"/>
          </p:cNvCxnSpPr>
          <p:nvPr/>
        </p:nvCxnSpPr>
        <p:spPr bwMode="auto">
          <a:xfrm rot="5400000" flipH="1" flipV="1">
            <a:off x="3174311" y="4504283"/>
            <a:ext cx="412278" cy="1806705"/>
          </a:xfrm>
          <a:prstGeom prst="curvedConnector3">
            <a:avLst>
              <a:gd name="adj1" fmla="val 50000"/>
            </a:avLst>
          </a:prstGeom>
          <a:noFill/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arrow"/>
          </a:ln>
          <a:effectLst/>
        </p:spPr>
      </p:cxnSp>
      <p:sp>
        <p:nvSpPr>
          <p:cNvPr id="49" name="TextBox 48"/>
          <p:cNvSpPr txBox="1"/>
          <p:nvPr/>
        </p:nvSpPr>
        <p:spPr>
          <a:xfrm>
            <a:off x="8365478" y="684287"/>
            <a:ext cx="20758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dirty="0"/>
              <a:t>Big Data Profiler – Analysis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91377543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244602" y="480167"/>
            <a:ext cx="7310309" cy="572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4306" tIns="52153" rIns="104306" bIns="52153" rtlCol="0" anchor="ctr"/>
          <a:lstStyle/>
          <a:p>
            <a:r>
              <a:rPr lang="ko-KR" altLang="en-US" sz="3600" b="1" spc="-171" dirty="0">
                <a:solidFill>
                  <a:srgbClr val="009999"/>
                </a:solidFill>
                <a:latin typeface="Calibri" pitchFamily="34" charset="0"/>
                <a:ea typeface="나눔바른고딕 옛한글" pitchFamily="50" charset="-127"/>
                <a:cs typeface="Calibri" pitchFamily="34" charset="0"/>
              </a:rPr>
              <a:t>주제별 </a:t>
            </a:r>
            <a:r>
              <a:rPr lang="en-US" altLang="ko-KR" sz="3600" b="1" spc="-171" dirty="0">
                <a:solidFill>
                  <a:srgbClr val="009999"/>
                </a:solidFill>
                <a:latin typeface="Calibri" pitchFamily="34" charset="0"/>
                <a:ea typeface="나눔바른고딕 옛한글" pitchFamily="50" charset="-127"/>
                <a:cs typeface="Calibri" pitchFamily="34" charset="0"/>
              </a:rPr>
              <a:t>Quantitative Analysis</a:t>
            </a:r>
            <a:endParaRPr lang="ko-KR" altLang="en-US" sz="3600" b="1" spc="-171" dirty="0">
              <a:solidFill>
                <a:srgbClr val="009999"/>
              </a:solidFill>
              <a:latin typeface="Calibri" pitchFamily="34" charset="0"/>
              <a:ea typeface="나눔바른고딕 옛한글" pitchFamily="50" charset="-127"/>
              <a:cs typeface="Calibri" pitchFamily="34" charset="0"/>
            </a:endParaRPr>
          </a:p>
        </p:txBody>
      </p:sp>
      <p:sp>
        <p:nvSpPr>
          <p:cNvPr id="49" name="직사각형 48"/>
          <p:cNvSpPr/>
          <p:nvPr/>
        </p:nvSpPr>
        <p:spPr bwMode="auto">
          <a:xfrm>
            <a:off x="979562" y="1751755"/>
            <a:ext cx="1244600" cy="3810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lvl="0" indent="0" algn="ctr" defTabSz="7620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Wingdings" pitchFamily="2" charset="2"/>
              <a:buNone/>
              <a:tabLst/>
              <a:defRPr/>
            </a:pPr>
            <a:r>
              <a: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변수 </a:t>
            </a: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= 1</a:t>
            </a:r>
            <a:r>
              <a: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개</a:t>
            </a:r>
          </a:p>
        </p:txBody>
      </p:sp>
      <p:sp>
        <p:nvSpPr>
          <p:cNvPr id="50" name="타원 49"/>
          <p:cNvSpPr/>
          <p:nvPr/>
        </p:nvSpPr>
        <p:spPr bwMode="auto">
          <a:xfrm>
            <a:off x="1172154" y="3713179"/>
            <a:ext cx="914400" cy="914400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7620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Wingdings" pitchFamily="2" charset="2"/>
              <a:buNone/>
              <a:tabLst/>
              <a:defRPr/>
            </a:pPr>
            <a:r>
              <a:rPr kumimoji="0" lang="ko-KR" altLang="en-US" sz="13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비교</a:t>
            </a:r>
            <a:br>
              <a:rPr kumimoji="0" lang="en-US" altLang="ko-KR" sz="13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</a:br>
            <a:r>
              <a:rPr kumimoji="0" lang="en-US" altLang="ko-KR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(</a:t>
            </a:r>
            <a:r>
              <a:rPr kumimoji="0" lang="ko-KR" altLang="en-US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표본</a:t>
            </a:r>
            <a:r>
              <a:rPr kumimoji="0" lang="en-US" altLang="ko-KR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)</a:t>
            </a:r>
            <a:br>
              <a:rPr kumimoji="0" lang="en-US" altLang="ko-KR" sz="13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</a:br>
            <a:r>
              <a:rPr kumimoji="0" lang="ko-KR" altLang="en-US" sz="13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집단 수</a:t>
            </a:r>
          </a:p>
        </p:txBody>
      </p:sp>
      <p:sp>
        <p:nvSpPr>
          <p:cNvPr id="51" name="직사각형 50"/>
          <p:cNvSpPr/>
          <p:nvPr/>
        </p:nvSpPr>
        <p:spPr bwMode="auto">
          <a:xfrm>
            <a:off x="2406800" y="2704602"/>
            <a:ext cx="804329" cy="3810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lvl="0" indent="0" algn="ctr" defTabSz="7620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Wingdings" pitchFamily="2" charset="2"/>
              <a:buNone/>
              <a:tabLst/>
              <a:defRPr/>
            </a:pP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1</a:t>
            </a: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개</a:t>
            </a:r>
          </a:p>
        </p:txBody>
      </p:sp>
      <p:sp>
        <p:nvSpPr>
          <p:cNvPr id="52" name="직사각형 51"/>
          <p:cNvSpPr/>
          <p:nvPr/>
        </p:nvSpPr>
        <p:spPr bwMode="auto">
          <a:xfrm>
            <a:off x="2406800" y="5350156"/>
            <a:ext cx="804329" cy="3810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lvl="0" indent="0" algn="ctr" defTabSz="7620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Wingdings" pitchFamily="2" charset="2"/>
              <a:buNone/>
              <a:tabLst/>
              <a:defRPr/>
            </a:pP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2</a:t>
            </a: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개 이상</a:t>
            </a:r>
          </a:p>
        </p:txBody>
      </p:sp>
      <p:cxnSp>
        <p:nvCxnSpPr>
          <p:cNvPr id="53" name="꺾인 연결선 52"/>
          <p:cNvCxnSpPr>
            <a:stCxn id="50" idx="6"/>
            <a:endCxn id="51" idx="1"/>
          </p:cNvCxnSpPr>
          <p:nvPr/>
        </p:nvCxnSpPr>
        <p:spPr bwMode="auto">
          <a:xfrm flipV="1">
            <a:off x="2086554" y="2895102"/>
            <a:ext cx="320246" cy="1275277"/>
          </a:xfrm>
          <a:prstGeom prst="bentConnector3">
            <a:avLst>
              <a:gd name="adj1" fmla="val 50000"/>
            </a:avLst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54" name="꺾인 연결선 53"/>
          <p:cNvCxnSpPr>
            <a:stCxn id="50" idx="6"/>
            <a:endCxn id="52" idx="1"/>
          </p:cNvCxnSpPr>
          <p:nvPr/>
        </p:nvCxnSpPr>
        <p:spPr bwMode="auto">
          <a:xfrm>
            <a:off x="2086554" y="4170379"/>
            <a:ext cx="320246" cy="1370277"/>
          </a:xfrm>
          <a:prstGeom prst="bentConnector3">
            <a:avLst>
              <a:gd name="adj1" fmla="val 50000"/>
            </a:avLst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55" name="직선 화살표 연결선 57"/>
          <p:cNvCxnSpPr>
            <a:stCxn id="49" idx="2"/>
            <a:endCxn id="50" idx="2"/>
          </p:cNvCxnSpPr>
          <p:nvPr/>
        </p:nvCxnSpPr>
        <p:spPr bwMode="auto">
          <a:xfrm rot="5400000">
            <a:off x="368196" y="2936713"/>
            <a:ext cx="2037624" cy="429708"/>
          </a:xfrm>
          <a:prstGeom prst="bentConnector4">
            <a:avLst>
              <a:gd name="adj1" fmla="val 38781"/>
              <a:gd name="adj2" fmla="val 153199"/>
            </a:avLst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56" name="직사각형 55"/>
          <p:cNvSpPr/>
          <p:nvPr/>
        </p:nvSpPr>
        <p:spPr bwMode="auto">
          <a:xfrm>
            <a:off x="3443844" y="2749052"/>
            <a:ext cx="2011721" cy="2921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lvl="0" indent="0" algn="ctr" defTabSz="7620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Wingdings" pitchFamily="2" charset="2"/>
              <a:buNone/>
              <a:tabLst/>
              <a:defRPr/>
            </a:pPr>
            <a:r>
              <a:rPr kumimoji="0" lang="ko-KR" altLang="en-US" sz="13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분포</a:t>
            </a:r>
            <a:r>
              <a:rPr kumimoji="0" lang="en-US" altLang="ko-KR" sz="13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(Distribution) </a:t>
            </a:r>
            <a:r>
              <a:rPr kumimoji="0" lang="ko-KR" altLang="en-US" sz="13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파악</a:t>
            </a:r>
          </a:p>
        </p:txBody>
      </p:sp>
      <p:sp>
        <p:nvSpPr>
          <p:cNvPr id="57" name="직사각형 56"/>
          <p:cNvSpPr/>
          <p:nvPr/>
        </p:nvSpPr>
        <p:spPr bwMode="auto">
          <a:xfrm>
            <a:off x="3443844" y="5394606"/>
            <a:ext cx="2011721" cy="2921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lvl="0" indent="0" algn="ctr" defTabSz="7620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Wingdings" pitchFamily="2" charset="2"/>
              <a:buNone/>
              <a:tabLst/>
              <a:defRPr/>
            </a:pPr>
            <a:r>
              <a:rPr kumimoji="0" lang="ko-KR" altLang="en-US" sz="13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비교</a:t>
            </a:r>
            <a:r>
              <a:rPr kumimoji="0" lang="en-US" altLang="ko-KR" sz="13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(Comparison)</a:t>
            </a:r>
            <a:endParaRPr kumimoji="0" lang="ko-KR" altLang="en-US" sz="13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cxnSp>
        <p:nvCxnSpPr>
          <p:cNvPr id="58" name="직선 화살표 연결선 57"/>
          <p:cNvCxnSpPr>
            <a:stCxn id="51" idx="3"/>
            <a:endCxn id="56" idx="1"/>
          </p:cNvCxnSpPr>
          <p:nvPr/>
        </p:nvCxnSpPr>
        <p:spPr bwMode="auto">
          <a:xfrm>
            <a:off x="3211129" y="2895102"/>
            <a:ext cx="232715" cy="1588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59" name="직선 화살표 연결선 58"/>
          <p:cNvCxnSpPr>
            <a:stCxn id="52" idx="3"/>
            <a:endCxn id="57" idx="1"/>
          </p:cNvCxnSpPr>
          <p:nvPr/>
        </p:nvCxnSpPr>
        <p:spPr bwMode="auto">
          <a:xfrm>
            <a:off x="3211129" y="5540656"/>
            <a:ext cx="232715" cy="1588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60" name="직사각형 59"/>
          <p:cNvSpPr/>
          <p:nvPr/>
        </p:nvSpPr>
        <p:spPr bwMode="auto">
          <a:xfrm>
            <a:off x="5765541" y="2150562"/>
            <a:ext cx="882481" cy="255367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lvl="0" indent="0" algn="ctr" defTabSz="7620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Wingdings" pitchFamily="2" charset="2"/>
              <a:buNone/>
              <a:tabLst/>
              <a:defRPr/>
            </a:pPr>
            <a:r>
              <a:rPr kumimoji="0" lang="ko-KR" altLang="en-US" sz="1300" b="1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연속형</a:t>
            </a:r>
            <a:endParaRPr kumimoji="0" lang="ko-KR" altLang="en-US" sz="13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cxnSp>
        <p:nvCxnSpPr>
          <p:cNvPr id="61" name="꺾인 연결선 60"/>
          <p:cNvCxnSpPr>
            <a:stCxn id="56" idx="3"/>
            <a:endCxn id="60" idx="1"/>
          </p:cNvCxnSpPr>
          <p:nvPr/>
        </p:nvCxnSpPr>
        <p:spPr bwMode="auto">
          <a:xfrm flipV="1">
            <a:off x="5455565" y="2278246"/>
            <a:ext cx="309976" cy="616856"/>
          </a:xfrm>
          <a:prstGeom prst="bentConnector3">
            <a:avLst>
              <a:gd name="adj1" fmla="val 50000"/>
            </a:avLst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62" name="직사각형 61"/>
          <p:cNvSpPr/>
          <p:nvPr/>
        </p:nvSpPr>
        <p:spPr bwMode="auto">
          <a:xfrm>
            <a:off x="5765541" y="3384276"/>
            <a:ext cx="882481" cy="255367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lvl="0" indent="0" algn="ctr" defTabSz="7620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Wingdings" pitchFamily="2" charset="2"/>
              <a:buNone/>
              <a:tabLst/>
              <a:defRPr/>
            </a:pPr>
            <a:r>
              <a:rPr kumimoji="0" lang="ko-KR" altLang="en-US" sz="13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범주형</a:t>
            </a:r>
          </a:p>
        </p:txBody>
      </p:sp>
      <p:cxnSp>
        <p:nvCxnSpPr>
          <p:cNvPr id="63" name="꺾인 연결선 62"/>
          <p:cNvCxnSpPr>
            <a:stCxn id="56" idx="3"/>
            <a:endCxn id="62" idx="1"/>
          </p:cNvCxnSpPr>
          <p:nvPr/>
        </p:nvCxnSpPr>
        <p:spPr bwMode="auto">
          <a:xfrm>
            <a:off x="5455565" y="2895102"/>
            <a:ext cx="309976" cy="616858"/>
          </a:xfrm>
          <a:prstGeom prst="bentConnector3">
            <a:avLst>
              <a:gd name="adj1" fmla="val 50000"/>
            </a:avLst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64" name="직사각형 63"/>
          <p:cNvSpPr/>
          <p:nvPr/>
        </p:nvSpPr>
        <p:spPr bwMode="auto">
          <a:xfrm>
            <a:off x="5765541" y="4796115"/>
            <a:ext cx="882481" cy="255367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lvl="0" indent="0" algn="ctr" defTabSz="7620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Wingdings" pitchFamily="2" charset="2"/>
              <a:buNone/>
              <a:tabLst/>
              <a:defRPr/>
            </a:pPr>
            <a:r>
              <a:rPr kumimoji="0" lang="ko-KR" altLang="en-US" sz="1300" b="1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연속형</a:t>
            </a:r>
            <a:endParaRPr kumimoji="0" lang="ko-KR" altLang="en-US" sz="13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cxnSp>
        <p:nvCxnSpPr>
          <p:cNvPr id="65" name="꺾인 연결선 64"/>
          <p:cNvCxnSpPr>
            <a:stCxn id="57" idx="3"/>
            <a:endCxn id="64" idx="1"/>
          </p:cNvCxnSpPr>
          <p:nvPr/>
        </p:nvCxnSpPr>
        <p:spPr bwMode="auto">
          <a:xfrm flipV="1">
            <a:off x="5455565" y="4923799"/>
            <a:ext cx="309976" cy="616857"/>
          </a:xfrm>
          <a:prstGeom prst="bentConnector3">
            <a:avLst>
              <a:gd name="adj1" fmla="val 50000"/>
            </a:avLst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66" name="직사각형 65"/>
          <p:cNvSpPr/>
          <p:nvPr/>
        </p:nvSpPr>
        <p:spPr bwMode="auto">
          <a:xfrm>
            <a:off x="5765541" y="6029830"/>
            <a:ext cx="882481" cy="255367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lvl="0" indent="0" algn="ctr" defTabSz="7620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Wingdings" pitchFamily="2" charset="2"/>
              <a:buNone/>
              <a:tabLst/>
              <a:defRPr/>
            </a:pPr>
            <a:r>
              <a:rPr kumimoji="0" lang="ko-KR" altLang="en-US" sz="13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범주형</a:t>
            </a:r>
          </a:p>
        </p:txBody>
      </p:sp>
      <p:cxnSp>
        <p:nvCxnSpPr>
          <p:cNvPr id="67" name="꺾인 연결선 66"/>
          <p:cNvCxnSpPr>
            <a:stCxn id="57" idx="3"/>
            <a:endCxn id="66" idx="1"/>
          </p:cNvCxnSpPr>
          <p:nvPr/>
        </p:nvCxnSpPr>
        <p:spPr bwMode="auto">
          <a:xfrm>
            <a:off x="5455565" y="5540656"/>
            <a:ext cx="309976" cy="616858"/>
          </a:xfrm>
          <a:prstGeom prst="bentConnector3">
            <a:avLst>
              <a:gd name="adj1" fmla="val 50000"/>
            </a:avLst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grpSp>
        <p:nvGrpSpPr>
          <p:cNvPr id="2" name="그룹 169"/>
          <p:cNvGrpSpPr/>
          <p:nvPr/>
        </p:nvGrpSpPr>
        <p:grpSpPr>
          <a:xfrm>
            <a:off x="6892482" y="1788419"/>
            <a:ext cx="2066306" cy="994486"/>
            <a:chOff x="6270182" y="1282537"/>
            <a:chExt cx="2066306" cy="994486"/>
          </a:xfrm>
        </p:grpSpPr>
        <p:pic>
          <p:nvPicPr>
            <p:cNvPr id="114" name="Picture 2" descr="http://www.aistudy.com/cognitive/images/vision_johnson-laird_img4.gif">
              <a:hlinkClick r:id="rId3"/>
            </p:cNvPr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6312804" y="1335578"/>
              <a:ext cx="1984885" cy="941445"/>
            </a:xfrm>
            <a:prstGeom prst="rect">
              <a:avLst/>
            </a:prstGeom>
            <a:noFill/>
          </p:spPr>
        </p:pic>
        <p:sp>
          <p:nvSpPr>
            <p:cNvPr id="115" name="자유형 114"/>
            <p:cNvSpPr/>
            <p:nvPr/>
          </p:nvSpPr>
          <p:spPr bwMode="auto">
            <a:xfrm>
              <a:off x="6270182" y="1282537"/>
              <a:ext cx="2066306" cy="950026"/>
            </a:xfrm>
            <a:custGeom>
              <a:avLst/>
              <a:gdLst>
                <a:gd name="connsiteX0" fmla="*/ 0 w 2066306"/>
                <a:gd name="connsiteY0" fmla="*/ 0 h 831273"/>
                <a:gd name="connsiteX1" fmla="*/ 0 w 2066306"/>
                <a:gd name="connsiteY1" fmla="*/ 831273 h 831273"/>
                <a:gd name="connsiteX2" fmla="*/ 2066306 w 2066306"/>
                <a:gd name="connsiteY2" fmla="*/ 831273 h 831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66306" h="831273">
                  <a:moveTo>
                    <a:pt x="0" y="0"/>
                  </a:moveTo>
                  <a:lnTo>
                    <a:pt x="0" y="831273"/>
                  </a:lnTo>
                  <a:lnTo>
                    <a:pt x="2066306" y="831273"/>
                  </a:lnTo>
                </a:path>
              </a:pathLst>
            </a:custGeom>
            <a:noFill/>
            <a:ln w="28575" cap="flat" cmpd="sng" algn="ctr">
              <a:solidFill>
                <a:srgbClr val="00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2000" tIns="45720" rIns="7200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762000">
                <a:spcBef>
                  <a:spcPct val="50000"/>
                </a:spcBef>
                <a:buClr>
                  <a:srgbClr val="000000"/>
                </a:buClr>
                <a:buSzPct val="100000"/>
                <a:buFont typeface="Wingdings" pitchFamily="2" charset="2"/>
                <a:buNone/>
              </a:pPr>
              <a:endParaRPr lang="ko-KR" altLang="en-US" sz="1400" b="1">
                <a:latin typeface="Arial Black" pitchFamily="34" charset="0"/>
                <a:ea typeface="HY헤드라인M" pitchFamily="18" charset="-127"/>
              </a:endParaRPr>
            </a:p>
          </p:txBody>
        </p:sp>
      </p:grpSp>
      <p:grpSp>
        <p:nvGrpSpPr>
          <p:cNvPr id="3" name="그룹 168"/>
          <p:cNvGrpSpPr/>
          <p:nvPr/>
        </p:nvGrpSpPr>
        <p:grpSpPr>
          <a:xfrm>
            <a:off x="6892482" y="3045223"/>
            <a:ext cx="2066306" cy="950027"/>
            <a:chOff x="6270182" y="2539341"/>
            <a:chExt cx="2066306" cy="950027"/>
          </a:xfrm>
        </p:grpSpPr>
        <p:sp>
          <p:nvSpPr>
            <p:cNvPr id="117" name="직사각형 116"/>
            <p:cNvSpPr/>
            <p:nvPr/>
          </p:nvSpPr>
          <p:spPr bwMode="auto">
            <a:xfrm>
              <a:off x="6412682" y="2919352"/>
              <a:ext cx="190006" cy="570015"/>
            </a:xfrm>
            <a:prstGeom prst="rect">
              <a:avLst/>
            </a:prstGeom>
            <a:solidFill>
              <a:srgbClr val="99FF99"/>
            </a:solidFill>
            <a:ln w="3175" cap="flat" cmpd="sng" algn="ctr">
              <a:solidFill>
                <a:srgbClr val="00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2000" tIns="45720" rIns="7200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762000">
                <a:spcBef>
                  <a:spcPct val="50000"/>
                </a:spcBef>
                <a:buClr>
                  <a:srgbClr val="000000"/>
                </a:buClr>
                <a:buSzPct val="100000"/>
                <a:buFont typeface="Wingdings" pitchFamily="2" charset="2"/>
                <a:buNone/>
              </a:pPr>
              <a:endParaRPr lang="ko-KR" altLang="en-US" sz="1400" b="1">
                <a:latin typeface="Arial Black" pitchFamily="34" charset="0"/>
                <a:ea typeface="HY헤드라인M" pitchFamily="18" charset="-127"/>
              </a:endParaRPr>
            </a:p>
          </p:txBody>
        </p:sp>
        <p:sp>
          <p:nvSpPr>
            <p:cNvPr id="118" name="직사각형 117"/>
            <p:cNvSpPr/>
            <p:nvPr/>
          </p:nvSpPr>
          <p:spPr bwMode="auto">
            <a:xfrm>
              <a:off x="6731336" y="2621280"/>
              <a:ext cx="190006" cy="868087"/>
            </a:xfrm>
            <a:prstGeom prst="rect">
              <a:avLst/>
            </a:prstGeom>
            <a:solidFill>
              <a:srgbClr val="99FF99"/>
            </a:solidFill>
            <a:ln w="3175" cap="flat" cmpd="sng" algn="ctr">
              <a:solidFill>
                <a:srgbClr val="00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2000" tIns="45720" rIns="7200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762000">
                <a:spcBef>
                  <a:spcPct val="50000"/>
                </a:spcBef>
                <a:buClr>
                  <a:srgbClr val="000000"/>
                </a:buClr>
                <a:buSzPct val="100000"/>
                <a:buFont typeface="Wingdings" pitchFamily="2" charset="2"/>
                <a:buNone/>
              </a:pPr>
              <a:endParaRPr lang="ko-KR" altLang="en-US" sz="1400" b="1">
                <a:latin typeface="Arial Black" pitchFamily="34" charset="0"/>
                <a:ea typeface="HY헤드라인M" pitchFamily="18" charset="-127"/>
              </a:endParaRPr>
            </a:p>
          </p:txBody>
        </p:sp>
        <p:sp>
          <p:nvSpPr>
            <p:cNvPr id="119" name="직사각형 118"/>
            <p:cNvSpPr/>
            <p:nvPr/>
          </p:nvSpPr>
          <p:spPr bwMode="auto">
            <a:xfrm>
              <a:off x="7049990" y="2776452"/>
              <a:ext cx="190006" cy="712916"/>
            </a:xfrm>
            <a:prstGeom prst="rect">
              <a:avLst/>
            </a:prstGeom>
            <a:solidFill>
              <a:srgbClr val="99FF99"/>
            </a:solidFill>
            <a:ln w="3175" cap="flat" cmpd="sng" algn="ctr">
              <a:solidFill>
                <a:srgbClr val="00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2000" tIns="45720" rIns="7200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762000">
                <a:spcBef>
                  <a:spcPct val="50000"/>
                </a:spcBef>
                <a:buClr>
                  <a:srgbClr val="000000"/>
                </a:buClr>
                <a:buSzPct val="100000"/>
                <a:buFont typeface="Wingdings" pitchFamily="2" charset="2"/>
                <a:buNone/>
              </a:pPr>
              <a:endParaRPr lang="ko-KR" altLang="en-US" sz="1400" b="1">
                <a:latin typeface="Arial Black" pitchFamily="34" charset="0"/>
                <a:ea typeface="HY헤드라인M" pitchFamily="18" charset="-127"/>
              </a:endParaRPr>
            </a:p>
          </p:txBody>
        </p:sp>
        <p:sp>
          <p:nvSpPr>
            <p:cNvPr id="120" name="직사각형 119"/>
            <p:cNvSpPr/>
            <p:nvPr/>
          </p:nvSpPr>
          <p:spPr bwMode="auto">
            <a:xfrm>
              <a:off x="7368644" y="2987040"/>
              <a:ext cx="190006" cy="502327"/>
            </a:xfrm>
            <a:prstGeom prst="rect">
              <a:avLst/>
            </a:prstGeom>
            <a:solidFill>
              <a:srgbClr val="99FF99"/>
            </a:solidFill>
            <a:ln w="3175" cap="flat" cmpd="sng" algn="ctr">
              <a:solidFill>
                <a:srgbClr val="00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2000" tIns="45720" rIns="7200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762000">
                <a:spcBef>
                  <a:spcPct val="50000"/>
                </a:spcBef>
                <a:buClr>
                  <a:srgbClr val="000000"/>
                </a:buClr>
                <a:buSzPct val="100000"/>
                <a:buFont typeface="Wingdings" pitchFamily="2" charset="2"/>
                <a:buNone/>
              </a:pPr>
              <a:endParaRPr lang="ko-KR" altLang="en-US" sz="1400" b="1">
                <a:latin typeface="Arial Black" pitchFamily="34" charset="0"/>
                <a:ea typeface="HY헤드라인M" pitchFamily="18" charset="-127"/>
              </a:endParaRPr>
            </a:p>
          </p:txBody>
        </p:sp>
        <p:sp>
          <p:nvSpPr>
            <p:cNvPr id="121" name="직사각형 120"/>
            <p:cNvSpPr/>
            <p:nvPr/>
          </p:nvSpPr>
          <p:spPr bwMode="auto">
            <a:xfrm>
              <a:off x="7687298" y="2854036"/>
              <a:ext cx="190006" cy="635331"/>
            </a:xfrm>
            <a:prstGeom prst="rect">
              <a:avLst/>
            </a:prstGeom>
            <a:solidFill>
              <a:srgbClr val="99FF99"/>
            </a:solidFill>
            <a:ln w="3175" cap="flat" cmpd="sng" algn="ctr">
              <a:solidFill>
                <a:srgbClr val="00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2000" tIns="45720" rIns="7200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762000">
                <a:spcBef>
                  <a:spcPct val="50000"/>
                </a:spcBef>
                <a:buClr>
                  <a:srgbClr val="000000"/>
                </a:buClr>
                <a:buSzPct val="100000"/>
                <a:buFont typeface="Wingdings" pitchFamily="2" charset="2"/>
                <a:buNone/>
              </a:pPr>
              <a:endParaRPr lang="ko-KR" altLang="en-US" sz="1400" b="1">
                <a:latin typeface="Arial Black" pitchFamily="34" charset="0"/>
                <a:ea typeface="HY헤드라인M" pitchFamily="18" charset="-127"/>
              </a:endParaRPr>
            </a:p>
          </p:txBody>
        </p:sp>
        <p:sp>
          <p:nvSpPr>
            <p:cNvPr id="122" name="직사각형 121"/>
            <p:cNvSpPr/>
            <p:nvPr/>
          </p:nvSpPr>
          <p:spPr bwMode="auto">
            <a:xfrm>
              <a:off x="8005952" y="3097876"/>
              <a:ext cx="190006" cy="391491"/>
            </a:xfrm>
            <a:prstGeom prst="rect">
              <a:avLst/>
            </a:prstGeom>
            <a:solidFill>
              <a:srgbClr val="99FF99"/>
            </a:solidFill>
            <a:ln w="3175" cap="flat" cmpd="sng" algn="ctr">
              <a:solidFill>
                <a:srgbClr val="00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2000" tIns="45720" rIns="7200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762000">
                <a:spcBef>
                  <a:spcPct val="50000"/>
                </a:spcBef>
                <a:buClr>
                  <a:srgbClr val="000000"/>
                </a:buClr>
                <a:buSzPct val="100000"/>
                <a:buFont typeface="Wingdings" pitchFamily="2" charset="2"/>
                <a:buNone/>
              </a:pPr>
              <a:endParaRPr lang="ko-KR" altLang="en-US" sz="1400" b="1">
                <a:latin typeface="Arial Black" pitchFamily="34" charset="0"/>
                <a:ea typeface="HY헤드라인M" pitchFamily="18" charset="-127"/>
              </a:endParaRPr>
            </a:p>
          </p:txBody>
        </p:sp>
        <p:sp>
          <p:nvSpPr>
            <p:cNvPr id="123" name="자유형 122"/>
            <p:cNvSpPr/>
            <p:nvPr/>
          </p:nvSpPr>
          <p:spPr bwMode="auto">
            <a:xfrm>
              <a:off x="6270182" y="2539341"/>
              <a:ext cx="2066306" cy="950026"/>
            </a:xfrm>
            <a:custGeom>
              <a:avLst/>
              <a:gdLst>
                <a:gd name="connsiteX0" fmla="*/ 0 w 2066306"/>
                <a:gd name="connsiteY0" fmla="*/ 0 h 831273"/>
                <a:gd name="connsiteX1" fmla="*/ 0 w 2066306"/>
                <a:gd name="connsiteY1" fmla="*/ 831273 h 831273"/>
                <a:gd name="connsiteX2" fmla="*/ 2066306 w 2066306"/>
                <a:gd name="connsiteY2" fmla="*/ 831273 h 831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66306" h="831273">
                  <a:moveTo>
                    <a:pt x="0" y="0"/>
                  </a:moveTo>
                  <a:lnTo>
                    <a:pt x="0" y="831273"/>
                  </a:lnTo>
                  <a:lnTo>
                    <a:pt x="2066306" y="831273"/>
                  </a:lnTo>
                </a:path>
              </a:pathLst>
            </a:custGeom>
            <a:noFill/>
            <a:ln w="28575" cap="flat" cmpd="sng" algn="ctr">
              <a:solidFill>
                <a:srgbClr val="00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2000" tIns="45720" rIns="7200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762000">
                <a:spcBef>
                  <a:spcPct val="50000"/>
                </a:spcBef>
                <a:buClr>
                  <a:srgbClr val="000000"/>
                </a:buClr>
                <a:buSzPct val="100000"/>
                <a:buFont typeface="Wingdings" pitchFamily="2" charset="2"/>
                <a:buNone/>
              </a:pPr>
              <a:endParaRPr lang="ko-KR" altLang="en-US" sz="1400" b="1">
                <a:latin typeface="Arial Black" pitchFamily="34" charset="0"/>
                <a:ea typeface="HY헤드라인M" pitchFamily="18" charset="-127"/>
              </a:endParaRPr>
            </a:p>
          </p:txBody>
        </p:sp>
      </p:grpSp>
      <p:grpSp>
        <p:nvGrpSpPr>
          <p:cNvPr id="4" name="그룹 166"/>
          <p:cNvGrpSpPr/>
          <p:nvPr/>
        </p:nvGrpSpPr>
        <p:grpSpPr>
          <a:xfrm>
            <a:off x="6892482" y="5630082"/>
            <a:ext cx="2066306" cy="950027"/>
            <a:chOff x="6270182" y="5124200"/>
            <a:chExt cx="2066306" cy="950027"/>
          </a:xfrm>
        </p:grpSpPr>
        <p:sp>
          <p:nvSpPr>
            <p:cNvPr id="125" name="직사각형 124"/>
            <p:cNvSpPr/>
            <p:nvPr/>
          </p:nvSpPr>
          <p:spPr bwMode="auto">
            <a:xfrm>
              <a:off x="6476407" y="5504211"/>
              <a:ext cx="190006" cy="570015"/>
            </a:xfrm>
            <a:prstGeom prst="rect">
              <a:avLst/>
            </a:prstGeom>
            <a:solidFill>
              <a:srgbClr val="008000"/>
            </a:solidFill>
            <a:ln w="3175" cap="flat" cmpd="sng" algn="ctr">
              <a:solidFill>
                <a:srgbClr val="00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2000" tIns="45720" rIns="7200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762000">
                <a:spcBef>
                  <a:spcPct val="50000"/>
                </a:spcBef>
                <a:buClr>
                  <a:srgbClr val="000000"/>
                </a:buClr>
                <a:buSzPct val="100000"/>
                <a:buFont typeface="Wingdings" pitchFamily="2" charset="2"/>
                <a:buNone/>
              </a:pPr>
              <a:endParaRPr lang="ko-KR" altLang="en-US" sz="1400" b="1">
                <a:latin typeface="Arial Black" pitchFamily="34" charset="0"/>
                <a:ea typeface="HY헤드라인M" pitchFamily="18" charset="-127"/>
              </a:endParaRPr>
            </a:p>
          </p:txBody>
        </p:sp>
        <p:sp>
          <p:nvSpPr>
            <p:cNvPr id="126" name="직사각형 125"/>
            <p:cNvSpPr/>
            <p:nvPr/>
          </p:nvSpPr>
          <p:spPr bwMode="auto">
            <a:xfrm>
              <a:off x="6689763" y="5206139"/>
              <a:ext cx="190006" cy="868087"/>
            </a:xfrm>
            <a:prstGeom prst="rect">
              <a:avLst/>
            </a:prstGeom>
            <a:solidFill>
              <a:srgbClr val="99FF99"/>
            </a:solidFill>
            <a:ln w="3175" cap="flat" cmpd="sng" algn="ctr">
              <a:solidFill>
                <a:srgbClr val="00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2000" tIns="45720" rIns="7200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762000">
                <a:spcBef>
                  <a:spcPct val="50000"/>
                </a:spcBef>
                <a:buClr>
                  <a:srgbClr val="000000"/>
                </a:buClr>
                <a:buSzPct val="100000"/>
                <a:buFont typeface="Wingdings" pitchFamily="2" charset="2"/>
                <a:buNone/>
              </a:pPr>
              <a:endParaRPr lang="ko-KR" altLang="en-US" sz="1400" b="1">
                <a:latin typeface="Arial Black" pitchFamily="34" charset="0"/>
                <a:ea typeface="HY헤드라인M" pitchFamily="18" charset="-127"/>
              </a:endParaRPr>
            </a:p>
          </p:txBody>
        </p:sp>
        <p:sp>
          <p:nvSpPr>
            <p:cNvPr id="127" name="직사각형 126"/>
            <p:cNvSpPr/>
            <p:nvPr/>
          </p:nvSpPr>
          <p:spPr bwMode="auto">
            <a:xfrm>
              <a:off x="7113715" y="5425440"/>
              <a:ext cx="190006" cy="648786"/>
            </a:xfrm>
            <a:prstGeom prst="rect">
              <a:avLst/>
            </a:prstGeom>
            <a:solidFill>
              <a:srgbClr val="008000"/>
            </a:solidFill>
            <a:ln w="3175" cap="flat" cmpd="sng" algn="ctr">
              <a:solidFill>
                <a:srgbClr val="00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2000" tIns="45720" rIns="7200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762000">
                <a:spcBef>
                  <a:spcPct val="50000"/>
                </a:spcBef>
                <a:buClr>
                  <a:srgbClr val="000000"/>
                </a:buClr>
                <a:buSzPct val="100000"/>
                <a:buFont typeface="Wingdings" pitchFamily="2" charset="2"/>
                <a:buNone/>
              </a:pPr>
              <a:endParaRPr lang="ko-KR" altLang="en-US" sz="1400" b="1">
                <a:latin typeface="Arial Black" pitchFamily="34" charset="0"/>
                <a:ea typeface="HY헤드라인M" pitchFamily="18" charset="-127"/>
              </a:endParaRPr>
            </a:p>
          </p:txBody>
        </p:sp>
        <p:sp>
          <p:nvSpPr>
            <p:cNvPr id="128" name="직사각형 127"/>
            <p:cNvSpPr/>
            <p:nvPr/>
          </p:nvSpPr>
          <p:spPr bwMode="auto">
            <a:xfrm>
              <a:off x="7327071" y="5829993"/>
              <a:ext cx="190006" cy="244233"/>
            </a:xfrm>
            <a:prstGeom prst="rect">
              <a:avLst/>
            </a:prstGeom>
            <a:solidFill>
              <a:srgbClr val="99FF99"/>
            </a:solidFill>
            <a:ln w="3175" cap="flat" cmpd="sng" algn="ctr">
              <a:solidFill>
                <a:srgbClr val="00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2000" tIns="45720" rIns="7200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762000">
                <a:spcBef>
                  <a:spcPct val="50000"/>
                </a:spcBef>
                <a:buClr>
                  <a:srgbClr val="000000"/>
                </a:buClr>
                <a:buSzPct val="100000"/>
                <a:buFont typeface="Wingdings" pitchFamily="2" charset="2"/>
                <a:buNone/>
              </a:pPr>
              <a:endParaRPr lang="ko-KR" altLang="en-US" sz="1400" b="1">
                <a:latin typeface="Arial Black" pitchFamily="34" charset="0"/>
                <a:ea typeface="HY헤드라인M" pitchFamily="18" charset="-127"/>
              </a:endParaRPr>
            </a:p>
          </p:txBody>
        </p:sp>
        <p:sp>
          <p:nvSpPr>
            <p:cNvPr id="129" name="직사각형 128"/>
            <p:cNvSpPr/>
            <p:nvPr/>
          </p:nvSpPr>
          <p:spPr bwMode="auto">
            <a:xfrm>
              <a:off x="7751023" y="5231477"/>
              <a:ext cx="190006" cy="842750"/>
            </a:xfrm>
            <a:prstGeom prst="rect">
              <a:avLst/>
            </a:prstGeom>
            <a:solidFill>
              <a:srgbClr val="008000"/>
            </a:solidFill>
            <a:ln w="3175" cap="flat" cmpd="sng" algn="ctr">
              <a:solidFill>
                <a:srgbClr val="00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2000" tIns="45720" rIns="7200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762000">
                <a:spcBef>
                  <a:spcPct val="50000"/>
                </a:spcBef>
                <a:buClr>
                  <a:srgbClr val="000000"/>
                </a:buClr>
                <a:buSzPct val="100000"/>
                <a:buFont typeface="Wingdings" pitchFamily="2" charset="2"/>
                <a:buNone/>
              </a:pPr>
              <a:endParaRPr lang="ko-KR" altLang="en-US" sz="1400" b="1">
                <a:latin typeface="Arial Black" pitchFamily="34" charset="0"/>
                <a:ea typeface="HY헤드라인M" pitchFamily="18" charset="-127"/>
              </a:endParaRPr>
            </a:p>
          </p:txBody>
        </p:sp>
        <p:sp>
          <p:nvSpPr>
            <p:cNvPr id="130" name="직사각형 129"/>
            <p:cNvSpPr/>
            <p:nvPr/>
          </p:nvSpPr>
          <p:spPr bwMode="auto">
            <a:xfrm>
              <a:off x="7964379" y="5547361"/>
              <a:ext cx="190006" cy="526866"/>
            </a:xfrm>
            <a:prstGeom prst="rect">
              <a:avLst/>
            </a:prstGeom>
            <a:solidFill>
              <a:srgbClr val="99FF99"/>
            </a:solidFill>
            <a:ln w="3175" cap="flat" cmpd="sng" algn="ctr">
              <a:solidFill>
                <a:srgbClr val="00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2000" tIns="45720" rIns="7200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762000">
                <a:spcBef>
                  <a:spcPct val="50000"/>
                </a:spcBef>
                <a:buClr>
                  <a:srgbClr val="000000"/>
                </a:buClr>
                <a:buSzPct val="100000"/>
                <a:buFont typeface="Wingdings" pitchFamily="2" charset="2"/>
                <a:buNone/>
              </a:pPr>
              <a:endParaRPr lang="ko-KR" altLang="en-US" sz="1400" b="1">
                <a:latin typeface="Arial Black" pitchFamily="34" charset="0"/>
                <a:ea typeface="HY헤드라인M" pitchFamily="18" charset="-127"/>
              </a:endParaRPr>
            </a:p>
          </p:txBody>
        </p:sp>
        <p:sp>
          <p:nvSpPr>
            <p:cNvPr id="131" name="자유형 130"/>
            <p:cNvSpPr/>
            <p:nvPr/>
          </p:nvSpPr>
          <p:spPr bwMode="auto">
            <a:xfrm>
              <a:off x="6270182" y="5124200"/>
              <a:ext cx="2066306" cy="950026"/>
            </a:xfrm>
            <a:custGeom>
              <a:avLst/>
              <a:gdLst>
                <a:gd name="connsiteX0" fmla="*/ 0 w 2066306"/>
                <a:gd name="connsiteY0" fmla="*/ 0 h 831273"/>
                <a:gd name="connsiteX1" fmla="*/ 0 w 2066306"/>
                <a:gd name="connsiteY1" fmla="*/ 831273 h 831273"/>
                <a:gd name="connsiteX2" fmla="*/ 2066306 w 2066306"/>
                <a:gd name="connsiteY2" fmla="*/ 831273 h 831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66306" h="831273">
                  <a:moveTo>
                    <a:pt x="0" y="0"/>
                  </a:moveTo>
                  <a:lnTo>
                    <a:pt x="0" y="831273"/>
                  </a:lnTo>
                  <a:lnTo>
                    <a:pt x="2066306" y="831273"/>
                  </a:lnTo>
                </a:path>
              </a:pathLst>
            </a:custGeom>
            <a:noFill/>
            <a:ln w="28575" cap="flat" cmpd="sng" algn="ctr">
              <a:solidFill>
                <a:srgbClr val="00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2000" tIns="45720" rIns="7200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762000">
                <a:spcBef>
                  <a:spcPct val="50000"/>
                </a:spcBef>
                <a:buClr>
                  <a:srgbClr val="000000"/>
                </a:buClr>
                <a:buSzPct val="100000"/>
                <a:buFont typeface="Wingdings" pitchFamily="2" charset="2"/>
                <a:buNone/>
              </a:pPr>
              <a:endParaRPr lang="ko-KR" altLang="en-US" sz="1400" b="1">
                <a:latin typeface="Arial Black" pitchFamily="34" charset="0"/>
                <a:ea typeface="HY헤드라인M" pitchFamily="18" charset="-127"/>
              </a:endParaRPr>
            </a:p>
          </p:txBody>
        </p:sp>
      </p:grpSp>
      <p:grpSp>
        <p:nvGrpSpPr>
          <p:cNvPr id="6" name="그룹 167"/>
          <p:cNvGrpSpPr/>
          <p:nvPr/>
        </p:nvGrpSpPr>
        <p:grpSpPr>
          <a:xfrm>
            <a:off x="6892482" y="4420777"/>
            <a:ext cx="2066306" cy="1003814"/>
            <a:chOff x="6270182" y="3914895"/>
            <a:chExt cx="2066306" cy="1003814"/>
          </a:xfrm>
        </p:grpSpPr>
        <p:sp>
          <p:nvSpPr>
            <p:cNvPr id="133" name="자유형 132"/>
            <p:cNvSpPr/>
            <p:nvPr/>
          </p:nvSpPr>
          <p:spPr bwMode="auto">
            <a:xfrm>
              <a:off x="6270182" y="3914895"/>
              <a:ext cx="2066306" cy="950026"/>
            </a:xfrm>
            <a:custGeom>
              <a:avLst/>
              <a:gdLst>
                <a:gd name="connsiteX0" fmla="*/ 0 w 2066306"/>
                <a:gd name="connsiteY0" fmla="*/ 0 h 831273"/>
                <a:gd name="connsiteX1" fmla="*/ 0 w 2066306"/>
                <a:gd name="connsiteY1" fmla="*/ 831273 h 831273"/>
                <a:gd name="connsiteX2" fmla="*/ 2066306 w 2066306"/>
                <a:gd name="connsiteY2" fmla="*/ 831273 h 831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66306" h="831273">
                  <a:moveTo>
                    <a:pt x="0" y="0"/>
                  </a:moveTo>
                  <a:lnTo>
                    <a:pt x="0" y="831273"/>
                  </a:lnTo>
                  <a:lnTo>
                    <a:pt x="2066306" y="831273"/>
                  </a:lnTo>
                </a:path>
              </a:pathLst>
            </a:custGeom>
            <a:noFill/>
            <a:ln w="28575" cap="flat" cmpd="sng" algn="ctr">
              <a:solidFill>
                <a:srgbClr val="00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2000" tIns="45720" rIns="7200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762000">
                <a:spcBef>
                  <a:spcPct val="50000"/>
                </a:spcBef>
                <a:buClr>
                  <a:srgbClr val="000000"/>
                </a:buClr>
                <a:buSzPct val="100000"/>
                <a:buFont typeface="Wingdings" pitchFamily="2" charset="2"/>
                <a:buNone/>
              </a:pPr>
              <a:endParaRPr lang="ko-KR" altLang="en-US" sz="1400" b="1">
                <a:latin typeface="Arial Black" pitchFamily="34" charset="0"/>
                <a:ea typeface="HY헤드라인M" pitchFamily="18" charset="-127"/>
              </a:endParaRPr>
            </a:p>
          </p:txBody>
        </p:sp>
        <p:pic>
          <p:nvPicPr>
            <p:cNvPr id="134" name="Picture 2" descr="http://www.aistudy.com/cognitive/images/vision_johnson-laird_img4.gif">
              <a:hlinkClick r:id="rId3"/>
            </p:cNvPr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6298641" y="3977264"/>
              <a:ext cx="1622612" cy="941445"/>
            </a:xfrm>
            <a:prstGeom prst="rect">
              <a:avLst/>
            </a:prstGeom>
            <a:noFill/>
          </p:spPr>
        </p:pic>
        <p:pic>
          <p:nvPicPr>
            <p:cNvPr id="135" name="Picture 2" descr="http://www.aistudy.com/cognitive/images/vision_johnson-laird_img4.gif">
              <a:hlinkClick r:id="rId3"/>
            </p:cNvPr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6666194" y="3977264"/>
              <a:ext cx="1622612" cy="941445"/>
            </a:xfrm>
            <a:prstGeom prst="rect">
              <a:avLst/>
            </a:prstGeom>
            <a:noFill/>
          </p:spPr>
        </p:pic>
      </p:grpSp>
      <p:sp>
        <p:nvSpPr>
          <p:cNvPr id="136" name="TextBox 135"/>
          <p:cNvSpPr txBox="1"/>
          <p:nvPr/>
        </p:nvSpPr>
        <p:spPr>
          <a:xfrm>
            <a:off x="8814737" y="4674121"/>
            <a:ext cx="6655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82550" marR="0" lvl="0" indent="-82550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itchFamily="34" charset="0"/>
              <a:buChar char="•"/>
              <a:tabLst/>
              <a:defRPr/>
            </a:pP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t-test</a:t>
            </a:r>
            <a:endParaRPr kumimoji="0" lang="ko-KR" altLang="en-US" sz="12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sp>
        <p:nvSpPr>
          <p:cNvPr id="137" name="TextBox 136"/>
          <p:cNvSpPr txBox="1"/>
          <p:nvPr/>
        </p:nvSpPr>
        <p:spPr>
          <a:xfrm>
            <a:off x="8814737" y="5859675"/>
            <a:ext cx="1116011" cy="5193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82550" marR="0" lvl="0" indent="-82550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itchFamily="34" charset="0"/>
              <a:buChar char="•"/>
              <a:tabLst/>
              <a:defRPr/>
            </a:pP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X</a:t>
            </a:r>
            <a:r>
              <a:rPr kumimoji="0" lang="en-US" altLang="ko-KR" sz="1200" b="1" i="0" u="none" strike="noStrike" kern="0" cap="none" spc="0" normalizeH="0" baseline="300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2</a:t>
            </a: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-test</a:t>
            </a:r>
          </a:p>
          <a:p>
            <a:pPr marL="82550" marR="0" lvl="0" indent="-82550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itchFamily="34" charset="0"/>
              <a:buChar char="•"/>
              <a:tabLst/>
              <a:defRPr/>
            </a:pPr>
            <a:r>
              <a:rPr kumimoji="0" lang="en-US" altLang="ko-KR" sz="105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(Cross-Table)</a:t>
            </a:r>
            <a:endParaRPr kumimoji="0" lang="ko-KR" altLang="en-US" sz="105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8365478" y="684287"/>
            <a:ext cx="20758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dirty="0"/>
              <a:t>Big Data Profiler – Analysis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91377543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244602" y="480167"/>
            <a:ext cx="7310309" cy="572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4306" tIns="52153" rIns="104306" bIns="52153" rtlCol="0" anchor="ctr"/>
          <a:lstStyle/>
          <a:p>
            <a:r>
              <a:rPr lang="ko-KR" altLang="en-US" sz="3600" b="1" spc="-171" dirty="0">
                <a:solidFill>
                  <a:srgbClr val="009999"/>
                </a:solidFill>
                <a:latin typeface="Calibri" pitchFamily="34" charset="0"/>
                <a:ea typeface="나눔바른고딕 옛한글" pitchFamily="50" charset="-127"/>
                <a:cs typeface="Calibri" pitchFamily="34" charset="0"/>
              </a:rPr>
              <a:t>주제별 </a:t>
            </a:r>
            <a:r>
              <a:rPr lang="en-US" altLang="ko-KR" sz="3600" b="1" spc="-171" dirty="0">
                <a:solidFill>
                  <a:srgbClr val="009999"/>
                </a:solidFill>
                <a:latin typeface="Calibri" pitchFamily="34" charset="0"/>
                <a:ea typeface="나눔바른고딕 옛한글" pitchFamily="50" charset="-127"/>
                <a:cs typeface="Calibri" pitchFamily="34" charset="0"/>
              </a:rPr>
              <a:t>Quantitative Analysis</a:t>
            </a:r>
            <a:endParaRPr lang="ko-KR" altLang="en-US" sz="3600" b="1" spc="-171" dirty="0">
              <a:solidFill>
                <a:srgbClr val="009999"/>
              </a:solidFill>
              <a:latin typeface="Calibri" pitchFamily="34" charset="0"/>
              <a:ea typeface="나눔바른고딕 옛한글" pitchFamily="50" charset="-127"/>
              <a:cs typeface="Calibri" pitchFamily="34" charset="0"/>
            </a:endParaRPr>
          </a:p>
        </p:txBody>
      </p:sp>
      <p:sp>
        <p:nvSpPr>
          <p:cNvPr id="48" name="직사각형 47"/>
          <p:cNvSpPr/>
          <p:nvPr/>
        </p:nvSpPr>
        <p:spPr bwMode="auto">
          <a:xfrm>
            <a:off x="934583" y="1760124"/>
            <a:ext cx="1566541" cy="3810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lvl="0" indent="0" algn="ctr" defTabSz="7620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Wingdings" pitchFamily="2" charset="2"/>
              <a:buNone/>
              <a:tabLst/>
              <a:defRPr/>
            </a:pPr>
            <a:r>
              <a: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변수 </a:t>
            </a: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= 2</a:t>
            </a:r>
            <a:r>
              <a: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개</a:t>
            </a: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 </a:t>
            </a:r>
            <a:r>
              <a: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이상</a:t>
            </a:r>
          </a:p>
        </p:txBody>
      </p:sp>
      <p:sp>
        <p:nvSpPr>
          <p:cNvPr id="68" name="타원 67"/>
          <p:cNvSpPr/>
          <p:nvPr/>
        </p:nvSpPr>
        <p:spPr bwMode="auto">
          <a:xfrm>
            <a:off x="1127176" y="2450888"/>
            <a:ext cx="914400" cy="914400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7620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Wingdings" pitchFamily="2" charset="2"/>
              <a:buNone/>
              <a:tabLst/>
              <a:defRPr/>
            </a:pPr>
            <a:r>
              <a:rPr kumimoji="0" lang="ko-KR" altLang="en-US" sz="13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종속</a:t>
            </a:r>
            <a:br>
              <a:rPr kumimoji="0" lang="en-US" altLang="ko-KR" sz="13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</a:br>
            <a:r>
              <a:rPr kumimoji="0" lang="ko-KR" altLang="en-US" sz="13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변수 수</a:t>
            </a:r>
          </a:p>
        </p:txBody>
      </p:sp>
      <p:sp>
        <p:nvSpPr>
          <p:cNvPr id="69" name="직사각형 68"/>
          <p:cNvSpPr/>
          <p:nvPr/>
        </p:nvSpPr>
        <p:spPr bwMode="auto">
          <a:xfrm>
            <a:off x="2219322" y="2717588"/>
            <a:ext cx="804329" cy="3810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lvl="0" indent="0" algn="ctr" defTabSz="7620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Wingdings" pitchFamily="2" charset="2"/>
              <a:buNone/>
              <a:tabLst/>
              <a:defRPr/>
            </a:pP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0</a:t>
            </a: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개</a:t>
            </a:r>
          </a:p>
        </p:txBody>
      </p:sp>
      <p:cxnSp>
        <p:nvCxnSpPr>
          <p:cNvPr id="70" name="꺾인 연결선 69"/>
          <p:cNvCxnSpPr>
            <a:stCxn id="68" idx="6"/>
            <a:endCxn id="69" idx="1"/>
          </p:cNvCxnSpPr>
          <p:nvPr/>
        </p:nvCxnSpPr>
        <p:spPr bwMode="auto">
          <a:xfrm>
            <a:off x="2041576" y="2908088"/>
            <a:ext cx="177746" cy="1588"/>
          </a:xfrm>
          <a:prstGeom prst="bentConnector3">
            <a:avLst>
              <a:gd name="adj1" fmla="val 50000"/>
            </a:avLst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71" name="직선 화살표 연결선 57"/>
          <p:cNvCxnSpPr>
            <a:stCxn id="48" idx="2"/>
            <a:endCxn id="68" idx="2"/>
          </p:cNvCxnSpPr>
          <p:nvPr/>
        </p:nvCxnSpPr>
        <p:spPr bwMode="auto">
          <a:xfrm rot="5400000">
            <a:off x="1039033" y="2229267"/>
            <a:ext cx="766964" cy="590678"/>
          </a:xfrm>
          <a:prstGeom prst="bentConnector4">
            <a:avLst>
              <a:gd name="adj1" fmla="val 20194"/>
              <a:gd name="adj2" fmla="val 138701"/>
            </a:avLst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72" name="직사각형 71"/>
          <p:cNvSpPr/>
          <p:nvPr/>
        </p:nvSpPr>
        <p:spPr bwMode="auto">
          <a:xfrm>
            <a:off x="3351365" y="2762038"/>
            <a:ext cx="2011721" cy="2921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lvl="0" indent="0" algn="ctr" defTabSz="7620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Wingdings" pitchFamily="2" charset="2"/>
              <a:buNone/>
              <a:tabLst/>
              <a:defRPr/>
            </a:pPr>
            <a:r>
              <a:rPr kumimoji="0" lang="ko-KR" altLang="en-US" sz="13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상호관계 파악</a:t>
            </a:r>
          </a:p>
        </p:txBody>
      </p:sp>
      <p:sp>
        <p:nvSpPr>
          <p:cNvPr id="73" name="직사각형 72"/>
          <p:cNvSpPr/>
          <p:nvPr/>
        </p:nvSpPr>
        <p:spPr bwMode="auto">
          <a:xfrm>
            <a:off x="3351365" y="5405890"/>
            <a:ext cx="2011721" cy="51454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lvl="0" indent="0" algn="ctr" defTabSz="7620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Wingdings" pitchFamily="2" charset="2"/>
              <a:buNone/>
              <a:tabLst/>
              <a:defRPr/>
            </a:pPr>
            <a:r>
              <a:rPr kumimoji="0" lang="ko-KR" altLang="en-US" sz="13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주성분</a:t>
            </a:r>
            <a:r>
              <a:rPr kumimoji="0" lang="en-US" altLang="ko-KR" sz="13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/</a:t>
            </a:r>
            <a:r>
              <a:rPr kumimoji="0" lang="ko-KR" altLang="en-US" sz="13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요인 파악</a:t>
            </a:r>
            <a:br>
              <a:rPr kumimoji="0" lang="en-US" altLang="ko-KR" sz="13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</a:b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(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의미 있는 요인 발견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)</a:t>
            </a:r>
            <a:endParaRPr kumimoji="0" lang="ko-KR" altLang="en-US" sz="13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cxnSp>
        <p:nvCxnSpPr>
          <p:cNvPr id="74" name="직선 화살표 연결선 73"/>
          <p:cNvCxnSpPr>
            <a:stCxn id="69" idx="3"/>
            <a:endCxn id="72" idx="1"/>
          </p:cNvCxnSpPr>
          <p:nvPr/>
        </p:nvCxnSpPr>
        <p:spPr bwMode="auto">
          <a:xfrm>
            <a:off x="3023651" y="2908088"/>
            <a:ext cx="327714" cy="1588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75" name="직선 화살표 연결선 69"/>
          <p:cNvCxnSpPr>
            <a:stCxn id="69" idx="3"/>
            <a:endCxn id="73" idx="1"/>
          </p:cNvCxnSpPr>
          <p:nvPr/>
        </p:nvCxnSpPr>
        <p:spPr bwMode="auto">
          <a:xfrm>
            <a:off x="3023651" y="2908088"/>
            <a:ext cx="327714" cy="2752161"/>
          </a:xfrm>
          <a:prstGeom prst="bentConnector3">
            <a:avLst>
              <a:gd name="adj1" fmla="val 50000"/>
            </a:avLst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76" name="직사각형 75"/>
          <p:cNvSpPr/>
          <p:nvPr/>
        </p:nvSpPr>
        <p:spPr bwMode="auto">
          <a:xfrm>
            <a:off x="5720563" y="2158931"/>
            <a:ext cx="882481" cy="255367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lvl="0" indent="0" algn="ctr" defTabSz="7620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Wingdings" pitchFamily="2" charset="2"/>
              <a:buNone/>
              <a:tabLst/>
              <a:defRPr/>
            </a:pPr>
            <a:r>
              <a:rPr kumimoji="0" lang="ko-KR" altLang="en-US" sz="1300" b="1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연속형</a:t>
            </a:r>
            <a:endParaRPr kumimoji="0" lang="ko-KR" altLang="en-US" sz="13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cxnSp>
        <p:nvCxnSpPr>
          <p:cNvPr id="77" name="꺾인 연결선 76"/>
          <p:cNvCxnSpPr>
            <a:stCxn id="72" idx="3"/>
            <a:endCxn id="76" idx="1"/>
          </p:cNvCxnSpPr>
          <p:nvPr/>
        </p:nvCxnSpPr>
        <p:spPr bwMode="auto">
          <a:xfrm flipV="1">
            <a:off x="5363086" y="2286615"/>
            <a:ext cx="357477" cy="621473"/>
          </a:xfrm>
          <a:prstGeom prst="bentConnector3">
            <a:avLst>
              <a:gd name="adj1" fmla="val 50000"/>
            </a:avLst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78" name="직사각형 77"/>
          <p:cNvSpPr/>
          <p:nvPr/>
        </p:nvSpPr>
        <p:spPr bwMode="auto">
          <a:xfrm>
            <a:off x="5720563" y="3392645"/>
            <a:ext cx="882481" cy="255367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lvl="0" indent="0" algn="ctr" defTabSz="7620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Wingdings" pitchFamily="2" charset="2"/>
              <a:buNone/>
              <a:tabLst/>
              <a:defRPr/>
            </a:pPr>
            <a:r>
              <a:rPr kumimoji="0" lang="ko-KR" altLang="en-US" sz="13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범주형</a:t>
            </a:r>
          </a:p>
        </p:txBody>
      </p:sp>
      <p:cxnSp>
        <p:nvCxnSpPr>
          <p:cNvPr id="79" name="꺾인 연결선 78"/>
          <p:cNvCxnSpPr>
            <a:stCxn id="72" idx="3"/>
            <a:endCxn id="78" idx="1"/>
          </p:cNvCxnSpPr>
          <p:nvPr/>
        </p:nvCxnSpPr>
        <p:spPr bwMode="auto">
          <a:xfrm>
            <a:off x="5363086" y="2908088"/>
            <a:ext cx="357477" cy="612241"/>
          </a:xfrm>
          <a:prstGeom prst="bentConnector3">
            <a:avLst>
              <a:gd name="adj1" fmla="val 50000"/>
            </a:avLst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80" name="직사각형 79"/>
          <p:cNvSpPr/>
          <p:nvPr/>
        </p:nvSpPr>
        <p:spPr bwMode="auto">
          <a:xfrm>
            <a:off x="5720563" y="4638228"/>
            <a:ext cx="882481" cy="934523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lvl="0" indent="0" algn="ctr" defTabSz="7620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Wingdings" pitchFamily="2" charset="2"/>
              <a:buNone/>
              <a:tabLst/>
              <a:defRPr/>
            </a:pPr>
            <a:r>
              <a:rPr kumimoji="0" lang="ko-KR" altLang="en-US" sz="13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주성분</a:t>
            </a:r>
            <a:br>
              <a:rPr kumimoji="0" lang="en-US" altLang="ko-KR" sz="13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</a:br>
            <a:r>
              <a:rPr kumimoji="0" lang="ko-KR" altLang="en-US" sz="13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분석</a:t>
            </a:r>
            <a:br>
              <a:rPr kumimoji="0" lang="en-US" altLang="ko-KR" sz="13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</a:br>
            <a:r>
              <a:rPr kumimoji="0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(Principal</a:t>
            </a:r>
            <a:br>
              <a:rPr kumimoji="0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</a:br>
            <a:r>
              <a:rPr kumimoji="0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Component</a:t>
            </a:r>
            <a:br>
              <a:rPr kumimoji="0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</a:br>
            <a:r>
              <a:rPr kumimoji="0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Analysis)</a:t>
            </a:r>
            <a:endParaRPr kumimoji="0" lang="ko-KR" altLang="en-US" sz="10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cxnSp>
        <p:nvCxnSpPr>
          <p:cNvPr id="81" name="꺾인 연결선 80"/>
          <p:cNvCxnSpPr>
            <a:stCxn id="73" idx="3"/>
            <a:endCxn id="80" idx="1"/>
          </p:cNvCxnSpPr>
          <p:nvPr/>
        </p:nvCxnSpPr>
        <p:spPr bwMode="auto">
          <a:xfrm flipV="1">
            <a:off x="5363086" y="5105490"/>
            <a:ext cx="357477" cy="557675"/>
          </a:xfrm>
          <a:prstGeom prst="bentConnector3">
            <a:avLst>
              <a:gd name="adj1" fmla="val 50000"/>
            </a:avLst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82" name="직사각형 81"/>
          <p:cNvSpPr/>
          <p:nvPr/>
        </p:nvSpPr>
        <p:spPr bwMode="auto">
          <a:xfrm>
            <a:off x="5720563" y="5717564"/>
            <a:ext cx="882481" cy="93623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lvl="0" indent="0" algn="ctr" defTabSz="7620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Wingdings" pitchFamily="2" charset="2"/>
              <a:buNone/>
              <a:tabLst/>
              <a:defRPr/>
            </a:pPr>
            <a:r>
              <a:rPr kumimoji="0" lang="ko-KR" altLang="en-US" sz="13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요인</a:t>
            </a:r>
            <a:br>
              <a:rPr kumimoji="0" lang="en-US" altLang="ko-KR" sz="13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</a:br>
            <a:r>
              <a:rPr kumimoji="0" lang="ko-KR" altLang="en-US" sz="13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분석</a:t>
            </a:r>
            <a:br>
              <a:rPr kumimoji="0" lang="en-US" altLang="ko-KR" sz="13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</a:br>
            <a:r>
              <a:rPr kumimoji="0" lang="en-US" altLang="ko-KR" sz="105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(Factor</a:t>
            </a:r>
            <a:br>
              <a:rPr kumimoji="0" lang="en-US" altLang="ko-KR" sz="105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</a:br>
            <a:r>
              <a:rPr kumimoji="0" lang="en-US" altLang="ko-KR" sz="105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Analysis)</a:t>
            </a:r>
            <a:endParaRPr kumimoji="0" lang="ko-KR" altLang="en-US" sz="105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cxnSp>
        <p:nvCxnSpPr>
          <p:cNvPr id="83" name="꺾인 연결선 82"/>
          <p:cNvCxnSpPr>
            <a:stCxn id="73" idx="3"/>
            <a:endCxn id="82" idx="1"/>
          </p:cNvCxnSpPr>
          <p:nvPr/>
        </p:nvCxnSpPr>
        <p:spPr bwMode="auto">
          <a:xfrm>
            <a:off x="5363086" y="5663165"/>
            <a:ext cx="357477" cy="522514"/>
          </a:xfrm>
          <a:prstGeom prst="bentConnector3">
            <a:avLst>
              <a:gd name="adj1" fmla="val 50000"/>
            </a:avLst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84" name="직선 화살표 연결선 69"/>
          <p:cNvCxnSpPr>
            <a:stCxn id="69" idx="3"/>
            <a:endCxn id="85" idx="1"/>
          </p:cNvCxnSpPr>
          <p:nvPr/>
        </p:nvCxnSpPr>
        <p:spPr bwMode="auto">
          <a:xfrm>
            <a:off x="3023651" y="2908088"/>
            <a:ext cx="327714" cy="3900687"/>
          </a:xfrm>
          <a:prstGeom prst="bentConnector3">
            <a:avLst>
              <a:gd name="adj1" fmla="val 50000"/>
            </a:avLst>
          </a:prstGeom>
          <a:noFill/>
          <a:ln w="12700" cap="flat" cmpd="sng" algn="ctr">
            <a:solidFill>
              <a:schemeClr val="tx1"/>
            </a:solidFill>
            <a:prstDash val="dash"/>
            <a:round/>
            <a:headEnd type="none" w="med" len="med"/>
            <a:tailEnd type="arrow"/>
          </a:ln>
          <a:effectLst/>
        </p:spPr>
      </p:cxnSp>
      <p:sp>
        <p:nvSpPr>
          <p:cNvPr id="85" name="직사각형 84"/>
          <p:cNvSpPr/>
          <p:nvPr/>
        </p:nvSpPr>
        <p:spPr bwMode="auto">
          <a:xfrm>
            <a:off x="3351365" y="6689420"/>
            <a:ext cx="2011721" cy="238710"/>
          </a:xfrm>
          <a:prstGeom prst="rect">
            <a:avLst/>
          </a:prstGeom>
          <a:solidFill>
            <a:srgbClr val="FFFFFF"/>
          </a:solidFill>
          <a:ln w="317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lvl="0" indent="0" algn="ctr" defTabSz="7620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Wingdings" pitchFamily="2" charset="2"/>
              <a:buNone/>
              <a:tabLst/>
              <a:defRPr/>
            </a:pPr>
            <a:r>
              <a:rPr kumimoji="0" lang="en-US" altLang="ko-KR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Next Page</a:t>
            </a:r>
            <a:endParaRPr kumimoji="0" lang="ko-KR" altLang="en-US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8567434" y="1913563"/>
            <a:ext cx="131318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82550" marR="0" lvl="0" indent="-82550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itchFamily="34" charset="0"/>
              <a:buChar char="•"/>
              <a:tabLst/>
              <a:defRPr/>
            </a:pP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Scatter Plot</a:t>
            </a:r>
          </a:p>
          <a:p>
            <a:pPr marL="82550" marR="0" lvl="0" indent="-82550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itchFamily="34" charset="0"/>
              <a:buChar char="•"/>
              <a:tabLst/>
              <a:defRPr/>
            </a:pP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Correlation</a:t>
            </a:r>
            <a:b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</a:b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coefficient (r )</a:t>
            </a:r>
            <a:endParaRPr kumimoji="0" lang="ko-KR" altLang="en-US" sz="12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8567434" y="3375979"/>
            <a:ext cx="13902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82550" marR="0" lvl="0" indent="-82550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itchFamily="34" charset="0"/>
              <a:buChar char="•"/>
              <a:tabLst/>
              <a:defRPr/>
            </a:pP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Chi-square-test</a:t>
            </a:r>
            <a:b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</a:b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(p-value)</a:t>
            </a:r>
            <a:endParaRPr kumimoji="0" lang="ko-KR" altLang="en-US" sz="12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pic>
        <p:nvPicPr>
          <p:cNvPr id="88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769967" y="1656838"/>
            <a:ext cx="1708397" cy="1238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9" name="Picture 5" descr="https://qualityandinnovation.files.wordpress.com/2015/02/crosstable-output.jpg">
            <a:hlinkClick r:id="rId4"/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934572" y="3031657"/>
            <a:ext cx="1496291" cy="1242642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</p:pic>
      <p:cxnSp>
        <p:nvCxnSpPr>
          <p:cNvPr id="90" name="직선 연결선 89"/>
          <p:cNvCxnSpPr/>
          <p:nvPr/>
        </p:nvCxnSpPr>
        <p:spPr bwMode="auto">
          <a:xfrm rot="16200000" flipH="1">
            <a:off x="7154266" y="3204012"/>
            <a:ext cx="1045028" cy="914400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91" name="직사각형 90"/>
          <p:cNvSpPr/>
          <p:nvPr/>
        </p:nvSpPr>
        <p:spPr bwMode="auto">
          <a:xfrm>
            <a:off x="7041453" y="4933849"/>
            <a:ext cx="166254" cy="1534686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45720" rIns="7200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762000">
              <a:spcBef>
                <a:spcPct val="50000"/>
              </a:spcBef>
              <a:buClr>
                <a:srgbClr val="000000"/>
              </a:buClr>
              <a:buSzPct val="100000"/>
              <a:buFont typeface="Wingdings" pitchFamily="2" charset="2"/>
              <a:buNone/>
            </a:pPr>
            <a:endParaRPr lang="ko-KR" altLang="en-US" sz="1400" b="1">
              <a:solidFill>
                <a:schemeClr val="tx1"/>
              </a:solidFill>
              <a:latin typeface="Arial Black" pitchFamily="34" charset="0"/>
              <a:ea typeface="HY헤드라인M" pitchFamily="18" charset="-127"/>
            </a:endParaRPr>
          </a:p>
        </p:txBody>
      </p:sp>
      <p:sp>
        <p:nvSpPr>
          <p:cNvPr id="92" name="직사각형 91"/>
          <p:cNvSpPr/>
          <p:nvPr/>
        </p:nvSpPr>
        <p:spPr bwMode="auto">
          <a:xfrm>
            <a:off x="7249271" y="4933849"/>
            <a:ext cx="166254" cy="1534686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45720" rIns="7200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762000">
              <a:spcBef>
                <a:spcPct val="50000"/>
              </a:spcBef>
              <a:buClr>
                <a:srgbClr val="000000"/>
              </a:buClr>
              <a:buSzPct val="100000"/>
              <a:buFont typeface="Wingdings" pitchFamily="2" charset="2"/>
              <a:buNone/>
            </a:pPr>
            <a:endParaRPr lang="ko-KR" altLang="en-US" sz="1400" b="1">
              <a:solidFill>
                <a:schemeClr val="tx1"/>
              </a:solidFill>
              <a:latin typeface="Arial Black" pitchFamily="34" charset="0"/>
              <a:ea typeface="HY헤드라인M" pitchFamily="18" charset="-127"/>
            </a:endParaRPr>
          </a:p>
        </p:txBody>
      </p:sp>
      <p:sp>
        <p:nvSpPr>
          <p:cNvPr id="93" name="직사각형 92"/>
          <p:cNvSpPr/>
          <p:nvPr/>
        </p:nvSpPr>
        <p:spPr bwMode="auto">
          <a:xfrm>
            <a:off x="7457089" y="4933849"/>
            <a:ext cx="166254" cy="1534686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45720" rIns="7200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762000">
              <a:spcBef>
                <a:spcPct val="50000"/>
              </a:spcBef>
              <a:buClr>
                <a:srgbClr val="000000"/>
              </a:buClr>
              <a:buSzPct val="100000"/>
              <a:buFont typeface="Wingdings" pitchFamily="2" charset="2"/>
              <a:buNone/>
            </a:pPr>
            <a:endParaRPr lang="ko-KR" altLang="en-US" sz="1400" b="1">
              <a:solidFill>
                <a:schemeClr val="tx1"/>
              </a:solidFill>
              <a:latin typeface="Arial Black" pitchFamily="34" charset="0"/>
              <a:ea typeface="HY헤드라인M" pitchFamily="18" charset="-127"/>
            </a:endParaRPr>
          </a:p>
        </p:txBody>
      </p:sp>
      <p:sp>
        <p:nvSpPr>
          <p:cNvPr id="94" name="직사각형 93"/>
          <p:cNvSpPr/>
          <p:nvPr/>
        </p:nvSpPr>
        <p:spPr bwMode="auto">
          <a:xfrm>
            <a:off x="7664908" y="4933849"/>
            <a:ext cx="166254" cy="1534686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45720" rIns="7200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762000">
              <a:spcBef>
                <a:spcPct val="50000"/>
              </a:spcBef>
              <a:buClr>
                <a:srgbClr val="000000"/>
              </a:buClr>
              <a:buSzPct val="100000"/>
              <a:buFont typeface="Wingdings" pitchFamily="2" charset="2"/>
              <a:buNone/>
            </a:pPr>
            <a:endParaRPr lang="ko-KR" altLang="en-US" sz="1400" b="1" dirty="0">
              <a:solidFill>
                <a:schemeClr val="tx1"/>
              </a:solidFill>
              <a:latin typeface="Arial Black" pitchFamily="34" charset="0"/>
              <a:ea typeface="HY헤드라인M" pitchFamily="18" charset="-127"/>
            </a:endParaRPr>
          </a:p>
        </p:txBody>
      </p:sp>
      <p:sp>
        <p:nvSpPr>
          <p:cNvPr id="95" name="직사각형 94"/>
          <p:cNvSpPr/>
          <p:nvPr/>
        </p:nvSpPr>
        <p:spPr bwMode="auto">
          <a:xfrm>
            <a:off x="8209193" y="4933849"/>
            <a:ext cx="166254" cy="1534686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45720" rIns="7200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762000">
              <a:spcBef>
                <a:spcPct val="50000"/>
              </a:spcBef>
              <a:buClr>
                <a:srgbClr val="000000"/>
              </a:buClr>
              <a:buSzPct val="100000"/>
              <a:buFont typeface="Wingdings" pitchFamily="2" charset="2"/>
              <a:buNone/>
            </a:pPr>
            <a:endParaRPr lang="ko-KR" altLang="en-US" sz="1400" b="1">
              <a:solidFill>
                <a:schemeClr val="tx1"/>
              </a:solidFill>
              <a:latin typeface="Arial Black" pitchFamily="34" charset="0"/>
              <a:ea typeface="HY헤드라인M" pitchFamily="18" charset="-127"/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7837100" y="5456425"/>
            <a:ext cx="362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ct val="50000"/>
              </a:spcBef>
              <a:buClr>
                <a:srgbClr val="000000"/>
              </a:buClr>
              <a:buSzPct val="100000"/>
              <a:buFont typeface="Wingdings" pitchFamily="2" charset="2"/>
              <a:buNone/>
            </a:pPr>
            <a:r>
              <a:rPr lang="en-US" altLang="ko-KR" sz="1400" b="1" dirty="0">
                <a:solidFill>
                  <a:schemeClr val="tx1"/>
                </a:solidFill>
                <a:latin typeface="Arial Black" pitchFamily="34" charset="0"/>
                <a:ea typeface="HY헤드라인M" pitchFamily="18" charset="-127"/>
              </a:rPr>
              <a:t>…</a:t>
            </a:r>
            <a:endParaRPr lang="ko-KR" altLang="en-US" sz="1400" b="1" dirty="0">
              <a:solidFill>
                <a:schemeClr val="tx1"/>
              </a:solidFill>
              <a:latin typeface="Arial Black" pitchFamily="34" charset="0"/>
              <a:ea typeface="HY헤드라인M" pitchFamily="18" charset="-127"/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6970199" y="4743842"/>
            <a:ext cx="31290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Wingdings" pitchFamily="2" charset="2"/>
              <a:buNone/>
              <a:tabLst/>
              <a:defRPr/>
            </a:pPr>
            <a:r>
              <a:rPr kumimoji="0" lang="en-US" altLang="ko-KR" sz="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V1</a:t>
            </a:r>
            <a:endParaRPr kumimoji="0" lang="ko-KR" altLang="en-US" sz="8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7170100" y="4743842"/>
            <a:ext cx="31290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Wingdings" pitchFamily="2" charset="2"/>
              <a:buNone/>
              <a:tabLst/>
              <a:defRPr/>
            </a:pPr>
            <a:r>
              <a:rPr kumimoji="0" lang="en-US" altLang="ko-KR" sz="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V2</a:t>
            </a:r>
            <a:endParaRPr kumimoji="0" lang="ko-KR" altLang="en-US" sz="8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7370001" y="4743842"/>
            <a:ext cx="31290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Wingdings" pitchFamily="2" charset="2"/>
              <a:buNone/>
              <a:tabLst/>
              <a:defRPr/>
            </a:pPr>
            <a:r>
              <a:rPr kumimoji="0" lang="en-US" altLang="ko-KR" sz="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V3</a:t>
            </a:r>
            <a:endParaRPr kumimoji="0" lang="ko-KR" altLang="en-US" sz="8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7569902" y="4743842"/>
            <a:ext cx="31290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Wingdings" pitchFamily="2" charset="2"/>
              <a:buNone/>
              <a:tabLst/>
              <a:defRPr/>
            </a:pPr>
            <a:r>
              <a:rPr kumimoji="0" lang="en-US" altLang="ko-KR" sz="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V4</a:t>
            </a:r>
            <a:endParaRPr kumimoji="0" lang="ko-KR" altLang="en-US" sz="8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8133980" y="4743842"/>
            <a:ext cx="31611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Wingdings" pitchFamily="2" charset="2"/>
              <a:buNone/>
              <a:tabLst/>
              <a:defRPr/>
            </a:pPr>
            <a:r>
              <a:rPr kumimoji="0" lang="en-US" altLang="ko-KR" sz="800" b="1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Vn</a:t>
            </a:r>
            <a:endParaRPr kumimoji="0" lang="ko-KR" altLang="en-US" sz="8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6740609" y="4943744"/>
            <a:ext cx="312906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Wingdings" pitchFamily="2" charset="2"/>
              <a:buNone/>
              <a:tabLst/>
              <a:defRPr/>
            </a:pPr>
            <a:r>
              <a:rPr kumimoji="0" lang="en-US" altLang="ko-KR" sz="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C1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Wingdings" pitchFamily="2" charset="2"/>
              <a:buNone/>
              <a:tabLst/>
              <a:defRPr/>
            </a:pPr>
            <a:r>
              <a:rPr kumimoji="0" lang="en-US" altLang="ko-KR" sz="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C2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Wingdings" pitchFamily="2" charset="2"/>
              <a:buNone/>
              <a:tabLst/>
              <a:defRPr/>
            </a:pPr>
            <a:r>
              <a:rPr kumimoji="0" lang="en-US" altLang="ko-KR" sz="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C3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Wingdings" pitchFamily="2" charset="2"/>
              <a:buNone/>
              <a:tabLst/>
              <a:defRPr/>
            </a:pPr>
            <a:r>
              <a:rPr kumimoji="0" lang="en-US" altLang="ko-KR" sz="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.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Wingdings" pitchFamily="2" charset="2"/>
              <a:buNone/>
              <a:tabLst/>
              <a:defRPr/>
            </a:pPr>
            <a:r>
              <a:rPr kumimoji="0" lang="en-US" altLang="ko-KR" sz="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.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Wingdings" pitchFamily="2" charset="2"/>
              <a:buNone/>
              <a:tabLst/>
              <a:defRPr/>
            </a:pPr>
            <a:r>
              <a:rPr kumimoji="0" lang="en-US" altLang="ko-KR" sz="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.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Wingdings" pitchFamily="2" charset="2"/>
              <a:buNone/>
              <a:tabLst/>
              <a:defRPr/>
            </a:pPr>
            <a:r>
              <a:rPr kumimoji="0" lang="en-US" altLang="ko-KR" sz="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.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Wingdings" pitchFamily="2" charset="2"/>
              <a:buNone/>
              <a:tabLst/>
              <a:defRPr/>
            </a:pPr>
            <a:r>
              <a:rPr kumimoji="0" lang="en-US" altLang="ko-KR" sz="800" b="1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Cn</a:t>
            </a:r>
            <a:endParaRPr kumimoji="0" lang="en-US" altLang="ko-KR" sz="8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sp>
        <p:nvSpPr>
          <p:cNvPr id="103" name="모서리가 둥근 직사각형 102"/>
          <p:cNvSpPr/>
          <p:nvPr/>
        </p:nvSpPr>
        <p:spPr bwMode="auto">
          <a:xfrm>
            <a:off x="7007690" y="4992371"/>
            <a:ext cx="426447" cy="147616"/>
          </a:xfrm>
          <a:prstGeom prst="roundRect">
            <a:avLst/>
          </a:prstGeom>
          <a:solidFill>
            <a:srgbClr val="FFFFFF">
              <a:lumMod val="85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45720" rIns="7200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7620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Wingdings" pitchFamily="2" charset="2"/>
              <a:buNone/>
              <a:tabLst/>
              <a:defRPr/>
            </a:pPr>
            <a:endParaRPr kumimoji="0" lang="ko-KR" altLang="en-US" sz="1400" b="1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Black" pitchFamily="34" charset="0"/>
              <a:ea typeface="HY헤드라인M" pitchFamily="18" charset="-127"/>
            </a:endParaRPr>
          </a:p>
        </p:txBody>
      </p:sp>
      <p:sp>
        <p:nvSpPr>
          <p:cNvPr id="104" name="모서리가 둥근 직사각형 103"/>
          <p:cNvSpPr/>
          <p:nvPr/>
        </p:nvSpPr>
        <p:spPr bwMode="auto">
          <a:xfrm>
            <a:off x="7639843" y="5161173"/>
            <a:ext cx="749699" cy="147616"/>
          </a:xfrm>
          <a:prstGeom prst="roundRect">
            <a:avLst/>
          </a:prstGeom>
          <a:solidFill>
            <a:srgbClr val="FFFFFF">
              <a:lumMod val="85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45720" rIns="7200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7620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Wingdings" pitchFamily="2" charset="2"/>
              <a:buNone/>
              <a:tabLst/>
              <a:defRPr/>
            </a:pPr>
            <a:endParaRPr kumimoji="0" lang="ko-KR" altLang="en-US" sz="1400" b="1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Black" pitchFamily="34" charset="0"/>
              <a:ea typeface="HY헤드라인M" pitchFamily="18" charset="-127"/>
            </a:endParaRPr>
          </a:p>
        </p:txBody>
      </p:sp>
      <p:sp>
        <p:nvSpPr>
          <p:cNvPr id="105" name="모서리가 둥근 직사각형 104"/>
          <p:cNvSpPr/>
          <p:nvPr/>
        </p:nvSpPr>
        <p:spPr bwMode="auto">
          <a:xfrm>
            <a:off x="7226380" y="5366879"/>
            <a:ext cx="426447" cy="147616"/>
          </a:xfrm>
          <a:prstGeom prst="roundRect">
            <a:avLst/>
          </a:prstGeom>
          <a:solidFill>
            <a:srgbClr val="FFFFFF">
              <a:lumMod val="85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45720" rIns="7200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7620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Wingdings" pitchFamily="2" charset="2"/>
              <a:buNone/>
              <a:tabLst/>
              <a:defRPr/>
            </a:pPr>
            <a:endParaRPr kumimoji="0" lang="ko-KR" altLang="en-US" sz="1400" b="1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Black" pitchFamily="34" charset="0"/>
              <a:ea typeface="HY헤드라인M" pitchFamily="18" charset="-127"/>
            </a:endParaRPr>
          </a:p>
        </p:txBody>
      </p:sp>
      <p:sp>
        <p:nvSpPr>
          <p:cNvPr id="106" name="모서리가 둥근 직사각형 105"/>
          <p:cNvSpPr/>
          <p:nvPr/>
        </p:nvSpPr>
        <p:spPr bwMode="auto">
          <a:xfrm>
            <a:off x="7017941" y="6273761"/>
            <a:ext cx="426447" cy="147616"/>
          </a:xfrm>
          <a:prstGeom prst="roundRect">
            <a:avLst/>
          </a:prstGeom>
          <a:solidFill>
            <a:srgbClr val="FFFFFF">
              <a:lumMod val="85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45720" rIns="7200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7620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Wingdings" pitchFamily="2" charset="2"/>
              <a:buNone/>
              <a:tabLst/>
              <a:defRPr/>
            </a:pPr>
            <a:endParaRPr kumimoji="0" lang="ko-KR" altLang="en-US" sz="1400" b="1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Black" pitchFamily="34" charset="0"/>
              <a:ea typeface="HY헤드라인M" pitchFamily="18" charset="-127"/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8567434" y="5931369"/>
            <a:ext cx="13147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82550" marR="0" lvl="0" indent="-82550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itchFamily="34" charset="0"/>
              <a:buChar char="•"/>
              <a:tabLst/>
              <a:defRPr/>
            </a:pP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F</a:t>
            </a:r>
            <a:r>
              <a:rPr kumimoji="0" lang="en-US" altLang="ko-KR" sz="1200" b="1" i="0" u="none" strike="noStrike" kern="0" cap="none" spc="0" normalizeH="0" baseline="-250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l</a:t>
            </a: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=a</a:t>
            </a:r>
            <a:r>
              <a:rPr kumimoji="0" lang="en-US" altLang="ko-KR" sz="1200" b="1" i="0" u="none" strike="noStrike" kern="0" cap="none" spc="0" normalizeH="0" baseline="-250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1</a:t>
            </a: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v</a:t>
            </a:r>
            <a:r>
              <a:rPr kumimoji="0" lang="en-US" altLang="ko-KR" sz="1200" b="1" i="0" u="none" strike="noStrike" kern="0" cap="none" spc="0" normalizeH="0" baseline="-250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1</a:t>
            </a: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+…</a:t>
            </a:r>
            <a:r>
              <a:rPr kumimoji="0" lang="en-US" altLang="ko-KR" sz="1200" b="1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a</a:t>
            </a:r>
            <a:r>
              <a:rPr kumimoji="0" lang="en-US" altLang="ko-KR" sz="1200" b="1" i="0" u="none" strike="noStrike" kern="0" cap="none" spc="0" normalizeH="0" baseline="-2500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k</a:t>
            </a:r>
            <a:r>
              <a:rPr kumimoji="0" lang="en-US" altLang="ko-KR" sz="1200" b="1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v</a:t>
            </a:r>
            <a:r>
              <a:rPr kumimoji="0" lang="en-US" altLang="ko-KR" sz="1200" b="1" i="0" u="none" strike="noStrike" kern="0" cap="none" spc="0" normalizeH="0" baseline="-2500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k</a:t>
            </a:r>
            <a:endParaRPr kumimoji="0" lang="ko-KR" altLang="en-US" sz="1200" b="1" i="0" u="none" strike="noStrike" kern="0" cap="none" spc="0" normalizeH="0" baseline="-25000" noProof="0" dirty="0" err="1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cxnSp>
        <p:nvCxnSpPr>
          <p:cNvPr id="108" name="Shape 115"/>
          <p:cNvCxnSpPr>
            <a:stCxn id="95" idx="3"/>
            <a:endCxn id="107" idx="0"/>
          </p:cNvCxnSpPr>
          <p:nvPr/>
        </p:nvCxnSpPr>
        <p:spPr bwMode="auto">
          <a:xfrm>
            <a:off x="8375447" y="5701192"/>
            <a:ext cx="849379" cy="230177"/>
          </a:xfrm>
          <a:prstGeom prst="bentConnector2">
            <a:avLst/>
          </a:prstGeom>
          <a:noFill/>
          <a:ln w="9525" cap="flat" cmpd="sng" algn="ctr">
            <a:solidFill>
              <a:schemeClr val="tx1"/>
            </a:solidFill>
            <a:prstDash val="sysDash"/>
            <a:round/>
            <a:headEnd type="none" w="med" len="med"/>
            <a:tailEnd type="arrow"/>
          </a:ln>
          <a:effectLst/>
        </p:spPr>
      </p:cxnSp>
      <p:sp>
        <p:nvSpPr>
          <p:cNvPr id="46" name="TextBox 45"/>
          <p:cNvSpPr txBox="1"/>
          <p:nvPr/>
        </p:nvSpPr>
        <p:spPr>
          <a:xfrm>
            <a:off x="8365478" y="684287"/>
            <a:ext cx="20758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dirty="0"/>
              <a:t>Big Data Profiler – Analysis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91377543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244602" y="480167"/>
            <a:ext cx="7310309" cy="572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4306" tIns="52153" rIns="104306" bIns="52153" rtlCol="0" anchor="ctr"/>
          <a:lstStyle/>
          <a:p>
            <a:r>
              <a:rPr lang="ko-KR" altLang="en-US" sz="3600" b="1" spc="-171" dirty="0">
                <a:solidFill>
                  <a:srgbClr val="009999"/>
                </a:solidFill>
                <a:latin typeface="Calibri" pitchFamily="34" charset="0"/>
                <a:ea typeface="나눔바른고딕 옛한글" pitchFamily="50" charset="-127"/>
                <a:cs typeface="Calibri" pitchFamily="34" charset="0"/>
              </a:rPr>
              <a:t>주제별 </a:t>
            </a:r>
            <a:r>
              <a:rPr lang="en-US" altLang="ko-KR" sz="3600" b="1" spc="-171" dirty="0">
                <a:solidFill>
                  <a:srgbClr val="009999"/>
                </a:solidFill>
                <a:latin typeface="Calibri" pitchFamily="34" charset="0"/>
                <a:ea typeface="나눔바른고딕 옛한글" pitchFamily="50" charset="-127"/>
                <a:cs typeface="Calibri" pitchFamily="34" charset="0"/>
              </a:rPr>
              <a:t>Quantitative Analysis</a:t>
            </a:r>
            <a:endParaRPr lang="ko-KR" altLang="en-US" sz="3600" b="1" spc="-171" dirty="0">
              <a:solidFill>
                <a:srgbClr val="009999"/>
              </a:solidFill>
              <a:latin typeface="Calibri" pitchFamily="34" charset="0"/>
              <a:ea typeface="나눔바른고딕 옛한글" pitchFamily="50" charset="-127"/>
              <a:cs typeface="Calibri" pitchFamily="34" charset="0"/>
            </a:endParaRPr>
          </a:p>
        </p:txBody>
      </p:sp>
      <p:sp>
        <p:nvSpPr>
          <p:cNvPr id="46" name="직사각형 45"/>
          <p:cNvSpPr/>
          <p:nvPr/>
        </p:nvSpPr>
        <p:spPr bwMode="auto">
          <a:xfrm>
            <a:off x="966306" y="1714112"/>
            <a:ext cx="1566541" cy="3810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lvl="0" indent="0" algn="ctr" defTabSz="7620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Wingdings" pitchFamily="2" charset="2"/>
              <a:buNone/>
              <a:tabLst/>
              <a:defRPr/>
            </a:pPr>
            <a:r>
              <a: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변수 </a:t>
            </a: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= 2</a:t>
            </a:r>
            <a:r>
              <a: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개</a:t>
            </a: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 </a:t>
            </a:r>
            <a:r>
              <a: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이상</a:t>
            </a:r>
          </a:p>
        </p:txBody>
      </p:sp>
      <p:sp>
        <p:nvSpPr>
          <p:cNvPr id="47" name="타원 46"/>
          <p:cNvSpPr/>
          <p:nvPr/>
        </p:nvSpPr>
        <p:spPr bwMode="auto">
          <a:xfrm>
            <a:off x="1158899" y="3135999"/>
            <a:ext cx="914400" cy="914400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7620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Wingdings" pitchFamily="2" charset="2"/>
              <a:buNone/>
              <a:tabLst/>
              <a:defRPr/>
            </a:pPr>
            <a:r>
              <a:rPr kumimoji="0" lang="ko-KR" altLang="en-US" sz="13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종속</a:t>
            </a:r>
            <a:br>
              <a:rPr kumimoji="0" lang="en-US" altLang="ko-KR" sz="13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</a:br>
            <a:r>
              <a:rPr kumimoji="0" lang="ko-KR" altLang="en-US" sz="13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변수 수</a:t>
            </a:r>
          </a:p>
        </p:txBody>
      </p:sp>
      <p:sp>
        <p:nvSpPr>
          <p:cNvPr id="49" name="직사각형 48"/>
          <p:cNvSpPr/>
          <p:nvPr/>
        </p:nvSpPr>
        <p:spPr bwMode="auto">
          <a:xfrm>
            <a:off x="2251046" y="3402699"/>
            <a:ext cx="450036" cy="3810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lvl="0" indent="0" algn="ctr" defTabSz="7620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Wingdings" pitchFamily="2" charset="2"/>
              <a:buNone/>
              <a:tabLst/>
              <a:defRPr/>
            </a:pP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0</a:t>
            </a: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개</a:t>
            </a:r>
          </a:p>
        </p:txBody>
      </p:sp>
      <p:cxnSp>
        <p:nvCxnSpPr>
          <p:cNvPr id="50" name="꺾인 연결선 49"/>
          <p:cNvCxnSpPr>
            <a:stCxn id="47" idx="6"/>
            <a:endCxn id="49" idx="1"/>
          </p:cNvCxnSpPr>
          <p:nvPr/>
        </p:nvCxnSpPr>
        <p:spPr bwMode="auto">
          <a:xfrm>
            <a:off x="2073299" y="3593199"/>
            <a:ext cx="177747" cy="1588"/>
          </a:xfrm>
          <a:prstGeom prst="bentConnector3">
            <a:avLst>
              <a:gd name="adj1" fmla="val 50000"/>
            </a:avLst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51" name="직선 화살표 연결선 57"/>
          <p:cNvCxnSpPr>
            <a:stCxn id="46" idx="2"/>
            <a:endCxn id="47" idx="2"/>
          </p:cNvCxnSpPr>
          <p:nvPr/>
        </p:nvCxnSpPr>
        <p:spPr bwMode="auto">
          <a:xfrm rot="5400000">
            <a:off x="705195" y="2548816"/>
            <a:ext cx="1498087" cy="590678"/>
          </a:xfrm>
          <a:prstGeom prst="bentConnector4">
            <a:avLst>
              <a:gd name="adj1" fmla="val 34741"/>
              <a:gd name="adj2" fmla="val 138701"/>
            </a:avLst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52" name="직사각형 51"/>
          <p:cNvSpPr/>
          <p:nvPr/>
        </p:nvSpPr>
        <p:spPr bwMode="auto">
          <a:xfrm>
            <a:off x="3022858" y="2697072"/>
            <a:ext cx="1700987" cy="51513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lvl="0" indent="0" algn="ctr" defTabSz="7620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Wingdings" pitchFamily="2" charset="2"/>
              <a:buNone/>
              <a:tabLst/>
              <a:defRPr/>
            </a:pPr>
            <a:r>
              <a:rPr kumimoji="0" lang="ko-KR" altLang="en-US" sz="13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군집화 </a:t>
            </a:r>
            <a:br>
              <a:rPr kumimoji="0" lang="en-US" altLang="ko-KR" sz="13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</a:br>
            <a:r>
              <a:rPr kumimoji="0" lang="en-US" altLang="ko-KR" sz="13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(Clustering)</a:t>
            </a:r>
            <a:endParaRPr kumimoji="0" lang="ko-KR" altLang="en-US" sz="13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sp>
        <p:nvSpPr>
          <p:cNvPr id="53" name="직사각형 52"/>
          <p:cNvSpPr/>
          <p:nvPr/>
        </p:nvSpPr>
        <p:spPr bwMode="auto">
          <a:xfrm>
            <a:off x="3022858" y="4796013"/>
            <a:ext cx="1700987" cy="51425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lvl="0" indent="0" algn="ctr" defTabSz="7620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Wingdings" pitchFamily="2" charset="2"/>
              <a:buNone/>
              <a:tabLst/>
              <a:defRPr/>
            </a:pPr>
            <a:r>
              <a:rPr kumimoji="0" lang="ko-KR" altLang="en-US" sz="13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추천</a:t>
            </a:r>
            <a:br>
              <a:rPr kumimoji="0" lang="en-US" altLang="ko-KR" sz="13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</a:br>
            <a:r>
              <a:rPr kumimoji="0" lang="en-US" altLang="ko-KR" sz="13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(Recommendation)</a:t>
            </a:r>
            <a:endParaRPr kumimoji="0" lang="ko-KR" altLang="en-US" sz="13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cxnSp>
        <p:nvCxnSpPr>
          <p:cNvPr id="54" name="직선 화살표 연결선 66"/>
          <p:cNvCxnSpPr>
            <a:stCxn id="49" idx="3"/>
            <a:endCxn id="52" idx="1"/>
          </p:cNvCxnSpPr>
          <p:nvPr/>
        </p:nvCxnSpPr>
        <p:spPr bwMode="auto">
          <a:xfrm flipV="1">
            <a:off x="2701082" y="2954642"/>
            <a:ext cx="321776" cy="638557"/>
          </a:xfrm>
          <a:prstGeom prst="bentConnector3">
            <a:avLst>
              <a:gd name="adj1" fmla="val 50000"/>
            </a:avLst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55" name="직선 화살표 연결선 69"/>
          <p:cNvCxnSpPr>
            <a:stCxn id="49" idx="3"/>
            <a:endCxn id="53" idx="1"/>
          </p:cNvCxnSpPr>
          <p:nvPr/>
        </p:nvCxnSpPr>
        <p:spPr bwMode="auto">
          <a:xfrm>
            <a:off x="2701082" y="3593199"/>
            <a:ext cx="321776" cy="1459943"/>
          </a:xfrm>
          <a:prstGeom prst="bentConnector3">
            <a:avLst>
              <a:gd name="adj1" fmla="val 50000"/>
            </a:avLst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56" name="직사각형 55"/>
          <p:cNvSpPr/>
          <p:nvPr/>
        </p:nvSpPr>
        <p:spPr bwMode="auto">
          <a:xfrm>
            <a:off x="5045693" y="2334990"/>
            <a:ext cx="758808" cy="255367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lvl="0" indent="0" algn="ctr" defTabSz="7620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Wingdings" pitchFamily="2" charset="2"/>
              <a:buNone/>
              <a:tabLst/>
              <a:defRPr/>
            </a:pPr>
            <a:r>
              <a:rPr kumimoji="0" lang="ko-KR" altLang="en-US" sz="1300" b="1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연속형</a:t>
            </a:r>
            <a:endParaRPr kumimoji="0" lang="ko-KR" altLang="en-US" sz="13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cxnSp>
        <p:nvCxnSpPr>
          <p:cNvPr id="57" name="꺾인 연결선 56"/>
          <p:cNvCxnSpPr>
            <a:stCxn id="52" idx="3"/>
            <a:endCxn id="56" idx="1"/>
          </p:cNvCxnSpPr>
          <p:nvPr/>
        </p:nvCxnSpPr>
        <p:spPr bwMode="auto">
          <a:xfrm flipV="1">
            <a:off x="4723845" y="2462674"/>
            <a:ext cx="321848" cy="491968"/>
          </a:xfrm>
          <a:prstGeom prst="bentConnector3">
            <a:avLst>
              <a:gd name="adj1" fmla="val 50000"/>
            </a:avLst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58" name="직사각형 57"/>
          <p:cNvSpPr/>
          <p:nvPr/>
        </p:nvSpPr>
        <p:spPr bwMode="auto">
          <a:xfrm>
            <a:off x="5045693" y="3867566"/>
            <a:ext cx="758808" cy="255367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lvl="0" indent="0" algn="ctr" defTabSz="7620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Wingdings" pitchFamily="2" charset="2"/>
              <a:buNone/>
              <a:tabLst/>
              <a:defRPr/>
            </a:pPr>
            <a:r>
              <a:rPr kumimoji="0" lang="ko-KR" altLang="en-US" sz="13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범주형</a:t>
            </a:r>
          </a:p>
        </p:txBody>
      </p:sp>
      <p:cxnSp>
        <p:nvCxnSpPr>
          <p:cNvPr id="59" name="꺾인 연결선 58"/>
          <p:cNvCxnSpPr>
            <a:stCxn id="52" idx="3"/>
            <a:endCxn id="58" idx="1"/>
          </p:cNvCxnSpPr>
          <p:nvPr/>
        </p:nvCxnSpPr>
        <p:spPr bwMode="auto">
          <a:xfrm>
            <a:off x="4723845" y="2954642"/>
            <a:ext cx="321848" cy="1040608"/>
          </a:xfrm>
          <a:prstGeom prst="bentConnector3">
            <a:avLst>
              <a:gd name="adj1" fmla="val 50000"/>
            </a:avLst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60" name="직사각형 59"/>
          <p:cNvSpPr/>
          <p:nvPr/>
        </p:nvSpPr>
        <p:spPr bwMode="auto">
          <a:xfrm>
            <a:off x="5137133" y="4683657"/>
            <a:ext cx="1520808" cy="738968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lvl="0" indent="0" algn="ctr" defTabSz="7620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Wingdings" pitchFamily="2" charset="2"/>
              <a:buNone/>
              <a:tabLst/>
              <a:defRPr/>
            </a:pPr>
            <a:r>
              <a:rPr kumimoji="0" lang="en-US" altLang="ko-KR" sz="13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CF</a:t>
            </a:r>
            <a:br>
              <a:rPr kumimoji="0" lang="en-US" altLang="ko-KR" sz="13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</a:b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(Collaborative</a:t>
            </a:r>
            <a:b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</a:b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Filtering)</a:t>
            </a:r>
            <a:endParaRPr kumimoji="0" lang="ko-KR" altLang="en-US" sz="10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cxnSp>
        <p:nvCxnSpPr>
          <p:cNvPr id="61" name="꺾인 연결선 60"/>
          <p:cNvCxnSpPr>
            <a:stCxn id="53" idx="3"/>
            <a:endCxn id="60" idx="1"/>
          </p:cNvCxnSpPr>
          <p:nvPr/>
        </p:nvCxnSpPr>
        <p:spPr bwMode="auto">
          <a:xfrm flipV="1">
            <a:off x="4723845" y="5053141"/>
            <a:ext cx="413288" cy="1"/>
          </a:xfrm>
          <a:prstGeom prst="bentConnector3">
            <a:avLst>
              <a:gd name="adj1" fmla="val 50000"/>
            </a:avLst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62" name="직사각형 61"/>
          <p:cNvSpPr/>
          <p:nvPr/>
        </p:nvSpPr>
        <p:spPr bwMode="auto">
          <a:xfrm>
            <a:off x="6162371" y="5606239"/>
            <a:ext cx="1350198" cy="413716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lvl="0" indent="0" algn="ctr" defTabSz="7620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Wingdings" pitchFamily="2" charset="2"/>
              <a:buNone/>
              <a:tabLst/>
              <a:defRPr/>
            </a:pPr>
            <a:r>
              <a:rPr kumimoji="0" lang="en-US" altLang="ko-KR" sz="13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User-based CF</a:t>
            </a:r>
            <a:endParaRPr kumimoji="0" lang="ko-KR" altLang="en-US" sz="105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cxnSp>
        <p:nvCxnSpPr>
          <p:cNvPr id="63" name="꺾인 연결선 70"/>
          <p:cNvCxnSpPr>
            <a:stCxn id="60" idx="2"/>
            <a:endCxn id="62" idx="1"/>
          </p:cNvCxnSpPr>
          <p:nvPr/>
        </p:nvCxnSpPr>
        <p:spPr bwMode="auto">
          <a:xfrm rot="16200000" flipH="1">
            <a:off x="5834718" y="5485444"/>
            <a:ext cx="390472" cy="264834"/>
          </a:xfrm>
          <a:prstGeom prst="bentConnector2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64" name="직사각형 63"/>
          <p:cNvSpPr/>
          <p:nvPr/>
        </p:nvSpPr>
        <p:spPr bwMode="auto">
          <a:xfrm>
            <a:off x="6162371" y="1849415"/>
            <a:ext cx="980478" cy="558859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lvl="0" indent="0" algn="ctr" defTabSz="7620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Wingdings" pitchFamily="2" charset="2"/>
              <a:buNone/>
              <a:tabLst/>
              <a:defRPr/>
            </a:pP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K-means</a:t>
            </a:r>
            <a:b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</a:b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Clustering</a:t>
            </a:r>
            <a:endParaRPr kumimoji="0" lang="ko-KR" altLang="en-US" sz="12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sp>
        <p:nvSpPr>
          <p:cNvPr id="65" name="직사각형 64"/>
          <p:cNvSpPr/>
          <p:nvPr/>
        </p:nvSpPr>
        <p:spPr bwMode="auto">
          <a:xfrm>
            <a:off x="6162371" y="2500580"/>
            <a:ext cx="980478" cy="558859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lvl="0" indent="0" algn="ctr" defTabSz="7620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Wingdings" pitchFamily="2" charset="2"/>
              <a:buNone/>
              <a:tabLst/>
              <a:defRPr/>
            </a:pP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Hierarchical</a:t>
            </a:r>
            <a:b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</a:b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Clustering</a:t>
            </a:r>
            <a:endParaRPr kumimoji="0" lang="ko-KR" altLang="en-US" sz="12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sp>
        <p:nvSpPr>
          <p:cNvPr id="66" name="직사각형 65"/>
          <p:cNvSpPr/>
          <p:nvPr/>
        </p:nvSpPr>
        <p:spPr bwMode="auto">
          <a:xfrm>
            <a:off x="6162371" y="3577275"/>
            <a:ext cx="980478" cy="835949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lvl="0" indent="0" algn="ctr" defTabSz="7620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Wingdings" pitchFamily="2" charset="2"/>
              <a:buNone/>
              <a:tabLst/>
              <a:defRPr/>
            </a:pPr>
            <a:r>
              <a:rPr kumimoji="0" lang="en-US" altLang="ko-KR" sz="1200" b="1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Kohonen</a:t>
            </a: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 </a:t>
            </a:r>
            <a:b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</a:b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Map</a:t>
            </a:r>
            <a:b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</a:b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Clustering</a:t>
            </a:r>
            <a:b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</a:br>
            <a:r>
              <a:rPr kumimoji="0" lang="en-US" altLang="ko-KR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(SOM)</a:t>
            </a:r>
            <a:endParaRPr kumimoji="0" lang="ko-KR" altLang="en-US" sz="11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cxnSp>
        <p:nvCxnSpPr>
          <p:cNvPr id="67" name="꺾인 연결선 66"/>
          <p:cNvCxnSpPr>
            <a:stCxn id="56" idx="3"/>
            <a:endCxn id="65" idx="1"/>
          </p:cNvCxnSpPr>
          <p:nvPr/>
        </p:nvCxnSpPr>
        <p:spPr bwMode="auto">
          <a:xfrm>
            <a:off x="5804501" y="2462674"/>
            <a:ext cx="357870" cy="317336"/>
          </a:xfrm>
          <a:prstGeom prst="bentConnector3">
            <a:avLst>
              <a:gd name="adj1" fmla="val 50000"/>
            </a:avLst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09" name="꺾인 연결선 108"/>
          <p:cNvCxnSpPr>
            <a:stCxn id="56" idx="3"/>
            <a:endCxn id="64" idx="1"/>
          </p:cNvCxnSpPr>
          <p:nvPr/>
        </p:nvCxnSpPr>
        <p:spPr bwMode="auto">
          <a:xfrm flipV="1">
            <a:off x="5804501" y="2128845"/>
            <a:ext cx="357870" cy="333829"/>
          </a:xfrm>
          <a:prstGeom prst="bentConnector3">
            <a:avLst>
              <a:gd name="adj1" fmla="val 50000"/>
            </a:avLst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10" name="꺾인 연결선 109"/>
          <p:cNvCxnSpPr>
            <a:stCxn id="58" idx="3"/>
            <a:endCxn id="66" idx="1"/>
          </p:cNvCxnSpPr>
          <p:nvPr/>
        </p:nvCxnSpPr>
        <p:spPr bwMode="auto">
          <a:xfrm>
            <a:off x="5804501" y="3995250"/>
            <a:ext cx="357870" cy="1588"/>
          </a:xfrm>
          <a:prstGeom prst="bentConnector3">
            <a:avLst>
              <a:gd name="adj1" fmla="val 50000"/>
            </a:avLst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pic>
        <p:nvPicPr>
          <p:cNvPr id="111" name="Picture 2" descr="http://www.pitt.edu/~is2470pb/Spring05/FinalProjects/Group1a/tutorial/kohonen1.gif">
            <a:hlinkClick r:id="rId3"/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406636" y="3322037"/>
            <a:ext cx="1862716" cy="1339382"/>
          </a:xfrm>
          <a:prstGeom prst="rect">
            <a:avLst/>
          </a:prstGeom>
          <a:noFill/>
        </p:spPr>
      </p:pic>
      <p:sp>
        <p:nvSpPr>
          <p:cNvPr id="112" name="직사각형 111"/>
          <p:cNvSpPr/>
          <p:nvPr/>
        </p:nvSpPr>
        <p:spPr bwMode="auto">
          <a:xfrm>
            <a:off x="7487115" y="1673981"/>
            <a:ext cx="166254" cy="1534686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45720" rIns="7200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762000">
              <a:spcBef>
                <a:spcPct val="50000"/>
              </a:spcBef>
              <a:buClr>
                <a:srgbClr val="000000"/>
              </a:buClr>
              <a:buSzPct val="100000"/>
              <a:buFont typeface="Wingdings" pitchFamily="2" charset="2"/>
              <a:buNone/>
            </a:pPr>
            <a:endParaRPr lang="ko-KR" altLang="en-US" sz="1400" b="1">
              <a:solidFill>
                <a:schemeClr val="tx1"/>
              </a:solidFill>
              <a:latin typeface="Arial Black" pitchFamily="34" charset="0"/>
              <a:ea typeface="HY헤드라인M" pitchFamily="18" charset="-127"/>
            </a:endParaRPr>
          </a:p>
        </p:txBody>
      </p:sp>
      <p:sp>
        <p:nvSpPr>
          <p:cNvPr id="113" name="직사각형 112"/>
          <p:cNvSpPr/>
          <p:nvPr/>
        </p:nvSpPr>
        <p:spPr bwMode="auto">
          <a:xfrm>
            <a:off x="7694933" y="1673981"/>
            <a:ext cx="166254" cy="1534686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45720" rIns="7200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762000">
              <a:spcBef>
                <a:spcPct val="50000"/>
              </a:spcBef>
              <a:buClr>
                <a:srgbClr val="000000"/>
              </a:buClr>
              <a:buSzPct val="100000"/>
              <a:buFont typeface="Wingdings" pitchFamily="2" charset="2"/>
              <a:buNone/>
            </a:pPr>
            <a:endParaRPr lang="ko-KR" altLang="en-US" sz="1400" b="1">
              <a:latin typeface="Arial Black" pitchFamily="34" charset="0"/>
              <a:ea typeface="HY헤드라인M" pitchFamily="18" charset="-127"/>
            </a:endParaRPr>
          </a:p>
        </p:txBody>
      </p:sp>
      <p:sp>
        <p:nvSpPr>
          <p:cNvPr id="114" name="직사각형 113"/>
          <p:cNvSpPr/>
          <p:nvPr/>
        </p:nvSpPr>
        <p:spPr bwMode="auto">
          <a:xfrm>
            <a:off x="7902751" y="1673981"/>
            <a:ext cx="166254" cy="1534686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45720" rIns="7200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762000">
              <a:spcBef>
                <a:spcPct val="50000"/>
              </a:spcBef>
              <a:buClr>
                <a:srgbClr val="000000"/>
              </a:buClr>
              <a:buSzPct val="100000"/>
              <a:buFont typeface="Wingdings" pitchFamily="2" charset="2"/>
              <a:buNone/>
            </a:pPr>
            <a:endParaRPr lang="ko-KR" altLang="en-US" sz="1400" b="1">
              <a:latin typeface="Arial Black" pitchFamily="34" charset="0"/>
              <a:ea typeface="HY헤드라인M" pitchFamily="18" charset="-127"/>
            </a:endParaRPr>
          </a:p>
        </p:txBody>
      </p:sp>
      <p:sp>
        <p:nvSpPr>
          <p:cNvPr id="115" name="직사각형 114"/>
          <p:cNvSpPr/>
          <p:nvPr/>
        </p:nvSpPr>
        <p:spPr bwMode="auto">
          <a:xfrm>
            <a:off x="8110570" y="1673981"/>
            <a:ext cx="166254" cy="1534686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45720" rIns="7200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762000">
              <a:spcBef>
                <a:spcPct val="50000"/>
              </a:spcBef>
              <a:buClr>
                <a:srgbClr val="000000"/>
              </a:buClr>
              <a:buSzPct val="100000"/>
              <a:buFont typeface="Wingdings" pitchFamily="2" charset="2"/>
              <a:buNone/>
            </a:pPr>
            <a:endParaRPr lang="ko-KR" altLang="en-US" sz="1400" b="1" dirty="0">
              <a:latin typeface="Arial Black" pitchFamily="34" charset="0"/>
              <a:ea typeface="HY헤드라인M" pitchFamily="18" charset="-127"/>
            </a:endParaRPr>
          </a:p>
        </p:txBody>
      </p:sp>
      <p:sp>
        <p:nvSpPr>
          <p:cNvPr id="116" name="직사각형 115"/>
          <p:cNvSpPr/>
          <p:nvPr/>
        </p:nvSpPr>
        <p:spPr bwMode="auto">
          <a:xfrm>
            <a:off x="8654855" y="1673981"/>
            <a:ext cx="166254" cy="1534686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45720" rIns="7200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762000">
              <a:spcBef>
                <a:spcPct val="50000"/>
              </a:spcBef>
              <a:buClr>
                <a:srgbClr val="000000"/>
              </a:buClr>
              <a:buSzPct val="100000"/>
              <a:buFont typeface="Wingdings" pitchFamily="2" charset="2"/>
              <a:buNone/>
            </a:pPr>
            <a:endParaRPr lang="ko-KR" altLang="en-US" sz="1400" b="1">
              <a:latin typeface="Arial Black" pitchFamily="34" charset="0"/>
              <a:ea typeface="HY헤드라인M" pitchFamily="18" charset="-127"/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8282762" y="2196557"/>
            <a:ext cx="362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ct val="50000"/>
              </a:spcBef>
              <a:buClr>
                <a:srgbClr val="000000"/>
              </a:buClr>
              <a:buSzPct val="100000"/>
              <a:buFont typeface="Wingdings" pitchFamily="2" charset="2"/>
              <a:buNone/>
            </a:pPr>
            <a:r>
              <a:rPr lang="en-US" altLang="ko-KR" sz="1400" b="1" dirty="0">
                <a:latin typeface="Arial Black" pitchFamily="34" charset="0"/>
                <a:ea typeface="HY헤드라인M" pitchFamily="18" charset="-127"/>
              </a:rPr>
              <a:t>…</a:t>
            </a:r>
            <a:endParaRPr lang="ko-KR" altLang="en-US" sz="1400" b="1" dirty="0">
              <a:latin typeface="Arial Black" pitchFamily="34" charset="0"/>
              <a:ea typeface="HY헤드라인M" pitchFamily="18" charset="-127"/>
            </a:endParaRPr>
          </a:p>
        </p:txBody>
      </p:sp>
      <p:sp>
        <p:nvSpPr>
          <p:cNvPr id="118" name="TextBox 117"/>
          <p:cNvSpPr txBox="1"/>
          <p:nvPr/>
        </p:nvSpPr>
        <p:spPr>
          <a:xfrm>
            <a:off x="8774686" y="1683876"/>
            <a:ext cx="312906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Wingdings" pitchFamily="2" charset="2"/>
              <a:buNone/>
              <a:tabLst/>
              <a:defRPr/>
            </a:pPr>
            <a:r>
              <a:rPr kumimoji="0" lang="en-US" altLang="ko-KR" sz="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C1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Wingdings" pitchFamily="2" charset="2"/>
              <a:buNone/>
              <a:tabLst/>
              <a:defRPr/>
            </a:pPr>
            <a:r>
              <a:rPr kumimoji="0" lang="en-US" altLang="ko-KR" sz="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C2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Wingdings" pitchFamily="2" charset="2"/>
              <a:buNone/>
              <a:tabLst/>
              <a:defRPr/>
            </a:pPr>
            <a:r>
              <a:rPr kumimoji="0" lang="en-US" altLang="ko-KR" sz="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C3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Wingdings" pitchFamily="2" charset="2"/>
              <a:buNone/>
              <a:tabLst/>
              <a:defRPr/>
            </a:pPr>
            <a:r>
              <a:rPr kumimoji="0" lang="en-US" altLang="ko-KR" sz="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.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Wingdings" pitchFamily="2" charset="2"/>
              <a:buNone/>
              <a:tabLst/>
              <a:defRPr/>
            </a:pPr>
            <a:r>
              <a:rPr kumimoji="0" lang="en-US" altLang="ko-KR" sz="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.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Wingdings" pitchFamily="2" charset="2"/>
              <a:buNone/>
              <a:tabLst/>
              <a:defRPr/>
            </a:pPr>
            <a:r>
              <a:rPr kumimoji="0" lang="en-US" altLang="ko-KR" sz="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.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Wingdings" pitchFamily="2" charset="2"/>
              <a:buNone/>
              <a:tabLst/>
              <a:defRPr/>
            </a:pPr>
            <a:r>
              <a:rPr kumimoji="0" lang="en-US" altLang="ko-KR" sz="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.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Wingdings" pitchFamily="2" charset="2"/>
              <a:buNone/>
              <a:tabLst/>
              <a:defRPr/>
            </a:pPr>
            <a:r>
              <a:rPr kumimoji="0" lang="en-US" altLang="ko-KR" sz="800" b="1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Cn</a:t>
            </a:r>
            <a:endParaRPr kumimoji="0" lang="en-US" altLang="ko-KR" sz="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9" name="타원 118"/>
          <p:cNvSpPr/>
          <p:nvPr/>
        </p:nvSpPr>
        <p:spPr bwMode="auto">
          <a:xfrm>
            <a:off x="7516065" y="1727259"/>
            <a:ext cx="103695" cy="103695"/>
          </a:xfrm>
          <a:prstGeom prst="ellipse">
            <a:avLst/>
          </a:prstGeom>
          <a:solidFill>
            <a:srgbClr val="0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45720" rIns="7200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7620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Wingdings" pitchFamily="2" charset="2"/>
              <a:buNone/>
              <a:tabLst/>
              <a:defRPr/>
            </a:pPr>
            <a:endParaRPr kumimoji="0" lang="ko-KR" altLang="en-US" sz="1400" b="1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Black" pitchFamily="34" charset="0"/>
              <a:ea typeface="HY헤드라인M" pitchFamily="18" charset="-127"/>
            </a:endParaRPr>
          </a:p>
        </p:txBody>
      </p:sp>
      <p:sp>
        <p:nvSpPr>
          <p:cNvPr id="120" name="타원 119"/>
          <p:cNvSpPr/>
          <p:nvPr/>
        </p:nvSpPr>
        <p:spPr bwMode="auto">
          <a:xfrm>
            <a:off x="7715599" y="2105902"/>
            <a:ext cx="103695" cy="103695"/>
          </a:xfrm>
          <a:prstGeom prst="ellipse">
            <a:avLst/>
          </a:prstGeom>
          <a:solidFill>
            <a:srgbClr val="0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45720" rIns="7200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7620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Wingdings" pitchFamily="2" charset="2"/>
              <a:buNone/>
              <a:tabLst/>
              <a:defRPr/>
            </a:pPr>
            <a:endParaRPr kumimoji="0" lang="ko-KR" altLang="en-US" sz="1400" b="1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Black" pitchFamily="34" charset="0"/>
              <a:ea typeface="HY헤드라인M" pitchFamily="18" charset="-127"/>
            </a:endParaRPr>
          </a:p>
        </p:txBody>
      </p:sp>
      <p:sp>
        <p:nvSpPr>
          <p:cNvPr id="121" name="타원 120"/>
          <p:cNvSpPr/>
          <p:nvPr/>
        </p:nvSpPr>
        <p:spPr bwMode="auto">
          <a:xfrm>
            <a:off x="7717169" y="1720973"/>
            <a:ext cx="103695" cy="103695"/>
          </a:xfrm>
          <a:prstGeom prst="ellipse">
            <a:avLst/>
          </a:prstGeom>
          <a:solidFill>
            <a:srgbClr val="0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45720" rIns="7200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7620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Wingdings" pitchFamily="2" charset="2"/>
              <a:buNone/>
              <a:tabLst/>
              <a:defRPr/>
            </a:pPr>
            <a:endParaRPr kumimoji="0" lang="ko-KR" altLang="en-US" sz="1400" b="1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Black" pitchFamily="34" charset="0"/>
              <a:ea typeface="HY헤드라인M" pitchFamily="18" charset="-127"/>
            </a:endParaRPr>
          </a:p>
        </p:txBody>
      </p:sp>
      <p:sp>
        <p:nvSpPr>
          <p:cNvPr id="122" name="타원 121"/>
          <p:cNvSpPr/>
          <p:nvPr/>
        </p:nvSpPr>
        <p:spPr bwMode="auto">
          <a:xfrm>
            <a:off x="8142946" y="1717829"/>
            <a:ext cx="103695" cy="103695"/>
          </a:xfrm>
          <a:prstGeom prst="ellipse">
            <a:avLst/>
          </a:prstGeom>
          <a:solidFill>
            <a:srgbClr val="0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45720" rIns="7200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7620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Wingdings" pitchFamily="2" charset="2"/>
              <a:buNone/>
              <a:tabLst/>
              <a:defRPr/>
            </a:pPr>
            <a:endParaRPr kumimoji="0" lang="ko-KR" altLang="en-US" sz="1400" b="1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Black" pitchFamily="34" charset="0"/>
              <a:ea typeface="HY헤드라인M" pitchFamily="18" charset="-127"/>
            </a:endParaRPr>
          </a:p>
        </p:txBody>
      </p:sp>
      <p:sp>
        <p:nvSpPr>
          <p:cNvPr id="123" name="타원 122"/>
          <p:cNvSpPr/>
          <p:nvPr/>
        </p:nvSpPr>
        <p:spPr bwMode="auto">
          <a:xfrm>
            <a:off x="8691272" y="1719399"/>
            <a:ext cx="103695" cy="103695"/>
          </a:xfrm>
          <a:prstGeom prst="ellipse">
            <a:avLst/>
          </a:prstGeom>
          <a:solidFill>
            <a:srgbClr val="0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45720" rIns="7200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7620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Wingdings" pitchFamily="2" charset="2"/>
              <a:buNone/>
              <a:tabLst/>
              <a:defRPr/>
            </a:pPr>
            <a:endParaRPr kumimoji="0" lang="ko-KR" altLang="en-US" sz="1400" b="1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Black" pitchFamily="34" charset="0"/>
              <a:ea typeface="HY헤드라인M" pitchFamily="18" charset="-127"/>
            </a:endParaRPr>
          </a:p>
        </p:txBody>
      </p:sp>
      <p:sp>
        <p:nvSpPr>
          <p:cNvPr id="124" name="타원 123"/>
          <p:cNvSpPr/>
          <p:nvPr/>
        </p:nvSpPr>
        <p:spPr bwMode="auto">
          <a:xfrm>
            <a:off x="7731309" y="3021868"/>
            <a:ext cx="103695" cy="103695"/>
          </a:xfrm>
          <a:prstGeom prst="ellipse">
            <a:avLst/>
          </a:prstGeom>
          <a:solidFill>
            <a:srgbClr val="0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45720" rIns="7200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7620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Wingdings" pitchFamily="2" charset="2"/>
              <a:buNone/>
              <a:tabLst/>
              <a:defRPr/>
            </a:pPr>
            <a:endParaRPr kumimoji="0" lang="ko-KR" altLang="en-US" sz="1400" b="1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Black" pitchFamily="34" charset="0"/>
              <a:ea typeface="HY헤드라인M" pitchFamily="18" charset="-127"/>
            </a:endParaRPr>
          </a:p>
        </p:txBody>
      </p:sp>
      <p:sp>
        <p:nvSpPr>
          <p:cNvPr id="125" name="타원 124"/>
          <p:cNvSpPr/>
          <p:nvPr/>
        </p:nvSpPr>
        <p:spPr bwMode="auto">
          <a:xfrm>
            <a:off x="7926129" y="3028151"/>
            <a:ext cx="103695" cy="103695"/>
          </a:xfrm>
          <a:prstGeom prst="ellipse">
            <a:avLst/>
          </a:prstGeom>
          <a:solidFill>
            <a:srgbClr val="0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45720" rIns="7200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7620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Wingdings" pitchFamily="2" charset="2"/>
              <a:buNone/>
              <a:tabLst/>
              <a:defRPr/>
            </a:pPr>
            <a:endParaRPr kumimoji="0" lang="ko-KR" altLang="en-US" sz="1400" b="1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Black" pitchFamily="34" charset="0"/>
              <a:ea typeface="HY헤드라인M" pitchFamily="18" charset="-127"/>
            </a:endParaRPr>
          </a:p>
        </p:txBody>
      </p:sp>
      <p:sp>
        <p:nvSpPr>
          <p:cNvPr id="126" name="타원 125"/>
          <p:cNvSpPr/>
          <p:nvPr/>
        </p:nvSpPr>
        <p:spPr bwMode="auto">
          <a:xfrm>
            <a:off x="7924560" y="2107473"/>
            <a:ext cx="103695" cy="103695"/>
          </a:xfrm>
          <a:prstGeom prst="ellipse">
            <a:avLst/>
          </a:prstGeom>
          <a:solidFill>
            <a:srgbClr val="0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45720" rIns="7200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7620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Wingdings" pitchFamily="2" charset="2"/>
              <a:buNone/>
              <a:tabLst/>
              <a:defRPr/>
            </a:pPr>
            <a:endParaRPr kumimoji="0" lang="ko-KR" altLang="en-US" sz="1400" b="1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Black" pitchFamily="34" charset="0"/>
              <a:ea typeface="HY헤드라인M" pitchFamily="18" charset="-127"/>
            </a:endParaRPr>
          </a:p>
        </p:txBody>
      </p:sp>
      <p:sp>
        <p:nvSpPr>
          <p:cNvPr id="127" name="타원 126"/>
          <p:cNvSpPr/>
          <p:nvPr/>
        </p:nvSpPr>
        <p:spPr bwMode="auto">
          <a:xfrm>
            <a:off x="7527063" y="2534822"/>
            <a:ext cx="103695" cy="103695"/>
          </a:xfrm>
          <a:prstGeom prst="ellipse">
            <a:avLst/>
          </a:prstGeom>
          <a:solidFill>
            <a:srgbClr val="0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45720" rIns="7200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7620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Wingdings" pitchFamily="2" charset="2"/>
              <a:buNone/>
              <a:tabLst/>
              <a:defRPr/>
            </a:pPr>
            <a:endParaRPr kumimoji="0" lang="ko-KR" altLang="en-US" sz="1400" b="1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Black" pitchFamily="34" charset="0"/>
              <a:ea typeface="HY헤드라인M" pitchFamily="18" charset="-127"/>
            </a:endParaRPr>
          </a:p>
        </p:txBody>
      </p:sp>
      <p:sp>
        <p:nvSpPr>
          <p:cNvPr id="128" name="타원 127"/>
          <p:cNvSpPr/>
          <p:nvPr/>
        </p:nvSpPr>
        <p:spPr bwMode="auto">
          <a:xfrm>
            <a:off x="7728167" y="2528536"/>
            <a:ext cx="103695" cy="103695"/>
          </a:xfrm>
          <a:prstGeom prst="ellipse">
            <a:avLst/>
          </a:prstGeom>
          <a:solidFill>
            <a:srgbClr val="0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45720" rIns="7200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7620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Wingdings" pitchFamily="2" charset="2"/>
              <a:buNone/>
              <a:tabLst/>
              <a:defRPr/>
            </a:pPr>
            <a:endParaRPr kumimoji="0" lang="ko-KR" altLang="en-US" sz="1400" b="1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Black" pitchFamily="34" charset="0"/>
              <a:ea typeface="HY헤드라인M" pitchFamily="18" charset="-127"/>
            </a:endParaRPr>
          </a:p>
        </p:txBody>
      </p:sp>
      <p:sp>
        <p:nvSpPr>
          <p:cNvPr id="129" name="타원 128"/>
          <p:cNvSpPr/>
          <p:nvPr/>
        </p:nvSpPr>
        <p:spPr bwMode="auto">
          <a:xfrm>
            <a:off x="8153944" y="2525392"/>
            <a:ext cx="103695" cy="103695"/>
          </a:xfrm>
          <a:prstGeom prst="ellipse">
            <a:avLst/>
          </a:prstGeom>
          <a:solidFill>
            <a:srgbClr val="0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45720" rIns="7200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7620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Wingdings" pitchFamily="2" charset="2"/>
              <a:buNone/>
              <a:tabLst/>
              <a:defRPr/>
            </a:pPr>
            <a:endParaRPr kumimoji="0" lang="ko-KR" altLang="en-US" sz="1400" b="1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Black" pitchFamily="34" charset="0"/>
              <a:ea typeface="HY헤드라인M" pitchFamily="18" charset="-127"/>
            </a:endParaRPr>
          </a:p>
        </p:txBody>
      </p:sp>
      <p:sp>
        <p:nvSpPr>
          <p:cNvPr id="130" name="타원 129"/>
          <p:cNvSpPr/>
          <p:nvPr/>
        </p:nvSpPr>
        <p:spPr bwMode="auto">
          <a:xfrm>
            <a:off x="8702270" y="2526962"/>
            <a:ext cx="103695" cy="103695"/>
          </a:xfrm>
          <a:prstGeom prst="ellipse">
            <a:avLst/>
          </a:prstGeom>
          <a:solidFill>
            <a:srgbClr val="0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45720" rIns="7200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7620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Wingdings" pitchFamily="2" charset="2"/>
              <a:buNone/>
              <a:tabLst/>
              <a:defRPr/>
            </a:pPr>
            <a:endParaRPr kumimoji="0" lang="ko-KR" altLang="en-US" sz="1400" b="1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Black" pitchFamily="34" charset="0"/>
              <a:ea typeface="HY헤드라인M" pitchFamily="18" charset="-127"/>
            </a:endParaRPr>
          </a:p>
        </p:txBody>
      </p:sp>
      <p:sp>
        <p:nvSpPr>
          <p:cNvPr id="131" name="원호 130"/>
          <p:cNvSpPr/>
          <p:nvPr/>
        </p:nvSpPr>
        <p:spPr bwMode="auto">
          <a:xfrm>
            <a:off x="8986666" y="1746112"/>
            <a:ext cx="146116" cy="834272"/>
          </a:xfrm>
          <a:prstGeom prst="arc">
            <a:avLst>
              <a:gd name="adj1" fmla="val 16200000"/>
              <a:gd name="adj2" fmla="val 5356156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72000" tIns="45720" rIns="7200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762000">
              <a:spcBef>
                <a:spcPct val="50000"/>
              </a:spcBef>
              <a:buClr>
                <a:srgbClr val="000000"/>
              </a:buClr>
              <a:buSzPct val="100000"/>
              <a:buFont typeface="Wingdings" pitchFamily="2" charset="2"/>
              <a:buNone/>
            </a:pPr>
            <a:endParaRPr lang="ko-KR" altLang="en-US" sz="1400" b="1">
              <a:latin typeface="Arial Black" pitchFamily="34" charset="0"/>
              <a:ea typeface="HY헤드라인M" pitchFamily="18" charset="-127"/>
            </a:endParaRPr>
          </a:p>
        </p:txBody>
      </p:sp>
      <p:sp>
        <p:nvSpPr>
          <p:cNvPr id="132" name="원호 131"/>
          <p:cNvSpPr/>
          <p:nvPr/>
        </p:nvSpPr>
        <p:spPr bwMode="auto">
          <a:xfrm>
            <a:off x="8879016" y="2127986"/>
            <a:ext cx="325390" cy="1002383"/>
          </a:xfrm>
          <a:prstGeom prst="arc">
            <a:avLst>
              <a:gd name="adj1" fmla="val 16200000"/>
              <a:gd name="adj2" fmla="val 5356156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72000" tIns="45720" rIns="7200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762000">
              <a:spcBef>
                <a:spcPct val="50000"/>
              </a:spcBef>
              <a:buClr>
                <a:srgbClr val="000000"/>
              </a:buClr>
              <a:buSzPct val="100000"/>
              <a:buFont typeface="Wingdings" pitchFamily="2" charset="2"/>
              <a:buNone/>
            </a:pPr>
            <a:endParaRPr lang="ko-KR" altLang="en-US" sz="1400" b="1">
              <a:latin typeface="Arial Black" pitchFamily="34" charset="0"/>
              <a:ea typeface="HY헤드라인M" pitchFamily="18" charset="-127"/>
            </a:endParaRPr>
          </a:p>
        </p:txBody>
      </p:sp>
      <p:sp>
        <p:nvSpPr>
          <p:cNvPr id="133" name="직사각형 132"/>
          <p:cNvSpPr/>
          <p:nvPr/>
        </p:nvSpPr>
        <p:spPr bwMode="auto">
          <a:xfrm>
            <a:off x="6162371" y="6124399"/>
            <a:ext cx="1350198" cy="413716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lvl="0" indent="0" algn="ctr" defTabSz="7620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Wingdings" pitchFamily="2" charset="2"/>
              <a:buNone/>
              <a:tabLst/>
              <a:defRPr/>
            </a:pPr>
            <a:r>
              <a:rPr kumimoji="0" lang="en-US" altLang="ko-KR" sz="13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Item-based CF</a:t>
            </a:r>
            <a:endParaRPr kumimoji="0" lang="ko-KR" altLang="en-US" sz="105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cxnSp>
        <p:nvCxnSpPr>
          <p:cNvPr id="134" name="꺾인 연결선 109"/>
          <p:cNvCxnSpPr>
            <a:stCxn id="60" idx="2"/>
            <a:endCxn id="133" idx="1"/>
          </p:cNvCxnSpPr>
          <p:nvPr/>
        </p:nvCxnSpPr>
        <p:spPr bwMode="auto">
          <a:xfrm rot="16200000" flipH="1">
            <a:off x="5575638" y="5744524"/>
            <a:ext cx="908632" cy="264834"/>
          </a:xfrm>
          <a:prstGeom prst="bentConnector2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pic>
        <p:nvPicPr>
          <p:cNvPr id="135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623074" y="5537027"/>
            <a:ext cx="2119569" cy="11233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36" name="직선 화살표 연결선 69"/>
          <p:cNvCxnSpPr>
            <a:stCxn id="49" idx="3"/>
            <a:endCxn id="137" idx="1"/>
          </p:cNvCxnSpPr>
          <p:nvPr/>
        </p:nvCxnSpPr>
        <p:spPr bwMode="auto">
          <a:xfrm>
            <a:off x="2701082" y="3593199"/>
            <a:ext cx="321776" cy="3169564"/>
          </a:xfrm>
          <a:prstGeom prst="bentConnector3">
            <a:avLst>
              <a:gd name="adj1" fmla="val 50000"/>
            </a:avLst>
          </a:prstGeom>
          <a:noFill/>
          <a:ln w="12700" cap="flat" cmpd="sng" algn="ctr">
            <a:solidFill>
              <a:schemeClr val="tx1"/>
            </a:solidFill>
            <a:prstDash val="dash"/>
            <a:round/>
            <a:headEnd type="none" w="med" len="med"/>
            <a:tailEnd type="arrow"/>
          </a:ln>
          <a:effectLst/>
        </p:spPr>
      </p:cxnSp>
      <p:sp>
        <p:nvSpPr>
          <p:cNvPr id="137" name="직사각형 136"/>
          <p:cNvSpPr/>
          <p:nvPr/>
        </p:nvSpPr>
        <p:spPr bwMode="auto">
          <a:xfrm>
            <a:off x="3022858" y="6643408"/>
            <a:ext cx="2011721" cy="238710"/>
          </a:xfrm>
          <a:prstGeom prst="rect">
            <a:avLst/>
          </a:prstGeom>
          <a:solidFill>
            <a:srgbClr val="FFFFFF"/>
          </a:solidFill>
          <a:ln w="317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lvl="0" indent="0" algn="ctr" defTabSz="7620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Wingdings" pitchFamily="2" charset="2"/>
              <a:buNone/>
              <a:tabLst/>
              <a:defRPr/>
            </a:pPr>
            <a:r>
              <a:rPr kumimoji="0" lang="en-US" altLang="ko-KR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Next Page</a:t>
            </a:r>
            <a:endParaRPr kumimoji="0" lang="ko-KR" altLang="en-US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sp>
        <p:nvSpPr>
          <p:cNvPr id="138" name="TextBox 137"/>
          <p:cNvSpPr txBox="1"/>
          <p:nvPr/>
        </p:nvSpPr>
        <p:spPr>
          <a:xfrm rot="20867632">
            <a:off x="3903582" y="3391752"/>
            <a:ext cx="16709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ct val="50000"/>
              </a:spcBef>
              <a:buClr>
                <a:srgbClr val="000000"/>
              </a:buClr>
              <a:buSzPct val="100000"/>
              <a:buFont typeface="Wingdings" pitchFamily="2" charset="2"/>
              <a:buNone/>
            </a:pPr>
            <a:r>
              <a:rPr lang="en-US" altLang="ko-KR" sz="1200" b="1" dirty="0">
                <a:solidFill>
                  <a:srgbClr val="FF0000"/>
                </a:solidFill>
                <a:latin typeface="Arial"/>
                <a:ea typeface="HY헤드라인M" pitchFamily="18" charset="-127"/>
              </a:rPr>
              <a:t>“Machine Learning”</a:t>
            </a:r>
            <a:endParaRPr lang="ko-KR" altLang="en-US" sz="1200" b="1" dirty="0">
              <a:solidFill>
                <a:srgbClr val="FF0000"/>
              </a:solidFill>
              <a:latin typeface="Arial"/>
              <a:ea typeface="HY헤드라인M" pitchFamily="18" charset="-127"/>
            </a:endParaRPr>
          </a:p>
        </p:txBody>
      </p:sp>
      <p:sp>
        <p:nvSpPr>
          <p:cNvPr id="139" name="TextBox 138"/>
          <p:cNvSpPr txBox="1"/>
          <p:nvPr/>
        </p:nvSpPr>
        <p:spPr>
          <a:xfrm rot="20867632">
            <a:off x="4005182" y="5728551"/>
            <a:ext cx="16709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ct val="50000"/>
              </a:spcBef>
              <a:buClr>
                <a:srgbClr val="000000"/>
              </a:buClr>
              <a:buSzPct val="100000"/>
              <a:buFont typeface="Wingdings" pitchFamily="2" charset="2"/>
              <a:buNone/>
            </a:pPr>
            <a:r>
              <a:rPr lang="en-US" altLang="ko-KR" sz="1200" b="1" dirty="0">
                <a:solidFill>
                  <a:srgbClr val="FF0000"/>
                </a:solidFill>
                <a:latin typeface="Arial"/>
                <a:ea typeface="HY헤드라인M" pitchFamily="18" charset="-127"/>
              </a:rPr>
              <a:t>“Machine Learning”</a:t>
            </a:r>
            <a:endParaRPr lang="ko-KR" altLang="en-US" sz="1200" b="1" dirty="0">
              <a:solidFill>
                <a:srgbClr val="FF0000"/>
              </a:solidFill>
              <a:latin typeface="Arial"/>
              <a:ea typeface="HY헤드라인M" pitchFamily="18" charset="-127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8365478" y="684287"/>
            <a:ext cx="20758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dirty="0"/>
              <a:t>Big Data Profiler – Analysis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91377543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244602" y="480167"/>
            <a:ext cx="7310309" cy="572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4306" tIns="52153" rIns="104306" bIns="52153" rtlCol="0" anchor="ctr"/>
          <a:lstStyle/>
          <a:p>
            <a:r>
              <a:rPr lang="ko-KR" altLang="en-US" sz="3600" b="1" spc="-171" dirty="0">
                <a:solidFill>
                  <a:srgbClr val="009999"/>
                </a:solidFill>
                <a:latin typeface="Calibri" pitchFamily="34" charset="0"/>
                <a:ea typeface="나눔바른고딕 옛한글" pitchFamily="50" charset="-127"/>
                <a:cs typeface="Calibri" pitchFamily="34" charset="0"/>
              </a:rPr>
              <a:t>주제별 </a:t>
            </a:r>
            <a:r>
              <a:rPr lang="en-US" altLang="ko-KR" sz="3600" b="1" spc="-171" dirty="0">
                <a:solidFill>
                  <a:srgbClr val="009999"/>
                </a:solidFill>
                <a:latin typeface="Calibri" pitchFamily="34" charset="0"/>
                <a:ea typeface="나눔바른고딕 옛한글" pitchFamily="50" charset="-127"/>
                <a:cs typeface="Calibri" pitchFamily="34" charset="0"/>
              </a:rPr>
              <a:t>Quantitative Analysis</a:t>
            </a:r>
            <a:endParaRPr lang="ko-KR" altLang="en-US" sz="3600" b="1" spc="-171" dirty="0">
              <a:solidFill>
                <a:srgbClr val="009999"/>
              </a:solidFill>
              <a:latin typeface="Calibri" pitchFamily="34" charset="0"/>
              <a:ea typeface="나눔바른고딕 옛한글" pitchFamily="50" charset="-127"/>
              <a:cs typeface="Calibri" pitchFamily="34" charset="0"/>
            </a:endParaRPr>
          </a:p>
        </p:txBody>
      </p:sp>
      <p:sp>
        <p:nvSpPr>
          <p:cNvPr id="68" name="직사각형 67"/>
          <p:cNvSpPr/>
          <p:nvPr/>
        </p:nvSpPr>
        <p:spPr bwMode="auto">
          <a:xfrm>
            <a:off x="1290456" y="1702850"/>
            <a:ext cx="1566541" cy="3810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lvl="0" indent="0" algn="ctr" defTabSz="7620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Wingdings" pitchFamily="2" charset="2"/>
              <a:buNone/>
              <a:tabLst/>
              <a:defRPr/>
            </a:pPr>
            <a:r>
              <a: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변수 </a:t>
            </a: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= 2</a:t>
            </a:r>
            <a:r>
              <a: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개</a:t>
            </a: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 </a:t>
            </a:r>
            <a:r>
              <a: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이상</a:t>
            </a:r>
          </a:p>
        </p:txBody>
      </p:sp>
      <p:sp>
        <p:nvSpPr>
          <p:cNvPr id="69" name="타원 68"/>
          <p:cNvSpPr/>
          <p:nvPr/>
        </p:nvSpPr>
        <p:spPr bwMode="auto">
          <a:xfrm>
            <a:off x="1483049" y="2393614"/>
            <a:ext cx="914400" cy="914400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7620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Wingdings" pitchFamily="2" charset="2"/>
              <a:buNone/>
              <a:tabLst/>
              <a:defRPr/>
            </a:pPr>
            <a:r>
              <a:rPr kumimoji="0" lang="ko-KR" altLang="en-US" sz="13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종속</a:t>
            </a:r>
            <a:br>
              <a:rPr kumimoji="0" lang="en-US" altLang="ko-KR" sz="13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</a:br>
            <a:r>
              <a:rPr kumimoji="0" lang="ko-KR" altLang="en-US" sz="13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변수 수</a:t>
            </a:r>
          </a:p>
        </p:txBody>
      </p:sp>
      <p:sp>
        <p:nvSpPr>
          <p:cNvPr id="70" name="직사각형 69"/>
          <p:cNvSpPr/>
          <p:nvPr/>
        </p:nvSpPr>
        <p:spPr bwMode="auto">
          <a:xfrm>
            <a:off x="2575195" y="2660314"/>
            <a:ext cx="804329" cy="3810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lvl="0" indent="0" algn="ctr" defTabSz="7620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Wingdings" pitchFamily="2" charset="2"/>
              <a:buNone/>
              <a:tabLst/>
              <a:defRPr/>
            </a:pP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0</a:t>
            </a: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개</a:t>
            </a:r>
          </a:p>
        </p:txBody>
      </p:sp>
      <p:cxnSp>
        <p:nvCxnSpPr>
          <p:cNvPr id="71" name="꺾인 연결선 70"/>
          <p:cNvCxnSpPr>
            <a:stCxn id="69" idx="6"/>
            <a:endCxn id="70" idx="1"/>
          </p:cNvCxnSpPr>
          <p:nvPr/>
        </p:nvCxnSpPr>
        <p:spPr bwMode="auto">
          <a:xfrm>
            <a:off x="2397449" y="2850814"/>
            <a:ext cx="177746" cy="1588"/>
          </a:xfrm>
          <a:prstGeom prst="bentConnector3">
            <a:avLst>
              <a:gd name="adj1" fmla="val 50000"/>
            </a:avLst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72" name="직선 화살표 연결선 57"/>
          <p:cNvCxnSpPr>
            <a:stCxn id="68" idx="2"/>
            <a:endCxn id="69" idx="2"/>
          </p:cNvCxnSpPr>
          <p:nvPr/>
        </p:nvCxnSpPr>
        <p:spPr bwMode="auto">
          <a:xfrm rot="5400000">
            <a:off x="1394906" y="2171993"/>
            <a:ext cx="766964" cy="590678"/>
          </a:xfrm>
          <a:prstGeom prst="bentConnector4">
            <a:avLst>
              <a:gd name="adj1" fmla="val 20194"/>
              <a:gd name="adj2" fmla="val 138701"/>
            </a:avLst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73" name="직사각형 72"/>
          <p:cNvSpPr/>
          <p:nvPr/>
        </p:nvSpPr>
        <p:spPr bwMode="auto">
          <a:xfrm>
            <a:off x="3707238" y="2655359"/>
            <a:ext cx="2011721" cy="39091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lvl="0" indent="0" algn="ctr" defTabSz="7620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Wingdings" pitchFamily="2" charset="2"/>
              <a:buNone/>
              <a:tabLst/>
              <a:defRPr/>
            </a:pPr>
            <a:r>
              <a:rPr kumimoji="0" lang="en-US" altLang="ko-KR" sz="13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Market Positioning</a:t>
            </a:r>
            <a:endParaRPr kumimoji="0" lang="ko-KR" altLang="en-US" sz="13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cxnSp>
        <p:nvCxnSpPr>
          <p:cNvPr id="74" name="직선 화살표 연결선 73"/>
          <p:cNvCxnSpPr>
            <a:stCxn id="70" idx="3"/>
            <a:endCxn id="73" idx="1"/>
          </p:cNvCxnSpPr>
          <p:nvPr/>
        </p:nvCxnSpPr>
        <p:spPr bwMode="auto">
          <a:xfrm>
            <a:off x="3379524" y="2850814"/>
            <a:ext cx="327714" cy="1588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75" name="직사각형 74"/>
          <p:cNvSpPr/>
          <p:nvPr/>
        </p:nvSpPr>
        <p:spPr bwMode="auto">
          <a:xfrm>
            <a:off x="5135910" y="3512445"/>
            <a:ext cx="1558005" cy="562943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lvl="0" indent="0" algn="ctr" defTabSz="7620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Wingdings" pitchFamily="2" charset="2"/>
              <a:buNone/>
              <a:tabLst/>
              <a:defRPr/>
            </a:pP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Correspondence</a:t>
            </a:r>
            <a:b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</a:b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Analysis</a:t>
            </a:r>
            <a:endParaRPr kumimoji="0" lang="ko-KR" altLang="en-US" sz="12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cxnSp>
        <p:nvCxnSpPr>
          <p:cNvPr id="76" name="꺾인 연결선 23"/>
          <p:cNvCxnSpPr>
            <a:stCxn id="73" idx="2"/>
            <a:endCxn id="75" idx="1"/>
          </p:cNvCxnSpPr>
          <p:nvPr/>
        </p:nvCxnSpPr>
        <p:spPr bwMode="auto">
          <a:xfrm rot="16200000" flipH="1">
            <a:off x="4550680" y="3208687"/>
            <a:ext cx="747648" cy="422811"/>
          </a:xfrm>
          <a:prstGeom prst="bentConnector2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77" name="직사각형 76"/>
          <p:cNvSpPr/>
          <p:nvPr/>
        </p:nvSpPr>
        <p:spPr bwMode="auto">
          <a:xfrm>
            <a:off x="5135910" y="4746159"/>
            <a:ext cx="1558005" cy="726955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lvl="0" indent="0" algn="ctr" defTabSz="7620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Wingdings" pitchFamily="2" charset="2"/>
              <a:buNone/>
              <a:tabLst/>
              <a:defRPr/>
            </a:pP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MDS</a:t>
            </a:r>
            <a:b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</a:br>
            <a:r>
              <a:rPr kumimoji="0" lang="en-US" altLang="ko-KR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(Multi-dimensional Scaling)</a:t>
            </a:r>
            <a:endParaRPr kumimoji="0" lang="ko-KR" altLang="en-US" sz="12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cxnSp>
        <p:nvCxnSpPr>
          <p:cNvPr id="78" name="꺾인 연결선 25"/>
          <p:cNvCxnSpPr>
            <a:stCxn id="73" idx="2"/>
            <a:endCxn id="77" idx="1"/>
          </p:cNvCxnSpPr>
          <p:nvPr/>
        </p:nvCxnSpPr>
        <p:spPr bwMode="auto">
          <a:xfrm rot="16200000" flipH="1">
            <a:off x="3892820" y="3866547"/>
            <a:ext cx="2063368" cy="422811"/>
          </a:xfrm>
          <a:prstGeom prst="bentConnector2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pic>
        <p:nvPicPr>
          <p:cNvPr id="79" name="Picture 2" descr="http://cdn.xlstat.com/img/tutorials/mca4.gif">
            <a:hlinkClick r:id="rId3"/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888317" y="2242109"/>
            <a:ext cx="2533333" cy="186453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80" name="Picture 4" descr="https://thejuicepress.files.wordpress.com/2013/01/mds2.png?w=300&amp;h=300">
            <a:hlinkClick r:id="rId5"/>
          </p:cNvPr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888317" y="4291290"/>
            <a:ext cx="2533333" cy="253333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17" name="TextBox 16"/>
          <p:cNvSpPr txBox="1"/>
          <p:nvPr/>
        </p:nvSpPr>
        <p:spPr>
          <a:xfrm>
            <a:off x="8365478" y="684287"/>
            <a:ext cx="20758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dirty="0"/>
              <a:t>Big Data Profiler – Analysis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91377543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244602" y="480167"/>
            <a:ext cx="7310309" cy="572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4306" tIns="52153" rIns="104306" bIns="52153" rtlCol="0" anchor="ctr"/>
          <a:lstStyle/>
          <a:p>
            <a:r>
              <a:rPr lang="ko-KR" altLang="en-US" sz="3600" b="1" spc="-171" dirty="0">
                <a:solidFill>
                  <a:srgbClr val="009999"/>
                </a:solidFill>
                <a:latin typeface="Calibri" pitchFamily="34" charset="0"/>
                <a:ea typeface="나눔바른고딕 옛한글" pitchFamily="50" charset="-127"/>
                <a:cs typeface="Calibri" pitchFamily="34" charset="0"/>
              </a:rPr>
              <a:t>주제별 </a:t>
            </a:r>
            <a:r>
              <a:rPr lang="en-US" altLang="ko-KR" sz="3600" b="1" spc="-171" dirty="0">
                <a:solidFill>
                  <a:srgbClr val="009999"/>
                </a:solidFill>
                <a:latin typeface="Calibri" pitchFamily="34" charset="0"/>
                <a:ea typeface="나눔바른고딕 옛한글" pitchFamily="50" charset="-127"/>
                <a:cs typeface="Calibri" pitchFamily="34" charset="0"/>
              </a:rPr>
              <a:t>Quantitative Analysis</a:t>
            </a:r>
            <a:endParaRPr lang="ko-KR" altLang="en-US" sz="3600" b="1" spc="-171" dirty="0">
              <a:solidFill>
                <a:srgbClr val="009999"/>
              </a:solidFill>
              <a:latin typeface="Calibri" pitchFamily="34" charset="0"/>
              <a:ea typeface="나눔바른고딕 옛한글" pitchFamily="50" charset="-127"/>
              <a:cs typeface="Calibri" pitchFamily="34" charset="0"/>
            </a:endParaRPr>
          </a:p>
        </p:txBody>
      </p:sp>
      <p:sp>
        <p:nvSpPr>
          <p:cNvPr id="17" name="직사각형 16"/>
          <p:cNvSpPr/>
          <p:nvPr/>
        </p:nvSpPr>
        <p:spPr bwMode="auto">
          <a:xfrm>
            <a:off x="1069869" y="1971730"/>
            <a:ext cx="1566541" cy="3810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lvl="0" indent="0" algn="ctr" defTabSz="7620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Wingdings" pitchFamily="2" charset="2"/>
              <a:buNone/>
              <a:tabLst/>
              <a:defRPr/>
            </a:pPr>
            <a:r>
              <a: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변수 </a:t>
            </a: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= 2</a:t>
            </a:r>
            <a:r>
              <a: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개</a:t>
            </a: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 </a:t>
            </a:r>
            <a:r>
              <a: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이상</a:t>
            </a:r>
          </a:p>
        </p:txBody>
      </p:sp>
      <p:sp>
        <p:nvSpPr>
          <p:cNvPr id="18" name="타원 17"/>
          <p:cNvSpPr/>
          <p:nvPr/>
        </p:nvSpPr>
        <p:spPr bwMode="auto">
          <a:xfrm>
            <a:off x="1262462" y="3537308"/>
            <a:ext cx="914400" cy="914400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7620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Wingdings" pitchFamily="2" charset="2"/>
              <a:buNone/>
              <a:tabLst/>
              <a:defRPr/>
            </a:pPr>
            <a:r>
              <a:rPr kumimoji="0" lang="ko-KR" altLang="en-US" sz="13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종속</a:t>
            </a:r>
            <a:br>
              <a:rPr kumimoji="0" lang="en-US" altLang="ko-KR" sz="13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</a:br>
            <a:r>
              <a:rPr kumimoji="0" lang="ko-KR" altLang="en-US" sz="13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변수 수</a:t>
            </a:r>
          </a:p>
        </p:txBody>
      </p:sp>
      <p:sp>
        <p:nvSpPr>
          <p:cNvPr id="19" name="직사각형 18"/>
          <p:cNvSpPr/>
          <p:nvPr/>
        </p:nvSpPr>
        <p:spPr bwMode="auto">
          <a:xfrm>
            <a:off x="2384654" y="3804008"/>
            <a:ext cx="496389" cy="3810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lvl="0" indent="0" algn="ctr" defTabSz="7620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Wingdings" pitchFamily="2" charset="2"/>
              <a:buNone/>
              <a:tabLst/>
              <a:defRPr/>
            </a:pP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1</a:t>
            </a: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개</a:t>
            </a:r>
          </a:p>
        </p:txBody>
      </p:sp>
      <p:cxnSp>
        <p:nvCxnSpPr>
          <p:cNvPr id="20" name="꺾인 연결선 19"/>
          <p:cNvCxnSpPr>
            <a:stCxn id="18" idx="6"/>
            <a:endCxn id="19" idx="1"/>
          </p:cNvCxnSpPr>
          <p:nvPr/>
        </p:nvCxnSpPr>
        <p:spPr bwMode="auto">
          <a:xfrm>
            <a:off x="2176862" y="3994508"/>
            <a:ext cx="207792" cy="1588"/>
          </a:xfrm>
          <a:prstGeom prst="bentConnector3">
            <a:avLst>
              <a:gd name="adj1" fmla="val 50000"/>
            </a:avLst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1" name="직선 화살표 연결선 57"/>
          <p:cNvCxnSpPr>
            <a:stCxn id="17" idx="2"/>
            <a:endCxn id="18" idx="2"/>
          </p:cNvCxnSpPr>
          <p:nvPr/>
        </p:nvCxnSpPr>
        <p:spPr bwMode="auto">
          <a:xfrm rot="5400000">
            <a:off x="736912" y="2878280"/>
            <a:ext cx="1641778" cy="590678"/>
          </a:xfrm>
          <a:prstGeom prst="bentConnector4">
            <a:avLst>
              <a:gd name="adj1" fmla="val 36076"/>
              <a:gd name="adj2" fmla="val 138701"/>
            </a:avLst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2" name="직사각형 21"/>
          <p:cNvSpPr/>
          <p:nvPr/>
        </p:nvSpPr>
        <p:spPr bwMode="auto">
          <a:xfrm>
            <a:off x="3204799" y="3111444"/>
            <a:ext cx="1700987" cy="51513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lvl="0" indent="0" algn="ctr" defTabSz="7620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Wingdings" pitchFamily="2" charset="2"/>
              <a:buNone/>
              <a:tabLst/>
              <a:defRPr/>
            </a:pPr>
            <a:r>
              <a:rPr kumimoji="0" lang="ko-KR" altLang="en-US" sz="13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예측</a:t>
            </a:r>
            <a:br>
              <a:rPr kumimoji="0" lang="en-US" altLang="ko-KR" sz="13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</a:br>
            <a:r>
              <a:rPr kumimoji="0" lang="en-US" altLang="ko-KR" sz="13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(Prediction)</a:t>
            </a:r>
            <a:endParaRPr kumimoji="0" lang="ko-KR" altLang="en-US" sz="13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sp>
        <p:nvSpPr>
          <p:cNvPr id="23" name="직사각형 22"/>
          <p:cNvSpPr/>
          <p:nvPr/>
        </p:nvSpPr>
        <p:spPr bwMode="auto">
          <a:xfrm>
            <a:off x="3204799" y="6133233"/>
            <a:ext cx="1700987" cy="62304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lvl="0" indent="0" algn="ctr" defTabSz="7620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Wingdings" pitchFamily="2" charset="2"/>
              <a:buNone/>
              <a:tabLst/>
              <a:defRPr/>
            </a:pPr>
            <a:r>
              <a:rPr kumimoji="0" lang="ko-KR" altLang="en-US" sz="13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분류 </a:t>
            </a:r>
            <a:r>
              <a:rPr kumimoji="0" lang="en-US" altLang="ko-KR" sz="13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(Classification)</a:t>
            </a:r>
            <a:br>
              <a:rPr kumimoji="0" lang="en-US" altLang="ko-KR" sz="13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</a:b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* Targeting</a:t>
            </a:r>
            <a:endParaRPr kumimoji="0" lang="ko-KR" altLang="en-US" sz="13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cxnSp>
        <p:nvCxnSpPr>
          <p:cNvPr id="24" name="직선 화살표 연결선 66"/>
          <p:cNvCxnSpPr>
            <a:stCxn id="19" idx="3"/>
            <a:endCxn id="22" idx="1"/>
          </p:cNvCxnSpPr>
          <p:nvPr/>
        </p:nvCxnSpPr>
        <p:spPr bwMode="auto">
          <a:xfrm flipV="1">
            <a:off x="2881043" y="3369014"/>
            <a:ext cx="323756" cy="625494"/>
          </a:xfrm>
          <a:prstGeom prst="bentConnector3">
            <a:avLst>
              <a:gd name="adj1" fmla="val 50000"/>
            </a:avLst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5" name="직선 화살표 연결선 69"/>
          <p:cNvCxnSpPr>
            <a:stCxn id="19" idx="3"/>
            <a:endCxn id="23" idx="1"/>
          </p:cNvCxnSpPr>
          <p:nvPr/>
        </p:nvCxnSpPr>
        <p:spPr bwMode="auto">
          <a:xfrm>
            <a:off x="2881043" y="3994508"/>
            <a:ext cx="323756" cy="2450250"/>
          </a:xfrm>
          <a:prstGeom prst="bentConnector3">
            <a:avLst>
              <a:gd name="adj1" fmla="val 50000"/>
            </a:avLst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6" name="직사각형 25"/>
          <p:cNvSpPr/>
          <p:nvPr/>
        </p:nvSpPr>
        <p:spPr bwMode="auto">
          <a:xfrm>
            <a:off x="5266823" y="2621319"/>
            <a:ext cx="758808" cy="255367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lvl="0" indent="0" algn="ctr" defTabSz="7620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Wingdings" pitchFamily="2" charset="2"/>
              <a:buNone/>
              <a:tabLst/>
              <a:defRPr/>
            </a:pPr>
            <a:r>
              <a:rPr kumimoji="0" lang="ko-KR" altLang="en-US" sz="1300" b="1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연속형</a:t>
            </a:r>
            <a:endParaRPr kumimoji="0" lang="ko-KR" altLang="en-US" sz="13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cxnSp>
        <p:nvCxnSpPr>
          <p:cNvPr id="27" name="꺾인 연결선 26"/>
          <p:cNvCxnSpPr>
            <a:stCxn id="22" idx="3"/>
            <a:endCxn id="26" idx="1"/>
          </p:cNvCxnSpPr>
          <p:nvPr/>
        </p:nvCxnSpPr>
        <p:spPr bwMode="auto">
          <a:xfrm flipV="1">
            <a:off x="4905786" y="2749003"/>
            <a:ext cx="361037" cy="620011"/>
          </a:xfrm>
          <a:prstGeom prst="bentConnector3">
            <a:avLst>
              <a:gd name="adj1" fmla="val 50000"/>
            </a:avLst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8" name="직사각형 27"/>
          <p:cNvSpPr/>
          <p:nvPr/>
        </p:nvSpPr>
        <p:spPr bwMode="auto">
          <a:xfrm>
            <a:off x="5266823" y="4646243"/>
            <a:ext cx="758808" cy="255367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lvl="0" indent="0" algn="ctr" defTabSz="7620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Wingdings" pitchFamily="2" charset="2"/>
              <a:buNone/>
              <a:tabLst/>
              <a:defRPr/>
            </a:pPr>
            <a:r>
              <a:rPr kumimoji="0" lang="ko-KR" altLang="en-US" sz="13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범주형</a:t>
            </a:r>
          </a:p>
        </p:txBody>
      </p:sp>
      <p:cxnSp>
        <p:nvCxnSpPr>
          <p:cNvPr id="29" name="꺾인 연결선 28"/>
          <p:cNvCxnSpPr>
            <a:stCxn id="22" idx="3"/>
            <a:endCxn id="28" idx="1"/>
          </p:cNvCxnSpPr>
          <p:nvPr/>
        </p:nvCxnSpPr>
        <p:spPr bwMode="auto">
          <a:xfrm>
            <a:off x="4905786" y="3369014"/>
            <a:ext cx="361037" cy="1404913"/>
          </a:xfrm>
          <a:prstGeom prst="bentConnector3">
            <a:avLst>
              <a:gd name="adj1" fmla="val 50000"/>
            </a:avLst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0" name="꺾인 연결선 29"/>
          <p:cNvCxnSpPr>
            <a:stCxn id="23" idx="3"/>
            <a:endCxn id="39" idx="1"/>
          </p:cNvCxnSpPr>
          <p:nvPr/>
        </p:nvCxnSpPr>
        <p:spPr bwMode="auto">
          <a:xfrm>
            <a:off x="4905786" y="6444758"/>
            <a:ext cx="1551738" cy="1588"/>
          </a:xfrm>
          <a:prstGeom prst="bentConnector3">
            <a:avLst>
              <a:gd name="adj1" fmla="val 50000"/>
            </a:avLst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1" name="직사각형 30"/>
          <p:cNvSpPr/>
          <p:nvPr/>
        </p:nvSpPr>
        <p:spPr bwMode="auto">
          <a:xfrm>
            <a:off x="6457524" y="1963342"/>
            <a:ext cx="1256777" cy="558859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lvl="0" indent="0" algn="ctr" defTabSz="7620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Wingdings" pitchFamily="2" charset="2"/>
              <a:buNone/>
              <a:tabLst/>
              <a:defRPr/>
            </a:pP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Regression</a:t>
            </a:r>
            <a:b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</a:b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Analysis</a:t>
            </a:r>
            <a:endParaRPr kumimoji="0" lang="ko-KR" altLang="en-US" sz="12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sp>
        <p:nvSpPr>
          <p:cNvPr id="32" name="직사각형 31"/>
          <p:cNvSpPr/>
          <p:nvPr/>
        </p:nvSpPr>
        <p:spPr bwMode="auto">
          <a:xfrm>
            <a:off x="6457524" y="4027455"/>
            <a:ext cx="1256777" cy="558859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lvl="0" indent="0" algn="ctr" defTabSz="7620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Wingdings" pitchFamily="2" charset="2"/>
              <a:buNone/>
              <a:tabLst/>
              <a:defRPr/>
            </a:pP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Logistic Regression</a:t>
            </a:r>
            <a:endParaRPr kumimoji="0" lang="ko-KR" altLang="en-US" sz="12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cxnSp>
        <p:nvCxnSpPr>
          <p:cNvPr id="33" name="꺾인 연결선 32"/>
          <p:cNvCxnSpPr>
            <a:stCxn id="28" idx="3"/>
            <a:endCxn id="32" idx="1"/>
          </p:cNvCxnSpPr>
          <p:nvPr/>
        </p:nvCxnSpPr>
        <p:spPr bwMode="auto">
          <a:xfrm flipV="1">
            <a:off x="6025631" y="4306885"/>
            <a:ext cx="431893" cy="467042"/>
          </a:xfrm>
          <a:prstGeom prst="bentConnector3">
            <a:avLst>
              <a:gd name="adj1" fmla="val 50000"/>
            </a:avLst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4" name="꺾인 연결선 33"/>
          <p:cNvCxnSpPr>
            <a:stCxn id="26" idx="3"/>
            <a:endCxn id="31" idx="1"/>
          </p:cNvCxnSpPr>
          <p:nvPr/>
        </p:nvCxnSpPr>
        <p:spPr bwMode="auto">
          <a:xfrm flipV="1">
            <a:off x="6025631" y="2242772"/>
            <a:ext cx="431893" cy="506231"/>
          </a:xfrm>
          <a:prstGeom prst="bentConnector3">
            <a:avLst>
              <a:gd name="adj1" fmla="val 50000"/>
            </a:avLst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5" name="직사각형 34"/>
          <p:cNvSpPr/>
          <p:nvPr/>
        </p:nvSpPr>
        <p:spPr bwMode="auto">
          <a:xfrm>
            <a:off x="6457524" y="2936615"/>
            <a:ext cx="1256777" cy="558859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lvl="0" indent="0" algn="ctr" defTabSz="7620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Wingdings" pitchFamily="2" charset="2"/>
              <a:buNone/>
              <a:tabLst/>
              <a:defRPr/>
            </a:pP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Time-series</a:t>
            </a:r>
            <a:b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</a:b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Analysis</a:t>
            </a:r>
            <a:endParaRPr kumimoji="0" lang="ko-KR" altLang="en-US" sz="12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cxnSp>
        <p:nvCxnSpPr>
          <p:cNvPr id="36" name="꺾인 연결선 35"/>
          <p:cNvCxnSpPr>
            <a:stCxn id="26" idx="3"/>
            <a:endCxn id="35" idx="1"/>
          </p:cNvCxnSpPr>
          <p:nvPr/>
        </p:nvCxnSpPr>
        <p:spPr bwMode="auto">
          <a:xfrm>
            <a:off x="6025631" y="2749003"/>
            <a:ext cx="431893" cy="467042"/>
          </a:xfrm>
          <a:prstGeom prst="bentConnector3">
            <a:avLst>
              <a:gd name="adj1" fmla="val 50000"/>
            </a:avLst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8" name="직사각형 37"/>
          <p:cNvSpPr/>
          <p:nvPr/>
        </p:nvSpPr>
        <p:spPr bwMode="auto">
          <a:xfrm>
            <a:off x="6457524" y="5000728"/>
            <a:ext cx="1256777" cy="558859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lvl="0" indent="0" algn="ctr" defTabSz="7620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Wingdings" pitchFamily="2" charset="2"/>
              <a:buNone/>
              <a:tabLst/>
              <a:defRPr/>
            </a:pPr>
            <a:r>
              <a:rPr kumimoji="0" lang="en-US" altLang="ko-KR" sz="1200" b="1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Discriminant</a:t>
            </a:r>
            <a:b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</a:b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Analysis</a:t>
            </a:r>
            <a:endParaRPr kumimoji="0" lang="ko-KR" altLang="en-US" sz="12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sp>
        <p:nvSpPr>
          <p:cNvPr id="39" name="직사각형 38"/>
          <p:cNvSpPr/>
          <p:nvPr/>
        </p:nvSpPr>
        <p:spPr bwMode="auto">
          <a:xfrm>
            <a:off x="6457524" y="6165328"/>
            <a:ext cx="1256777" cy="558859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lvl="0" indent="0" algn="ctr" defTabSz="7620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Wingdings" pitchFamily="2" charset="2"/>
              <a:buNone/>
              <a:tabLst/>
              <a:defRPr/>
            </a:pP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Decision </a:t>
            </a:r>
            <a:b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</a:b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Tree</a:t>
            </a:r>
            <a:endParaRPr kumimoji="0" lang="ko-KR" altLang="en-US" sz="12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cxnSp>
        <p:nvCxnSpPr>
          <p:cNvPr id="40" name="꺾인 연결선 39"/>
          <p:cNvCxnSpPr>
            <a:stCxn id="28" idx="3"/>
            <a:endCxn id="38" idx="1"/>
          </p:cNvCxnSpPr>
          <p:nvPr/>
        </p:nvCxnSpPr>
        <p:spPr bwMode="auto">
          <a:xfrm>
            <a:off x="6025631" y="4773927"/>
            <a:ext cx="431893" cy="506231"/>
          </a:xfrm>
          <a:prstGeom prst="bentConnector3">
            <a:avLst>
              <a:gd name="adj1" fmla="val 50000"/>
            </a:avLst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pic>
        <p:nvPicPr>
          <p:cNvPr id="4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001139" y="2745154"/>
            <a:ext cx="1724841" cy="8624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2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939634" y="1648646"/>
            <a:ext cx="1694906" cy="10395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3" name="Picture 6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004948" y="3735213"/>
            <a:ext cx="1629592" cy="1075531"/>
          </a:xfrm>
          <a:prstGeom prst="rect">
            <a:avLst/>
          </a:prstGeom>
          <a:noFill/>
          <a:ln w="9525">
            <a:solidFill>
              <a:srgbClr val="FFFFFF">
                <a:lumMod val="65000"/>
              </a:srgbClr>
            </a:solidFill>
            <a:miter lim="800000"/>
            <a:headEnd/>
            <a:tailEnd/>
          </a:ln>
          <a:effectLst/>
        </p:spPr>
      </p:pic>
      <p:pic>
        <p:nvPicPr>
          <p:cNvPr id="44" name="Picture 7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8004949" y="5997989"/>
            <a:ext cx="1629591" cy="893537"/>
          </a:xfrm>
          <a:prstGeom prst="rect">
            <a:avLst/>
          </a:prstGeom>
          <a:noFill/>
          <a:ln w="9525">
            <a:solidFill>
              <a:srgbClr val="FFFFFF">
                <a:lumMod val="65000"/>
              </a:srgbClr>
            </a:solidFill>
            <a:miter lim="800000"/>
            <a:headEnd/>
            <a:tailEnd/>
          </a:ln>
          <a:effectLst/>
        </p:spPr>
      </p:pic>
      <p:pic>
        <p:nvPicPr>
          <p:cNvPr id="45" name="Picture 9" descr="http://www.mu-sigma.com/analytics/images/cafe_cerebral/Discriminant%20Analysis%20%E2%80%93%20two%20variables.gif">
            <a:hlinkClick r:id="rId7"/>
          </p:cNvPr>
          <p:cNvPicPr>
            <a:picLocks noChangeAspect="1" noChangeArrowheads="1"/>
          </p:cNvPicPr>
          <p:nvPr/>
        </p:nvPicPr>
        <p:blipFill>
          <a:blip r:embed="rId8"/>
          <a:srcRect l="12702" r="3164" b="7437"/>
          <a:stretch>
            <a:fillRect/>
          </a:stretch>
        </p:blipFill>
        <p:spPr bwMode="auto">
          <a:xfrm>
            <a:off x="7962495" y="4916539"/>
            <a:ext cx="1725080" cy="969146"/>
          </a:xfrm>
          <a:prstGeom prst="rect">
            <a:avLst/>
          </a:prstGeom>
          <a:noFill/>
        </p:spPr>
      </p:pic>
      <p:sp>
        <p:nvSpPr>
          <p:cNvPr id="46" name="TextBox 45"/>
          <p:cNvSpPr txBox="1"/>
          <p:nvPr/>
        </p:nvSpPr>
        <p:spPr>
          <a:xfrm rot="20867632">
            <a:off x="6864645" y="5795670"/>
            <a:ext cx="16709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ct val="50000"/>
              </a:spcBef>
              <a:buClr>
                <a:srgbClr val="000000"/>
              </a:buClr>
              <a:buSzPct val="100000"/>
              <a:buFont typeface="Wingdings" pitchFamily="2" charset="2"/>
              <a:buNone/>
            </a:pPr>
            <a:r>
              <a:rPr lang="en-US" altLang="ko-KR" sz="1200" b="1" dirty="0">
                <a:solidFill>
                  <a:srgbClr val="FF0000"/>
                </a:solidFill>
                <a:latin typeface="Arial"/>
                <a:ea typeface="HY헤드라인M" pitchFamily="18" charset="-127"/>
              </a:rPr>
              <a:t>“Machine Learning”</a:t>
            </a:r>
            <a:endParaRPr lang="ko-KR" altLang="en-US" sz="1200" b="1" dirty="0">
              <a:solidFill>
                <a:srgbClr val="FF0000"/>
              </a:solidFill>
              <a:latin typeface="Arial"/>
              <a:ea typeface="HY헤드라인M" pitchFamily="18" charset="-127"/>
            </a:endParaRPr>
          </a:p>
        </p:txBody>
      </p:sp>
      <p:cxnSp>
        <p:nvCxnSpPr>
          <p:cNvPr id="47" name="꺾인 연결선 46"/>
          <p:cNvCxnSpPr>
            <a:stCxn id="28" idx="3"/>
            <a:endCxn id="39" idx="1"/>
          </p:cNvCxnSpPr>
          <p:nvPr/>
        </p:nvCxnSpPr>
        <p:spPr bwMode="auto">
          <a:xfrm>
            <a:off x="6025631" y="4773927"/>
            <a:ext cx="431893" cy="1670831"/>
          </a:xfrm>
          <a:prstGeom prst="bentConnector3">
            <a:avLst>
              <a:gd name="adj1" fmla="val 50000"/>
            </a:avLst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48" name="TextBox 47"/>
          <p:cNvSpPr txBox="1"/>
          <p:nvPr/>
        </p:nvSpPr>
        <p:spPr>
          <a:xfrm>
            <a:off x="8365478" y="684287"/>
            <a:ext cx="20758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dirty="0"/>
              <a:t>Big Data Profiler – Analysis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91377543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074"/>
          <p:cNvSpPr txBox="1">
            <a:spLocks noChangeArrowheads="1"/>
          </p:cNvSpPr>
          <p:nvPr/>
        </p:nvSpPr>
        <p:spPr bwMode="gray">
          <a:xfrm>
            <a:off x="1746300" y="1158999"/>
            <a:ext cx="3355668" cy="533400"/>
          </a:xfrm>
          <a:prstGeom prst="rect">
            <a:avLst/>
          </a:prstGeom>
        </p:spPr>
        <p:txBody>
          <a:bodyPr/>
          <a:lstStyle>
            <a:lvl1pPr algn="ctr" defTabSz="1043056" rtl="0" eaLnBrk="1" latinLnBrk="1" hangingPunct="1">
              <a:spcBef>
                <a:spcPct val="0"/>
              </a:spcBef>
              <a:buNone/>
              <a:defRPr sz="5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200" b="1" dirty="0">
                <a:solidFill>
                  <a:schemeClr val="tx2"/>
                </a:solidFill>
              </a:rPr>
              <a:t>AGENDA</a:t>
            </a:r>
          </a:p>
        </p:txBody>
      </p:sp>
      <p:sp>
        <p:nvSpPr>
          <p:cNvPr id="6" name="Text Box 3075"/>
          <p:cNvSpPr txBox="1">
            <a:spLocks noChangeArrowheads="1"/>
          </p:cNvSpPr>
          <p:nvPr/>
        </p:nvSpPr>
        <p:spPr bwMode="gray">
          <a:xfrm>
            <a:off x="2034580" y="2811742"/>
            <a:ext cx="4176216" cy="291310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square" anchor="t">
            <a:spAutoFit/>
          </a:bodyPr>
          <a:lstStyle/>
          <a:p>
            <a:pPr marL="450850" lvl="0" indent="-450850">
              <a:lnSpc>
                <a:spcPct val="105000"/>
              </a:lnSpc>
              <a:spcBef>
                <a:spcPts val="30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en-US" altLang="ko-KR" sz="2400" b="1" dirty="0">
                <a:solidFill>
                  <a:schemeClr val="accent1"/>
                </a:solidFill>
                <a:latin typeface="+mj-lt"/>
              </a:rPr>
              <a:t>Data – Cases </a:t>
            </a:r>
          </a:p>
          <a:p>
            <a:pPr marL="450850" lvl="0" indent="-450850">
              <a:lnSpc>
                <a:spcPct val="105000"/>
              </a:lnSpc>
              <a:spcBef>
                <a:spcPts val="30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en-US" altLang="ko-KR" sz="2400" b="1" dirty="0">
                <a:solidFill>
                  <a:schemeClr val="accent1"/>
                </a:solidFill>
                <a:latin typeface="+mj-lt"/>
              </a:rPr>
              <a:t>Interpretation </a:t>
            </a:r>
            <a:endParaRPr lang="en-US" altLang="ko-KR" sz="1500" b="1" dirty="0">
              <a:solidFill>
                <a:schemeClr val="accent1"/>
              </a:solidFill>
              <a:latin typeface="+mj-lt"/>
            </a:endParaRPr>
          </a:p>
          <a:p>
            <a:pPr marL="450850" indent="-450850">
              <a:lnSpc>
                <a:spcPct val="105000"/>
              </a:lnSpc>
              <a:spcBef>
                <a:spcPts val="30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en-US" altLang="ko-KR" sz="2400" b="1" dirty="0">
                <a:solidFill>
                  <a:srgbClr val="C00000"/>
                </a:solidFill>
                <a:latin typeface="+mj-lt"/>
              </a:rPr>
              <a:t>Workshop</a:t>
            </a:r>
          </a:p>
          <a:p>
            <a:pPr marL="450850" indent="-450850">
              <a:lnSpc>
                <a:spcPct val="105000"/>
              </a:lnSpc>
              <a:spcBef>
                <a:spcPts val="30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en-US" altLang="ko-KR" sz="2400" b="1" dirty="0">
                <a:solidFill>
                  <a:schemeClr val="accent1"/>
                </a:solidFill>
                <a:latin typeface="+mj-lt"/>
              </a:rPr>
              <a:t>Share – Q&amp;A </a:t>
            </a:r>
          </a:p>
        </p:txBody>
      </p:sp>
      <p:sp>
        <p:nvSpPr>
          <p:cNvPr id="7" name="Line 10"/>
          <p:cNvSpPr>
            <a:spLocks noChangeShapeType="1"/>
          </p:cNvSpPr>
          <p:nvPr/>
        </p:nvSpPr>
        <p:spPr bwMode="auto">
          <a:xfrm>
            <a:off x="1475024" y="1922958"/>
            <a:ext cx="4320000" cy="0"/>
          </a:xfrm>
          <a:prstGeom prst="line">
            <a:avLst/>
          </a:prstGeom>
          <a:noFill/>
          <a:ln w="57150">
            <a:solidFill>
              <a:schemeClr val="accent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>
              <a:latin typeface="+mj-lt"/>
            </a:endParaRPr>
          </a:p>
        </p:txBody>
      </p:sp>
      <p:sp>
        <p:nvSpPr>
          <p:cNvPr id="10" name="타원 9"/>
          <p:cNvSpPr/>
          <p:nvPr/>
        </p:nvSpPr>
        <p:spPr bwMode="auto">
          <a:xfrm>
            <a:off x="1243015" y="4428703"/>
            <a:ext cx="464018" cy="464018"/>
          </a:xfrm>
          <a:prstGeom prst="ellipse">
            <a:avLst/>
          </a:prstGeom>
          <a:solidFill>
            <a:srgbClr val="C00000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266700" marR="0" indent="-266700" algn="l" defTabSz="914400" rtl="0" eaLnBrk="0" fontAlgn="base" latinLnBrk="0" hangingPunct="0">
              <a:lnSpc>
                <a:spcPct val="100000"/>
              </a:lnSpc>
              <a:spcBef>
                <a:spcPct val="70000"/>
              </a:spcBef>
              <a:spcAft>
                <a:spcPct val="0"/>
              </a:spcAft>
              <a:buClrTx/>
              <a:buSzTx/>
              <a:buFont typeface="Wingdings" pitchFamily="2" charset="2"/>
              <a:buChar char="l"/>
              <a:tabLst/>
            </a:pPr>
            <a:endParaRPr kumimoji="0" lang="ko-KR" altLang="en-US" sz="15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+mj-lt"/>
              <a:ea typeface="맑은 고딕" pitchFamily="50" charset="-127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2029" y="0"/>
            <a:ext cx="1781175" cy="7562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2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gray">
          <a:xfrm>
            <a:off x="8483585" y="180231"/>
            <a:ext cx="1275261" cy="5713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70185867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083238" y="453273"/>
            <a:ext cx="8655950" cy="572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4306" tIns="52153" rIns="104306" bIns="52153" rtlCol="0" anchor="ctr"/>
          <a:lstStyle/>
          <a:p>
            <a:r>
              <a:rPr lang="en-US" altLang="ko-KR" sz="3200" spc="-171" dirty="0">
                <a:solidFill>
                  <a:prstClr val="black"/>
                </a:solidFill>
                <a:latin typeface="+mj-lt"/>
                <a:ea typeface="나눔바른고딕 옛한글" pitchFamily="50" charset="-127"/>
                <a:cs typeface="Calibri" pitchFamily="34" charset="0"/>
              </a:rPr>
              <a:t>Workshop </a:t>
            </a:r>
            <a:r>
              <a:rPr lang="en-US" altLang="ko-KR" sz="4000" b="1" spc="-171" dirty="0">
                <a:solidFill>
                  <a:srgbClr val="C00000"/>
                </a:solidFill>
                <a:latin typeface="+mj-lt"/>
                <a:ea typeface="나눔바른고딕 옛한글" pitchFamily="50" charset="-127"/>
                <a:cs typeface="Calibri" pitchFamily="34" charset="0"/>
              </a:rPr>
              <a:t>Guide</a:t>
            </a:r>
            <a:endParaRPr lang="ko-KR" altLang="en-US" sz="3200" spc="-171" dirty="0">
              <a:solidFill>
                <a:prstClr val="black"/>
              </a:solidFill>
              <a:latin typeface="+mj-lt"/>
              <a:ea typeface="나눔바른고딕 옛한글" pitchFamily="50" charset="-127"/>
              <a:cs typeface="Calibri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783614" y="36215"/>
            <a:ext cx="38196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latin typeface="+mj-lt"/>
              </a:rPr>
              <a:t>Insight from Data – </a:t>
            </a:r>
            <a:r>
              <a:rPr lang="en-US" altLang="ko-KR" sz="1400" b="1" dirty="0">
                <a:solidFill>
                  <a:srgbClr val="C00000"/>
                </a:solidFill>
                <a:latin typeface="+mj-lt"/>
              </a:rPr>
              <a:t>Workshop</a:t>
            </a:r>
            <a:endParaRPr lang="ko-KR" altLang="en-US" sz="1400" b="1" dirty="0">
              <a:solidFill>
                <a:srgbClr val="C00000"/>
              </a:solidFill>
              <a:latin typeface="+mj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774800" y="1494615"/>
            <a:ext cx="7142661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38163" indent="-538163">
              <a:spcBef>
                <a:spcPts val="2400"/>
              </a:spcBef>
              <a:buFont typeface="Wingdings" pitchFamily="2" charset="2"/>
              <a:buChar char="ü"/>
            </a:pPr>
            <a:r>
              <a:rPr lang="ko-KR" altLang="en-US" sz="2800" b="1" dirty="0"/>
              <a:t>식사 </a:t>
            </a:r>
            <a:r>
              <a:rPr lang="en-US" altLang="ko-KR" sz="2800" b="1" dirty="0"/>
              <a:t>40</a:t>
            </a:r>
            <a:r>
              <a:rPr lang="ko-KR" altLang="en-US" sz="2800" b="1" dirty="0"/>
              <a:t>분 </a:t>
            </a:r>
            <a:endParaRPr lang="en-US" altLang="ko-KR" sz="2800" b="1" dirty="0"/>
          </a:p>
          <a:p>
            <a:pPr marL="538163" indent="-538163">
              <a:spcBef>
                <a:spcPts val="2400"/>
              </a:spcBef>
              <a:buFont typeface="Wingdings" pitchFamily="2" charset="2"/>
              <a:buChar char="ü"/>
            </a:pPr>
            <a:r>
              <a:rPr lang="ko-KR" altLang="en-US" sz="2800" b="1" dirty="0" err="1"/>
              <a:t>팀별</a:t>
            </a:r>
            <a:r>
              <a:rPr lang="ko-KR" altLang="en-US" sz="2800" b="1" dirty="0"/>
              <a:t> 가설 도출을 위한 주제</a:t>
            </a:r>
            <a:r>
              <a:rPr lang="en-US" altLang="ko-KR" sz="2800" b="1" dirty="0"/>
              <a:t>(</a:t>
            </a:r>
            <a:r>
              <a:rPr lang="ko-KR" altLang="en-US" sz="2800" b="1" dirty="0"/>
              <a:t>상품</a:t>
            </a:r>
            <a:r>
              <a:rPr lang="en-US" altLang="ko-KR" sz="2800" b="1" dirty="0"/>
              <a:t>) </a:t>
            </a:r>
            <a:r>
              <a:rPr lang="ko-KR" altLang="en-US" sz="2800" b="1" dirty="0"/>
              <a:t>결정 </a:t>
            </a:r>
            <a:endParaRPr lang="en-US" altLang="ko-KR" sz="2800" b="1" dirty="0"/>
          </a:p>
          <a:p>
            <a:pPr marL="538163" indent="-538163">
              <a:spcBef>
                <a:spcPts val="2400"/>
              </a:spcBef>
              <a:buFont typeface="Wingdings" pitchFamily="2" charset="2"/>
              <a:buChar char="ü"/>
            </a:pPr>
            <a:r>
              <a:rPr lang="en-US" altLang="ko-KR" sz="2800" b="1" dirty="0"/>
              <a:t>Pivot </a:t>
            </a:r>
            <a:r>
              <a:rPr lang="ko-KR" altLang="en-US" sz="2800" b="1" dirty="0"/>
              <a:t>파일을 조작</a:t>
            </a:r>
            <a:r>
              <a:rPr lang="en-US" altLang="ko-KR" sz="2800" b="1" dirty="0"/>
              <a:t>/</a:t>
            </a:r>
            <a:r>
              <a:rPr lang="ko-KR" altLang="en-US" sz="2800" b="1" dirty="0"/>
              <a:t>참고하면서 </a:t>
            </a:r>
            <a:br>
              <a:rPr lang="en-US" altLang="ko-KR" sz="2800" b="1" dirty="0"/>
            </a:br>
            <a:r>
              <a:rPr lang="ko-KR" altLang="en-US" sz="2800" b="1" dirty="0"/>
              <a:t>가설 도출 및 검증</a:t>
            </a:r>
            <a:r>
              <a:rPr lang="en-US" altLang="ko-KR" sz="2400" dirty="0"/>
              <a:t>(</a:t>
            </a:r>
            <a:r>
              <a:rPr lang="ko-KR" altLang="en-US" sz="2400" dirty="0"/>
              <a:t>별도 </a:t>
            </a:r>
            <a:r>
              <a:rPr lang="en-US" altLang="ko-KR" sz="2400" dirty="0"/>
              <a:t>Format</a:t>
            </a:r>
            <a:r>
              <a:rPr lang="ko-KR" altLang="en-US" sz="2400" dirty="0"/>
              <a:t>에 기록</a:t>
            </a:r>
            <a:r>
              <a:rPr lang="en-US" altLang="ko-KR" sz="2400" dirty="0"/>
              <a:t>)</a:t>
            </a:r>
          </a:p>
          <a:p>
            <a:pPr marL="538163" indent="-538163">
              <a:spcBef>
                <a:spcPts val="2400"/>
              </a:spcBef>
              <a:buFont typeface="Wingdings" pitchFamily="2" charset="2"/>
              <a:buChar char="ü"/>
            </a:pPr>
            <a:r>
              <a:rPr lang="ko-KR" altLang="en-US" sz="2800" b="1" dirty="0"/>
              <a:t>분석 결과를 정리 </a:t>
            </a:r>
            <a:endParaRPr lang="en-US" altLang="ko-KR" sz="2800" b="1" dirty="0"/>
          </a:p>
          <a:p>
            <a:pPr marL="538163" indent="-538163">
              <a:spcBef>
                <a:spcPts val="2400"/>
              </a:spcBef>
              <a:buFont typeface="Wingdings" pitchFamily="2" charset="2"/>
              <a:buChar char="ü"/>
            </a:pPr>
            <a:r>
              <a:rPr lang="ko-KR" altLang="en-US" sz="2800" b="1"/>
              <a:t>분석 </a:t>
            </a:r>
            <a:r>
              <a:rPr lang="ko-KR" altLang="en-US" sz="2800" b="1" dirty="0"/>
              <a:t>결과를 종합하여 </a:t>
            </a:r>
            <a:r>
              <a:rPr lang="en-US" altLang="ko-KR" sz="2800" b="1" dirty="0"/>
              <a:t>Implication </a:t>
            </a:r>
            <a:r>
              <a:rPr lang="ko-KR" altLang="en-US" sz="2800" b="1" dirty="0"/>
              <a:t>및 </a:t>
            </a:r>
            <a:br>
              <a:rPr lang="en-US" altLang="ko-KR" sz="2800" b="1" dirty="0"/>
            </a:br>
            <a:r>
              <a:rPr lang="en-US" altLang="ko-KR" sz="2800" b="1" dirty="0"/>
              <a:t>Strategic Action</a:t>
            </a:r>
            <a:r>
              <a:rPr lang="ko-KR" altLang="en-US" sz="2800" b="1" dirty="0"/>
              <a:t>을  </a:t>
            </a:r>
            <a:r>
              <a:rPr lang="en-US" altLang="ko-KR" sz="2800" b="1" dirty="0"/>
              <a:t>‘</a:t>
            </a:r>
            <a:r>
              <a:rPr lang="en-US" altLang="ko-KR" sz="2800" b="1" dirty="0">
                <a:solidFill>
                  <a:srgbClr val="C00000"/>
                </a:solidFill>
              </a:rPr>
              <a:t>Tree </a:t>
            </a:r>
            <a:r>
              <a:rPr lang="ko-KR" altLang="en-US" sz="2800" b="1" dirty="0">
                <a:solidFill>
                  <a:srgbClr val="C00000"/>
                </a:solidFill>
              </a:rPr>
              <a:t>형태</a:t>
            </a:r>
            <a:r>
              <a:rPr lang="en-US" altLang="ko-KR" sz="2800" b="1" dirty="0"/>
              <a:t>’</a:t>
            </a:r>
            <a:r>
              <a:rPr lang="ko-KR" altLang="en-US" sz="2800" b="1" dirty="0"/>
              <a:t>로 정리</a:t>
            </a:r>
            <a:endParaRPr lang="en-US" altLang="ko-KR" sz="2800" b="1" dirty="0"/>
          </a:p>
          <a:p>
            <a:pPr marL="538163" indent="-538163">
              <a:spcBef>
                <a:spcPts val="2400"/>
              </a:spcBef>
              <a:buFont typeface="Wingdings" pitchFamily="2" charset="2"/>
              <a:buChar char="ü"/>
            </a:pPr>
            <a:r>
              <a:rPr lang="ko-KR" altLang="en-US" sz="2800" b="1" dirty="0"/>
              <a:t>발표 </a:t>
            </a:r>
          </a:p>
        </p:txBody>
      </p:sp>
    </p:spTree>
    <p:extLst>
      <p:ext uri="{BB962C8B-B14F-4D97-AF65-F5344CB8AC3E}">
        <p14:creationId xmlns:p14="http://schemas.microsoft.com/office/powerpoint/2010/main" val="187433836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083238" y="453273"/>
            <a:ext cx="8655950" cy="572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4306" tIns="52153" rIns="104306" bIns="52153" rtlCol="0" anchor="ctr"/>
          <a:lstStyle/>
          <a:p>
            <a:r>
              <a:rPr lang="en-US" altLang="ko-KR" sz="3200" spc="-171" dirty="0">
                <a:solidFill>
                  <a:prstClr val="black"/>
                </a:solidFill>
                <a:latin typeface="+mj-lt"/>
                <a:ea typeface="나눔바른고딕 옛한글" pitchFamily="50" charset="-127"/>
                <a:cs typeface="Calibri" pitchFamily="34" charset="0"/>
              </a:rPr>
              <a:t>Workshop </a:t>
            </a:r>
            <a:r>
              <a:rPr lang="en-US" altLang="ko-KR" sz="4000" b="1" spc="-171" dirty="0">
                <a:solidFill>
                  <a:srgbClr val="C00000"/>
                </a:solidFill>
                <a:latin typeface="+mj-lt"/>
                <a:ea typeface="나눔바른고딕 옛한글" pitchFamily="50" charset="-127"/>
                <a:cs typeface="Calibri" pitchFamily="34" charset="0"/>
              </a:rPr>
              <a:t>Guide</a:t>
            </a:r>
            <a:endParaRPr lang="ko-KR" altLang="en-US" sz="3200" spc="-171" dirty="0">
              <a:solidFill>
                <a:prstClr val="black"/>
              </a:solidFill>
              <a:latin typeface="+mj-lt"/>
              <a:ea typeface="나눔바른고딕 옛한글" pitchFamily="50" charset="-127"/>
              <a:cs typeface="Calibri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783614" y="36215"/>
            <a:ext cx="38196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latin typeface="+mj-lt"/>
              </a:rPr>
              <a:t>Insight from Data – </a:t>
            </a:r>
            <a:r>
              <a:rPr lang="en-US" altLang="ko-KR" sz="1400" b="1" dirty="0">
                <a:solidFill>
                  <a:srgbClr val="C00000"/>
                </a:solidFill>
                <a:latin typeface="+mj-lt"/>
              </a:rPr>
              <a:t>Workshop</a:t>
            </a:r>
            <a:endParaRPr lang="ko-KR" altLang="en-US" sz="1400" b="1" dirty="0">
              <a:solidFill>
                <a:srgbClr val="C00000"/>
              </a:solidFill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74668" y="1280301"/>
            <a:ext cx="9286940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+mn-ea"/>
              </a:rPr>
              <a:t>주어진 데이터 </a:t>
            </a:r>
            <a:r>
              <a:rPr lang="en-US" altLang="ko-KR" b="1" dirty="0">
                <a:latin typeface="+mn-ea"/>
              </a:rPr>
              <a:t>SET</a:t>
            </a:r>
            <a:r>
              <a:rPr lang="ko-KR" altLang="en-US" b="1" dirty="0">
                <a:latin typeface="+mn-ea"/>
              </a:rPr>
              <a:t>에서</a:t>
            </a:r>
            <a:r>
              <a:rPr lang="en-US" altLang="ko-KR" b="1" dirty="0">
                <a:latin typeface="+mn-ea"/>
              </a:rPr>
              <a:t> </a:t>
            </a:r>
            <a:r>
              <a:rPr lang="ko-KR" altLang="en-US" b="1" dirty="0" err="1">
                <a:latin typeface="+mn-ea"/>
              </a:rPr>
              <a:t>관심있는</a:t>
            </a:r>
            <a:r>
              <a:rPr lang="ko-KR" altLang="en-US" b="1" dirty="0">
                <a:latin typeface="+mn-ea"/>
              </a:rPr>
              <a:t> 방송 상품 </a:t>
            </a:r>
            <a:r>
              <a:rPr lang="en-US" altLang="ko-KR" b="1" dirty="0">
                <a:latin typeface="+mn-ea"/>
              </a:rPr>
              <a:t>1</a:t>
            </a:r>
            <a:r>
              <a:rPr lang="ko-KR" altLang="en-US" b="1" dirty="0">
                <a:latin typeface="+mn-ea"/>
              </a:rPr>
              <a:t>개를 선택하여</a:t>
            </a:r>
            <a:r>
              <a:rPr lang="en-US" altLang="ko-KR" b="1" dirty="0">
                <a:latin typeface="+mn-ea"/>
              </a:rPr>
              <a:t>,  </a:t>
            </a:r>
            <a:br>
              <a:rPr lang="en-US" altLang="ko-KR" b="1" dirty="0">
                <a:latin typeface="+mn-ea"/>
              </a:rPr>
            </a:br>
            <a:r>
              <a:rPr lang="ko-KR" altLang="en-US" b="1" dirty="0">
                <a:latin typeface="+mn-ea"/>
              </a:rPr>
              <a:t>구매 고객에 대한 특성 분석 결과를 참조하여 해석 및 전략방향을 수립하십시오</a:t>
            </a:r>
            <a:r>
              <a:rPr lang="en-US" altLang="ko-KR" b="1" dirty="0">
                <a:latin typeface="+mn-ea"/>
              </a:rPr>
              <a:t>.  (</a:t>
            </a:r>
            <a:r>
              <a:rPr lang="ko-KR" altLang="en-US" b="1" dirty="0">
                <a:latin typeface="+mn-ea"/>
              </a:rPr>
              <a:t>팀 별 </a:t>
            </a:r>
            <a:r>
              <a:rPr lang="en-US" altLang="ko-KR" b="1" dirty="0">
                <a:latin typeface="+mn-ea"/>
              </a:rPr>
              <a:t>Workshop </a:t>
            </a:r>
            <a:r>
              <a:rPr lang="ko-KR" altLang="en-US" b="1" dirty="0">
                <a:latin typeface="+mn-ea"/>
              </a:rPr>
              <a:t>진행</a:t>
            </a:r>
            <a:r>
              <a:rPr lang="en-US" altLang="ko-KR" b="1" dirty="0">
                <a:latin typeface="+mn-ea"/>
              </a:rPr>
              <a:t>,  40</a:t>
            </a:r>
            <a:r>
              <a:rPr lang="ko-KR" altLang="en-US" b="1" dirty="0">
                <a:latin typeface="+mn-ea"/>
              </a:rPr>
              <a:t>분 작성</a:t>
            </a:r>
            <a:r>
              <a:rPr lang="en-US" altLang="ko-KR" b="1" dirty="0">
                <a:latin typeface="+mn-ea"/>
              </a:rPr>
              <a:t>,  30</a:t>
            </a:r>
            <a:r>
              <a:rPr lang="ko-KR" altLang="en-US" b="1" dirty="0">
                <a:latin typeface="+mn-ea"/>
              </a:rPr>
              <a:t>분 발표</a:t>
            </a:r>
            <a:r>
              <a:rPr lang="en-US" altLang="ko-KR" b="1" dirty="0">
                <a:latin typeface="+mn-ea"/>
              </a:rPr>
              <a:t>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131858" y="2494747"/>
            <a:ext cx="8643998" cy="1857388"/>
          </a:xfrm>
          <a:prstGeom prst="rect">
            <a:avLst/>
          </a:prstGeom>
          <a:noFill/>
          <a:ln w="28575">
            <a:solidFill>
              <a:srgbClr val="00B050"/>
            </a:solidFill>
            <a:prstDash val="dash"/>
          </a:ln>
        </p:spPr>
        <p:txBody>
          <a:bodyPr wrap="square" rtlCol="0" anchor="ctr" anchorCtr="0">
            <a:noAutofit/>
          </a:bodyPr>
          <a:lstStyle/>
          <a:p>
            <a:r>
              <a:rPr lang="ko-KR" altLang="en-US" b="1" dirty="0">
                <a:latin typeface="+mn-ea"/>
              </a:rPr>
              <a:t>주어진 데이터 </a:t>
            </a:r>
            <a:r>
              <a:rPr lang="en-US" altLang="ko-KR" b="1" dirty="0">
                <a:latin typeface="+mn-ea"/>
              </a:rPr>
              <a:t>SET</a:t>
            </a:r>
            <a:r>
              <a:rPr lang="ko-KR" altLang="en-US" b="1" dirty="0">
                <a:latin typeface="+mn-ea"/>
              </a:rPr>
              <a:t>에서</a:t>
            </a:r>
            <a:r>
              <a:rPr lang="en-US" altLang="ko-KR" b="1" dirty="0">
                <a:latin typeface="+mn-ea"/>
              </a:rPr>
              <a:t> </a:t>
            </a:r>
            <a:r>
              <a:rPr lang="ko-KR" altLang="en-US" b="1" dirty="0" err="1">
                <a:latin typeface="+mn-ea"/>
              </a:rPr>
              <a:t>관심있는</a:t>
            </a:r>
            <a:r>
              <a:rPr lang="ko-KR" altLang="en-US" b="1" dirty="0">
                <a:latin typeface="+mn-ea"/>
              </a:rPr>
              <a:t> 방송 상품 </a:t>
            </a:r>
            <a:r>
              <a:rPr lang="en-US" altLang="ko-KR" b="1" dirty="0">
                <a:latin typeface="+mn-ea"/>
              </a:rPr>
              <a:t>1</a:t>
            </a:r>
            <a:r>
              <a:rPr lang="ko-KR" altLang="en-US" b="1" dirty="0">
                <a:latin typeface="+mn-ea"/>
              </a:rPr>
              <a:t>개를 선택</a:t>
            </a:r>
            <a:endParaRPr lang="en-US" altLang="ko-KR" b="1" dirty="0">
              <a:latin typeface="+mn-ea"/>
            </a:endParaRPr>
          </a:p>
          <a:p>
            <a:pPr lvl="1"/>
            <a:r>
              <a:rPr lang="en-US" altLang="ko-KR" b="1" dirty="0">
                <a:latin typeface="+mn-ea"/>
              </a:rPr>
              <a:t>  </a:t>
            </a:r>
            <a:br>
              <a:rPr lang="en-US" altLang="ko-KR" b="1" dirty="0">
                <a:latin typeface="+mn-ea"/>
              </a:rPr>
            </a:br>
            <a:r>
              <a:rPr lang="en-US" altLang="ko-KR" b="1" dirty="0">
                <a:latin typeface="+mn-ea"/>
              </a:rPr>
              <a:t>1. </a:t>
            </a:r>
            <a:r>
              <a:rPr lang="ko-KR" altLang="en-US" b="1" dirty="0">
                <a:latin typeface="+mn-ea"/>
              </a:rPr>
              <a:t>순금 </a:t>
            </a:r>
            <a:r>
              <a:rPr lang="ko-KR" altLang="en-US" b="1" dirty="0" err="1">
                <a:latin typeface="+mn-ea"/>
              </a:rPr>
              <a:t>골드바</a:t>
            </a:r>
            <a:r>
              <a:rPr lang="ko-KR" altLang="en-US" b="1" dirty="0">
                <a:latin typeface="+mn-ea"/>
              </a:rPr>
              <a:t> </a:t>
            </a:r>
            <a:r>
              <a:rPr lang="en-US" altLang="ko-KR" b="1" dirty="0">
                <a:latin typeface="+mn-ea"/>
              </a:rPr>
              <a:t>		2. </a:t>
            </a:r>
            <a:r>
              <a:rPr lang="ko-KR" altLang="en-US" b="1" dirty="0" err="1">
                <a:latin typeface="+mn-ea"/>
              </a:rPr>
              <a:t>오트리</a:t>
            </a:r>
            <a:r>
              <a:rPr lang="ko-KR" altLang="en-US" b="1" dirty="0">
                <a:latin typeface="+mn-ea"/>
              </a:rPr>
              <a:t> </a:t>
            </a:r>
            <a:r>
              <a:rPr lang="ko-KR" altLang="en-US" b="1" dirty="0" err="1">
                <a:latin typeface="+mn-ea"/>
              </a:rPr>
              <a:t>고메넛츠</a:t>
            </a:r>
            <a:r>
              <a:rPr lang="ko-KR" altLang="en-US" b="1" dirty="0">
                <a:latin typeface="+mn-ea"/>
              </a:rPr>
              <a:t>  </a:t>
            </a:r>
            <a:r>
              <a:rPr lang="en-US" altLang="ko-KR" b="1" dirty="0">
                <a:latin typeface="+mn-ea"/>
              </a:rPr>
              <a:t>	</a:t>
            </a:r>
            <a:br>
              <a:rPr lang="en-US" altLang="ko-KR" b="1" dirty="0">
                <a:latin typeface="+mn-ea"/>
              </a:rPr>
            </a:br>
            <a:r>
              <a:rPr lang="en-US" altLang="ko-KR" b="1" dirty="0">
                <a:latin typeface="+mn-ea"/>
              </a:rPr>
              <a:t>3. </a:t>
            </a:r>
            <a:r>
              <a:rPr lang="ko-KR" altLang="en-US" b="1" dirty="0">
                <a:latin typeface="+mn-ea"/>
              </a:rPr>
              <a:t>휘슬러 주방용품</a:t>
            </a:r>
            <a:r>
              <a:rPr lang="en-US" altLang="ko-KR" b="1" dirty="0">
                <a:latin typeface="+mn-ea"/>
              </a:rPr>
              <a:t>		4. SO WOOL </a:t>
            </a:r>
            <a:r>
              <a:rPr lang="ko-KR" altLang="en-US" b="1" dirty="0">
                <a:latin typeface="+mn-ea"/>
              </a:rPr>
              <a:t>캐시미어니트</a:t>
            </a:r>
            <a:r>
              <a:rPr lang="en-US" altLang="ko-KR" b="1" dirty="0">
                <a:latin typeface="+mn-ea"/>
              </a:rPr>
              <a:t>   </a:t>
            </a:r>
            <a:br>
              <a:rPr lang="en-US" altLang="ko-KR" b="1" dirty="0">
                <a:latin typeface="+mn-ea"/>
              </a:rPr>
            </a:br>
            <a:r>
              <a:rPr lang="en-US" altLang="ko-KR" b="1" dirty="0">
                <a:latin typeface="+mn-ea"/>
              </a:rPr>
              <a:t>5.</a:t>
            </a:r>
            <a:r>
              <a:rPr lang="ko-KR" altLang="en-US" b="1" dirty="0" err="1">
                <a:latin typeface="+mn-ea"/>
              </a:rPr>
              <a:t>리스테포드</a:t>
            </a:r>
            <a:r>
              <a:rPr lang="ko-KR" altLang="en-US" b="1" dirty="0">
                <a:latin typeface="+mn-ea"/>
              </a:rPr>
              <a:t> 헤어 </a:t>
            </a:r>
            <a:r>
              <a:rPr lang="ko-KR" altLang="en-US" b="1" dirty="0" err="1">
                <a:latin typeface="+mn-ea"/>
              </a:rPr>
              <a:t>세럼</a:t>
            </a:r>
            <a:r>
              <a:rPr lang="en-US" altLang="ko-KR" b="1" dirty="0">
                <a:latin typeface="+mn-ea"/>
              </a:rPr>
              <a:t>	6. </a:t>
            </a:r>
            <a:r>
              <a:rPr lang="ko-KR" altLang="en-US" b="1" dirty="0">
                <a:latin typeface="+mn-ea"/>
              </a:rPr>
              <a:t>유모차</a:t>
            </a:r>
            <a:endParaRPr lang="en-US" altLang="ko-KR" b="1" dirty="0">
              <a:latin typeface="+mn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31858" y="5638019"/>
            <a:ext cx="8643998" cy="1143008"/>
          </a:xfrm>
          <a:prstGeom prst="rect">
            <a:avLst/>
          </a:prstGeom>
          <a:noFill/>
          <a:ln w="28575">
            <a:solidFill>
              <a:srgbClr val="276B7D"/>
            </a:solidFill>
          </a:ln>
        </p:spPr>
        <p:txBody>
          <a:bodyPr wrap="square" rtlCol="0" anchor="ctr" anchorCtr="0">
            <a:noAutofit/>
          </a:bodyPr>
          <a:lstStyle/>
          <a:p>
            <a:pPr marL="355600" indent="-355600"/>
            <a:r>
              <a:rPr lang="en-US" altLang="ko-KR" b="1" dirty="0">
                <a:latin typeface="+mn-ea"/>
              </a:rPr>
              <a:t>2) </a:t>
            </a:r>
            <a:r>
              <a:rPr lang="ko-KR" altLang="en-US" b="1" dirty="0">
                <a:latin typeface="+mn-ea"/>
              </a:rPr>
              <a:t>분석 결과를 조합하여 </a:t>
            </a:r>
            <a:r>
              <a:rPr lang="en-US" altLang="ko-KR" b="1" dirty="0">
                <a:latin typeface="+mn-ea"/>
              </a:rPr>
              <a:t>Implication</a:t>
            </a:r>
            <a:r>
              <a:rPr lang="ko-KR" altLang="en-US" b="1" dirty="0">
                <a:latin typeface="+mn-ea"/>
              </a:rPr>
              <a:t> 및 </a:t>
            </a:r>
            <a:br>
              <a:rPr lang="en-US" altLang="ko-KR" b="1" dirty="0">
                <a:latin typeface="+mn-ea"/>
              </a:rPr>
            </a:br>
            <a:r>
              <a:rPr lang="ko-KR" altLang="en-US" b="1" dirty="0">
                <a:latin typeface="+mn-ea"/>
              </a:rPr>
              <a:t>전략 방향 </a:t>
            </a:r>
            <a:r>
              <a:rPr lang="en-US" altLang="ko-KR" b="1" dirty="0">
                <a:latin typeface="+mn-ea"/>
              </a:rPr>
              <a:t>(Strategic Implication) </a:t>
            </a:r>
            <a:r>
              <a:rPr lang="ko-KR" altLang="en-US" b="1" dirty="0">
                <a:latin typeface="+mn-ea"/>
              </a:rPr>
              <a:t>을 </a:t>
            </a:r>
            <a:r>
              <a:rPr lang="en-US" altLang="ko-KR" b="1" dirty="0">
                <a:latin typeface="+mn-ea"/>
              </a:rPr>
              <a:t>Tree </a:t>
            </a:r>
            <a:r>
              <a:rPr lang="ko-KR" altLang="en-US" b="1" dirty="0">
                <a:latin typeface="+mn-ea"/>
              </a:rPr>
              <a:t>형태로 정리하십시오</a:t>
            </a:r>
            <a:r>
              <a:rPr lang="en-US" altLang="ko-KR" b="1" dirty="0">
                <a:latin typeface="+mn-ea"/>
              </a:rPr>
              <a:t>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131858" y="4566449"/>
            <a:ext cx="8643998" cy="1214446"/>
          </a:xfrm>
          <a:prstGeom prst="rect">
            <a:avLst/>
          </a:prstGeom>
          <a:noFill/>
          <a:ln w="28575">
            <a:solidFill>
              <a:srgbClr val="276B7D"/>
            </a:solidFill>
          </a:ln>
        </p:spPr>
        <p:txBody>
          <a:bodyPr wrap="square" rtlCol="0" anchor="ctr" anchorCtr="0">
            <a:noAutofit/>
          </a:bodyPr>
          <a:lstStyle/>
          <a:p>
            <a:pPr marL="355600" indent="-355600"/>
            <a:r>
              <a:rPr lang="en-US" altLang="ko-KR" b="1" dirty="0">
                <a:latin typeface="+mn-ea"/>
              </a:rPr>
              <a:t>1) </a:t>
            </a:r>
            <a:r>
              <a:rPr lang="ko-KR" altLang="en-US" b="1" dirty="0">
                <a:latin typeface="+mn-ea"/>
              </a:rPr>
              <a:t>가설을 수립하고</a:t>
            </a:r>
            <a:r>
              <a:rPr lang="en-US" altLang="ko-KR" b="1" dirty="0">
                <a:latin typeface="+mn-ea"/>
              </a:rPr>
              <a:t>, </a:t>
            </a:r>
            <a:r>
              <a:rPr lang="ko-KR" altLang="en-US" b="1" dirty="0">
                <a:latin typeface="+mn-ea"/>
              </a:rPr>
              <a:t>관련 변수 </a:t>
            </a:r>
            <a:r>
              <a:rPr lang="en-US" altLang="ko-KR" b="1" dirty="0">
                <a:latin typeface="+mn-ea"/>
              </a:rPr>
              <a:t>(</a:t>
            </a:r>
            <a:r>
              <a:rPr lang="ko-KR" altLang="en-US" b="1" dirty="0">
                <a:latin typeface="+mn-ea"/>
              </a:rPr>
              <a:t>구매 고객 연령</a:t>
            </a:r>
            <a:r>
              <a:rPr lang="en-US" altLang="ko-KR" b="1" dirty="0">
                <a:latin typeface="+mn-ea"/>
              </a:rPr>
              <a:t>, </a:t>
            </a:r>
            <a:r>
              <a:rPr lang="ko-KR" altLang="en-US" b="1" dirty="0">
                <a:latin typeface="+mn-ea"/>
              </a:rPr>
              <a:t>지역</a:t>
            </a:r>
            <a:r>
              <a:rPr lang="en-US" altLang="ko-KR" b="1" dirty="0">
                <a:latin typeface="+mn-ea"/>
              </a:rPr>
              <a:t>, </a:t>
            </a:r>
            <a:r>
              <a:rPr lang="ko-KR" altLang="en-US" b="1" dirty="0" err="1">
                <a:latin typeface="+mn-ea"/>
              </a:rPr>
              <a:t>과거구매개월수</a:t>
            </a:r>
            <a:r>
              <a:rPr lang="en-US" altLang="ko-KR" b="1" dirty="0">
                <a:latin typeface="+mn-ea"/>
              </a:rPr>
              <a:t>, </a:t>
            </a:r>
            <a:r>
              <a:rPr lang="ko-KR" altLang="en-US" b="1" dirty="0">
                <a:solidFill>
                  <a:srgbClr val="FF0000"/>
                </a:solidFill>
                <a:latin typeface="+mn-ea"/>
              </a:rPr>
              <a:t>구매금액</a:t>
            </a:r>
            <a:r>
              <a:rPr lang="en-US" altLang="ko-KR" b="1" dirty="0">
                <a:solidFill>
                  <a:srgbClr val="FF0000"/>
                </a:solidFill>
                <a:latin typeface="+mn-ea"/>
              </a:rPr>
              <a:t>, </a:t>
            </a:r>
            <a:r>
              <a:rPr lang="ko-KR" altLang="en-US" b="1" dirty="0">
                <a:solidFill>
                  <a:srgbClr val="FF0000"/>
                </a:solidFill>
                <a:latin typeface="+mn-ea"/>
              </a:rPr>
              <a:t>과거구매상품</a:t>
            </a:r>
            <a:r>
              <a:rPr lang="ko-KR" altLang="en-US" b="1" dirty="0">
                <a:latin typeface="+mn-ea"/>
              </a:rPr>
              <a:t> 등</a:t>
            </a:r>
            <a:r>
              <a:rPr lang="en-US" altLang="ko-KR" b="1" dirty="0">
                <a:latin typeface="+mn-ea"/>
              </a:rPr>
              <a:t>)</a:t>
            </a:r>
            <a:r>
              <a:rPr lang="ko-KR" altLang="en-US" b="1" dirty="0">
                <a:latin typeface="+mn-ea"/>
              </a:rPr>
              <a:t>에 대한</a:t>
            </a:r>
            <a:r>
              <a:rPr lang="en-US" altLang="ko-KR" b="1" dirty="0">
                <a:latin typeface="+mn-ea"/>
              </a:rPr>
              <a:t> BASE Analysis </a:t>
            </a:r>
            <a:r>
              <a:rPr lang="ko-KR" altLang="en-US" b="1" dirty="0">
                <a:latin typeface="+mn-ea"/>
              </a:rPr>
              <a:t>실시하십시오</a:t>
            </a:r>
          </a:p>
        </p:txBody>
      </p:sp>
    </p:spTree>
    <p:extLst>
      <p:ext uri="{BB962C8B-B14F-4D97-AF65-F5344CB8AC3E}">
        <p14:creationId xmlns:p14="http://schemas.microsoft.com/office/powerpoint/2010/main" val="28309382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083238" y="453273"/>
            <a:ext cx="8655950" cy="572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4306" tIns="52153" rIns="104306" bIns="52153" rtlCol="0" anchor="ctr"/>
          <a:lstStyle/>
          <a:p>
            <a:r>
              <a:rPr lang="en-US" altLang="ko-KR" sz="3200" spc="-171" dirty="0">
                <a:solidFill>
                  <a:prstClr val="black"/>
                </a:solidFill>
                <a:ea typeface="나눔바른고딕 옛한글" pitchFamily="50" charset="-127"/>
                <a:cs typeface="Calibri" pitchFamily="34" charset="0"/>
              </a:rPr>
              <a:t>Workshop </a:t>
            </a:r>
            <a:r>
              <a:rPr lang="en-US" altLang="ko-KR" sz="4000" b="1" spc="-171" dirty="0">
                <a:solidFill>
                  <a:srgbClr val="C00000"/>
                </a:solidFill>
                <a:ea typeface="나눔바른고딕 옛한글" pitchFamily="50" charset="-127"/>
                <a:cs typeface="Calibri" pitchFamily="34" charset="0"/>
              </a:rPr>
              <a:t>Guide</a:t>
            </a:r>
            <a:endParaRPr lang="ko-KR" altLang="en-US" sz="3200" spc="-171" dirty="0">
              <a:solidFill>
                <a:prstClr val="black"/>
              </a:solidFill>
              <a:ea typeface="나눔바른고딕 옛한글" pitchFamily="50" charset="-127"/>
              <a:cs typeface="Calibri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783614" y="36215"/>
            <a:ext cx="38196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latin typeface="+mj-lt"/>
              </a:rPr>
              <a:t>Insight from Data – </a:t>
            </a:r>
            <a:r>
              <a:rPr lang="en-US" altLang="ko-KR" sz="1400" b="1" dirty="0">
                <a:solidFill>
                  <a:srgbClr val="C00000"/>
                </a:solidFill>
                <a:latin typeface="+mj-lt"/>
              </a:rPr>
              <a:t>Workshop</a:t>
            </a:r>
            <a:endParaRPr lang="ko-KR" altLang="en-US" sz="1400" b="1" dirty="0">
              <a:solidFill>
                <a:srgbClr val="C00000"/>
              </a:solidFill>
              <a:latin typeface="+mj-lt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60354" y="1566053"/>
            <a:ext cx="9682082" cy="49434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직사각형 1"/>
          <p:cNvSpPr/>
          <p:nvPr/>
        </p:nvSpPr>
        <p:spPr>
          <a:xfrm>
            <a:off x="8947100" y="5580831"/>
            <a:ext cx="504056" cy="216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28373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083238" y="453273"/>
            <a:ext cx="9015990" cy="572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4306" tIns="52153" rIns="104306" bIns="52153" rtlCol="0" anchor="ctr"/>
          <a:lstStyle/>
          <a:p>
            <a:r>
              <a:rPr lang="en-US" altLang="ko-KR" sz="3200" spc="-171" dirty="0">
                <a:solidFill>
                  <a:schemeClr val="tx1"/>
                </a:solidFill>
                <a:latin typeface="+mj-lt"/>
                <a:ea typeface="나눔바른고딕 옛한글" pitchFamily="50" charset="-127"/>
                <a:cs typeface="Calibri" pitchFamily="34" charset="0"/>
              </a:rPr>
              <a:t>Typical </a:t>
            </a:r>
            <a:r>
              <a:rPr lang="en-US" altLang="ko-KR" sz="3200" b="1" spc="-171" dirty="0">
                <a:solidFill>
                  <a:srgbClr val="009999"/>
                </a:solidFill>
                <a:latin typeface="+mj-lt"/>
                <a:ea typeface="나눔바른고딕 옛한글" pitchFamily="50" charset="-127"/>
                <a:cs typeface="Calibri" pitchFamily="34" charset="0"/>
              </a:rPr>
              <a:t>Data </a:t>
            </a:r>
            <a:r>
              <a:rPr lang="en-US" altLang="ko-KR" sz="3200" spc="-171" dirty="0">
                <a:solidFill>
                  <a:schemeClr val="tx1"/>
                </a:solidFill>
                <a:latin typeface="+mj-lt"/>
                <a:ea typeface="나눔바른고딕 옛한글" pitchFamily="50" charset="-127"/>
                <a:cs typeface="Calibri" pitchFamily="34" charset="0"/>
              </a:rPr>
              <a:t>set in </a:t>
            </a:r>
            <a:r>
              <a:rPr lang="en-US" altLang="ko-KR" sz="3200" b="1" spc="-171" dirty="0">
                <a:solidFill>
                  <a:srgbClr val="009999"/>
                </a:solidFill>
                <a:latin typeface="+mj-lt"/>
                <a:ea typeface="나눔바른고딕 옛한글" pitchFamily="50" charset="-127"/>
                <a:cs typeface="Calibri" pitchFamily="34" charset="0"/>
              </a:rPr>
              <a:t>Retail</a:t>
            </a:r>
            <a:r>
              <a:rPr lang="en-US" altLang="ko-KR" sz="3200" spc="-171" dirty="0">
                <a:solidFill>
                  <a:schemeClr val="tx1"/>
                </a:solidFill>
                <a:latin typeface="+mj-lt"/>
                <a:ea typeface="나눔바른고딕 옛한글" pitchFamily="50" charset="-127"/>
                <a:cs typeface="Calibri" pitchFamily="34" charset="0"/>
              </a:rPr>
              <a:t> Industry</a:t>
            </a:r>
            <a:endParaRPr lang="ko-KR" altLang="en-US" sz="3200" spc="-171" dirty="0">
              <a:solidFill>
                <a:schemeClr val="tx1"/>
              </a:solidFill>
              <a:latin typeface="+mj-lt"/>
              <a:ea typeface="나눔바른고딕 옛한글" pitchFamily="50" charset="-127"/>
              <a:cs typeface="Calibri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616040" y="36215"/>
            <a:ext cx="29872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latin typeface="+mj-lt"/>
              </a:rPr>
              <a:t>Value from Data - </a:t>
            </a:r>
            <a:r>
              <a:rPr lang="en-US" altLang="ko-KR" sz="1400" b="1" dirty="0">
                <a:latin typeface="+mj-lt"/>
              </a:rPr>
              <a:t>Cases</a:t>
            </a:r>
            <a:endParaRPr lang="ko-KR" altLang="en-US" sz="1400" b="1" dirty="0"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227020" y="3734691"/>
            <a:ext cx="1411094" cy="28161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600" b="1" dirty="0">
                <a:solidFill>
                  <a:srgbClr val="C00000"/>
                </a:solidFill>
              </a:rPr>
              <a:t>?</a:t>
            </a:r>
            <a:endParaRPr lang="ko-KR" altLang="en-US" sz="2000" b="1" dirty="0">
              <a:solidFill>
                <a:srgbClr val="C00000"/>
              </a:solidFill>
            </a:endParaRPr>
          </a:p>
          <a:p>
            <a:r>
              <a:rPr lang="ko-KR" altLang="en-US" sz="2700" b="1" dirty="0">
                <a:solidFill>
                  <a:srgbClr val="C00000"/>
                </a:solidFill>
              </a:rPr>
              <a:t>뭘 </a:t>
            </a:r>
            <a:br>
              <a:rPr lang="en-US" altLang="ko-KR" sz="2700" b="1" dirty="0">
                <a:solidFill>
                  <a:srgbClr val="C00000"/>
                </a:solidFill>
              </a:rPr>
            </a:br>
            <a:r>
              <a:rPr lang="ko-KR" altLang="en-US" sz="2700" b="1" dirty="0">
                <a:solidFill>
                  <a:srgbClr val="C00000"/>
                </a:solidFill>
              </a:rPr>
              <a:t>할 수 </a:t>
            </a:r>
            <a:br>
              <a:rPr lang="en-US" altLang="ko-KR" sz="2700" b="1" dirty="0">
                <a:solidFill>
                  <a:srgbClr val="C00000"/>
                </a:solidFill>
              </a:rPr>
            </a:br>
            <a:r>
              <a:rPr lang="ko-KR" altLang="en-US" sz="2700" b="1" dirty="0">
                <a:solidFill>
                  <a:srgbClr val="C00000"/>
                </a:solidFill>
              </a:rPr>
              <a:t>있는가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66180" y="4547627"/>
            <a:ext cx="124264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b="1" dirty="0"/>
              <a:t>2016-02-27</a:t>
            </a:r>
            <a:endParaRPr lang="ko-KR" altLang="en-US" sz="15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1774015" y="4547627"/>
            <a:ext cx="98135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b="1" dirty="0"/>
              <a:t>14:07pm</a:t>
            </a:r>
            <a:endParaRPr lang="ko-KR" altLang="en-US" sz="15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2882972" y="4547627"/>
            <a:ext cx="142539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500" b="1" dirty="0" err="1"/>
              <a:t>하기스</a:t>
            </a:r>
            <a:r>
              <a:rPr lang="en-US" altLang="ko-KR" sz="1500" b="1" dirty="0"/>
              <a:t>(12pcs)</a:t>
            </a:r>
            <a:endParaRPr lang="ko-KR" altLang="en-US" sz="15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4481520" y="4547627"/>
            <a:ext cx="29687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b="1" dirty="0"/>
              <a:t>5</a:t>
            </a:r>
            <a:endParaRPr lang="ko-KR" altLang="en-US" sz="15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4997528" y="4547627"/>
            <a:ext cx="79541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b="1" dirty="0"/>
              <a:t>12,800</a:t>
            </a:r>
            <a:endParaRPr lang="ko-KR" altLang="en-US" sz="15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4365405" y="5559187"/>
            <a:ext cx="76174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500" b="1" dirty="0" err="1"/>
              <a:t>나주부</a:t>
            </a:r>
            <a:endParaRPr lang="ko-KR" altLang="en-US" sz="15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3636038" y="5902927"/>
            <a:ext cx="222048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500" b="1" dirty="0"/>
              <a:t>9783-2223-3145-8900</a:t>
            </a:r>
            <a:endParaRPr lang="ko-KR" altLang="en-US" sz="15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2500292" y="5559187"/>
            <a:ext cx="87876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b="1" dirty="0">
                <a:solidFill>
                  <a:srgbClr val="C00000"/>
                </a:solidFill>
              </a:rPr>
              <a:t>가입자</a:t>
            </a:r>
            <a:r>
              <a:rPr lang="en-US" altLang="ko-KR" sz="1500" b="1" dirty="0">
                <a:solidFill>
                  <a:srgbClr val="C00000"/>
                </a:solidFill>
              </a:rPr>
              <a:t> :</a:t>
            </a:r>
            <a:endParaRPr lang="ko-KR" altLang="en-US" sz="1500" b="1" dirty="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500292" y="5902927"/>
            <a:ext cx="113845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b="1" dirty="0">
                <a:solidFill>
                  <a:srgbClr val="C00000"/>
                </a:solidFill>
              </a:rPr>
              <a:t>카드번호 </a:t>
            </a:r>
            <a:r>
              <a:rPr lang="en-US" altLang="ko-KR" sz="1500" b="1" dirty="0">
                <a:solidFill>
                  <a:srgbClr val="C00000"/>
                </a:solidFill>
              </a:rPr>
              <a:t>: </a:t>
            </a:r>
            <a:endParaRPr lang="ko-KR" altLang="en-US" sz="1500" b="1" dirty="0">
              <a:solidFill>
                <a:srgbClr val="C0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500292" y="6246667"/>
            <a:ext cx="94609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b="1" dirty="0" err="1">
                <a:solidFill>
                  <a:srgbClr val="C00000"/>
                </a:solidFill>
              </a:rPr>
              <a:t>멤버쉽</a:t>
            </a:r>
            <a:r>
              <a:rPr lang="ko-KR" altLang="en-US" sz="1500" b="1" dirty="0">
                <a:solidFill>
                  <a:srgbClr val="C00000"/>
                </a:solidFill>
              </a:rPr>
              <a:t> </a:t>
            </a:r>
            <a:r>
              <a:rPr lang="en-US" altLang="ko-KR" sz="1500" b="1" dirty="0">
                <a:solidFill>
                  <a:srgbClr val="C00000"/>
                </a:solidFill>
              </a:rPr>
              <a:t>: </a:t>
            </a:r>
            <a:endParaRPr lang="ko-KR" altLang="en-US" sz="1500" b="1" dirty="0">
              <a:solidFill>
                <a:srgbClr val="C0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844429" y="6246667"/>
            <a:ext cx="180369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500" b="1" dirty="0"/>
              <a:t>2002-2184-49876</a:t>
            </a:r>
            <a:endParaRPr lang="ko-KR" altLang="en-US" sz="1500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810450" y="4233645"/>
            <a:ext cx="95410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500" b="1" u="sng" dirty="0">
                <a:solidFill>
                  <a:srgbClr val="C00000"/>
                </a:solidFill>
              </a:rPr>
              <a:t>구매일자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787640" y="4233645"/>
            <a:ext cx="95410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500" b="1" u="sng" dirty="0">
                <a:solidFill>
                  <a:srgbClr val="C00000"/>
                </a:solidFill>
              </a:rPr>
              <a:t>구매시간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986876" y="4233645"/>
            <a:ext cx="120898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500" b="1" u="sng" dirty="0">
                <a:solidFill>
                  <a:srgbClr val="C00000"/>
                </a:solidFill>
              </a:rPr>
              <a:t>구매품목</a:t>
            </a:r>
            <a:r>
              <a:rPr lang="en-US" altLang="ko-KR" sz="1500" b="1" u="sng" dirty="0">
                <a:solidFill>
                  <a:srgbClr val="C00000"/>
                </a:solidFill>
              </a:rPr>
              <a:t>(#)</a:t>
            </a:r>
            <a:endParaRPr lang="ko-KR" altLang="en-US" sz="1500" b="1" u="sng" dirty="0">
              <a:solidFill>
                <a:srgbClr val="C000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345265" y="4233645"/>
            <a:ext cx="56938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500" b="1" u="sng" dirty="0" err="1">
                <a:solidFill>
                  <a:srgbClr val="C00000"/>
                </a:solidFill>
              </a:rPr>
              <a:t>갯수</a:t>
            </a:r>
            <a:endParaRPr lang="ko-KR" altLang="en-US" sz="1500" b="1" u="sng" dirty="0">
              <a:solidFill>
                <a:srgbClr val="C0000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110539" y="4233645"/>
            <a:ext cx="56938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500" b="1" u="sng" dirty="0">
                <a:solidFill>
                  <a:srgbClr val="C00000"/>
                </a:solidFill>
              </a:rPr>
              <a:t>단가</a:t>
            </a:r>
          </a:p>
        </p:txBody>
      </p:sp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724" y="1385847"/>
            <a:ext cx="3050948" cy="24979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922764" y="4224462"/>
            <a:ext cx="56938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500" b="1" u="sng" dirty="0">
                <a:solidFill>
                  <a:srgbClr val="C00000"/>
                </a:solidFill>
              </a:rPr>
              <a:t>총액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716560" y="4224462"/>
            <a:ext cx="56938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500" b="1" u="sng" dirty="0">
                <a:solidFill>
                  <a:srgbClr val="C00000"/>
                </a:solidFill>
              </a:rPr>
              <a:t>점포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603548" y="4538444"/>
            <a:ext cx="92845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b="1" dirty="0"/>
              <a:t>SM0284</a:t>
            </a:r>
            <a:endParaRPr lang="ko-KR" altLang="en-US" sz="1500" b="1" dirty="0"/>
          </a:p>
        </p:txBody>
      </p:sp>
      <p:pic>
        <p:nvPicPr>
          <p:cNvPr id="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5320" y="2857624"/>
            <a:ext cx="751300" cy="850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8" name="오른쪽 화살표 27"/>
          <p:cNvSpPr/>
          <p:nvPr/>
        </p:nvSpPr>
        <p:spPr>
          <a:xfrm rot="5400000">
            <a:off x="3592401" y="3625209"/>
            <a:ext cx="504056" cy="288032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C00000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762524" y="2680766"/>
            <a:ext cx="5357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POS</a:t>
            </a:r>
            <a:endParaRPr lang="ko-KR" altLang="en-US" sz="1400" b="1" dirty="0"/>
          </a:p>
        </p:txBody>
      </p:sp>
      <p:sp>
        <p:nvSpPr>
          <p:cNvPr id="30" name="TextBox 29"/>
          <p:cNvSpPr txBox="1"/>
          <p:nvPr/>
        </p:nvSpPr>
        <p:spPr>
          <a:xfrm>
            <a:off x="9449887" y="1175597"/>
            <a:ext cx="8653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u="sng" dirty="0">
                <a:solidFill>
                  <a:srgbClr val="C00000"/>
                </a:solidFill>
              </a:rPr>
              <a:t>Retail</a:t>
            </a:r>
            <a:endParaRPr lang="ko-KR" altLang="en-US" sz="2000" b="1" u="sng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2063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6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8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3" grpId="0"/>
      <p:bldP spid="24" grpId="0"/>
      <p:bldP spid="25" grpId="0"/>
      <p:bldP spid="28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083238" y="453273"/>
            <a:ext cx="9049808" cy="572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4306" tIns="52153" rIns="104306" bIns="52153" rtlCol="0" anchor="ctr"/>
          <a:lstStyle/>
          <a:p>
            <a:r>
              <a:rPr lang="ko-KR" altLang="en-US" sz="3700" b="1" spc="-171" dirty="0">
                <a:solidFill>
                  <a:srgbClr val="009999"/>
                </a:solidFill>
                <a:latin typeface="+mj-lt"/>
                <a:ea typeface="나눔바른고딕 옛한글" pitchFamily="50" charset="-127"/>
                <a:cs typeface="Calibri" pitchFamily="34" charset="0"/>
              </a:rPr>
              <a:t>데이터 </a:t>
            </a:r>
            <a:r>
              <a:rPr lang="en-US" altLang="ko-KR" sz="3700" b="1" spc="-171" dirty="0">
                <a:solidFill>
                  <a:srgbClr val="009999"/>
                </a:solidFill>
                <a:latin typeface="+mj-lt"/>
                <a:ea typeface="나눔바른고딕 옛한글" pitchFamily="50" charset="-127"/>
                <a:cs typeface="Calibri" pitchFamily="34" charset="0"/>
              </a:rPr>
              <a:t>Base Analysis</a:t>
            </a:r>
            <a:r>
              <a:rPr lang="ko-KR" altLang="en-US" sz="3700" b="1" spc="-171" dirty="0">
                <a:solidFill>
                  <a:srgbClr val="009999"/>
                </a:solidFill>
                <a:latin typeface="+mj-lt"/>
                <a:ea typeface="나눔바른고딕 옛한글" pitchFamily="50" charset="-127"/>
                <a:cs typeface="Calibri" pitchFamily="34" charset="0"/>
              </a:rPr>
              <a:t> 과정</a:t>
            </a:r>
          </a:p>
        </p:txBody>
      </p:sp>
      <p:sp>
        <p:nvSpPr>
          <p:cNvPr id="3" name="Rectangle 6"/>
          <p:cNvSpPr>
            <a:spLocks noChangeArrowheads="1"/>
          </p:cNvSpPr>
          <p:nvPr/>
        </p:nvSpPr>
        <p:spPr bwMode="gray">
          <a:xfrm>
            <a:off x="1016286" y="3423440"/>
            <a:ext cx="1258580" cy="2217017"/>
          </a:xfrm>
          <a:prstGeom prst="roundRect">
            <a:avLst>
              <a:gd name="adj" fmla="val 16667"/>
            </a:avLst>
          </a:prstGeom>
          <a:solidFill>
            <a:srgbClr val="2A7286"/>
          </a:solidFill>
          <a:ln>
            <a:noFill/>
          </a:ln>
        </p:spPr>
        <p:txBody>
          <a:bodyPr anchor="t" anchorCtr="0"/>
          <a:lstStyle/>
          <a:p>
            <a:pPr algn="ctr">
              <a:buNone/>
            </a:pPr>
            <a:r>
              <a:rPr lang="en-US" altLang="ko-KR" sz="1600" b="1" dirty="0">
                <a:solidFill>
                  <a:srgbClr val="FFFFFF"/>
                </a:solidFill>
                <a:latin typeface="+mj-lt"/>
                <a:ea typeface="맑은 고딕" pitchFamily="50" charset="-127"/>
              </a:rPr>
              <a:t>(1)</a:t>
            </a:r>
          </a:p>
          <a:p>
            <a:pPr algn="ctr">
              <a:buNone/>
            </a:pPr>
            <a:r>
              <a:rPr lang="en-US" altLang="ko-KR" sz="1600" b="1" dirty="0">
                <a:solidFill>
                  <a:srgbClr val="FFFFFF"/>
                </a:solidFill>
                <a:latin typeface="+mj-lt"/>
                <a:ea typeface="맑은 고딕" pitchFamily="50" charset="-127"/>
              </a:rPr>
              <a:t> </a:t>
            </a:r>
            <a:br>
              <a:rPr lang="en-US" altLang="ko-KR" sz="1600" b="1" dirty="0">
                <a:solidFill>
                  <a:srgbClr val="FFFFFF"/>
                </a:solidFill>
                <a:latin typeface="+mj-lt"/>
                <a:ea typeface="맑은 고딕" pitchFamily="50" charset="-127"/>
              </a:rPr>
            </a:br>
            <a:r>
              <a:rPr lang="ko-KR" altLang="en-US" sz="1600" b="1" dirty="0">
                <a:solidFill>
                  <a:srgbClr val="FFFFFF"/>
                </a:solidFill>
                <a:latin typeface="+mj-lt"/>
                <a:ea typeface="맑은 고딕" pitchFamily="50" charset="-127"/>
              </a:rPr>
              <a:t>필요</a:t>
            </a:r>
            <a:r>
              <a:rPr lang="en-US" altLang="ko-KR" sz="1600" b="1" dirty="0">
                <a:solidFill>
                  <a:srgbClr val="FFFFFF"/>
                </a:solidFill>
                <a:latin typeface="+mj-lt"/>
                <a:ea typeface="맑은 고딕" pitchFamily="50" charset="-127"/>
              </a:rPr>
              <a:t> </a:t>
            </a:r>
            <a:br>
              <a:rPr lang="en-US" altLang="ko-KR" sz="1600" b="1" dirty="0">
                <a:solidFill>
                  <a:srgbClr val="FFFFFF"/>
                </a:solidFill>
                <a:latin typeface="+mj-lt"/>
                <a:ea typeface="맑은 고딕" pitchFamily="50" charset="-127"/>
              </a:rPr>
            </a:br>
            <a:r>
              <a:rPr lang="ko-KR" altLang="en-US" sz="1600" b="1" dirty="0">
                <a:solidFill>
                  <a:srgbClr val="FFFFFF"/>
                </a:solidFill>
                <a:latin typeface="+mj-lt"/>
                <a:ea typeface="맑은 고딕" pitchFamily="50" charset="-127"/>
              </a:rPr>
              <a:t>변수</a:t>
            </a:r>
            <a:br>
              <a:rPr lang="en-US" altLang="ko-KR" sz="1600" b="1" dirty="0">
                <a:solidFill>
                  <a:srgbClr val="FFFFFF"/>
                </a:solidFill>
                <a:latin typeface="+mj-lt"/>
                <a:ea typeface="맑은 고딕" pitchFamily="50" charset="-127"/>
              </a:rPr>
            </a:br>
            <a:r>
              <a:rPr lang="ko-KR" altLang="en-US" sz="1600" b="1" dirty="0">
                <a:solidFill>
                  <a:srgbClr val="FFFFFF"/>
                </a:solidFill>
                <a:latin typeface="+mj-lt"/>
                <a:ea typeface="맑은 고딕" pitchFamily="50" charset="-127"/>
              </a:rPr>
              <a:t>점의 </a:t>
            </a:r>
            <a:endParaRPr lang="en-US" altLang="ko-KR" sz="1600" b="1" dirty="0">
              <a:solidFill>
                <a:srgbClr val="FFFFFF"/>
              </a:solidFill>
              <a:latin typeface="+mj-lt"/>
              <a:ea typeface="맑은 고딕" pitchFamily="50" charset="-127"/>
            </a:endParaRPr>
          </a:p>
        </p:txBody>
      </p:sp>
      <p:sp>
        <p:nvSpPr>
          <p:cNvPr id="4" name="Rectangle 6"/>
          <p:cNvSpPr>
            <a:spLocks noChangeArrowheads="1"/>
          </p:cNvSpPr>
          <p:nvPr/>
        </p:nvSpPr>
        <p:spPr bwMode="gray">
          <a:xfrm>
            <a:off x="2489180" y="3423440"/>
            <a:ext cx="1258579" cy="2217017"/>
          </a:xfrm>
          <a:prstGeom prst="roundRect">
            <a:avLst>
              <a:gd name="adj" fmla="val 16667"/>
            </a:avLst>
          </a:prstGeom>
          <a:solidFill>
            <a:srgbClr val="2A7286"/>
          </a:solidFill>
          <a:ln>
            <a:noFill/>
          </a:ln>
          <a:extLs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 anchorCtr="0"/>
          <a:lstStyle/>
          <a:p>
            <a:pPr algn="ctr"/>
            <a:r>
              <a:rPr lang="en-US" altLang="ko-KR" sz="1600" b="1" dirty="0">
                <a:solidFill>
                  <a:srgbClr val="FFFFFF"/>
                </a:solidFill>
                <a:latin typeface="+mj-lt"/>
                <a:ea typeface="맑은 고딕" pitchFamily="50" charset="-127"/>
              </a:rPr>
              <a:t>(2)</a:t>
            </a:r>
          </a:p>
          <a:p>
            <a:pPr algn="ctr"/>
            <a:endParaRPr lang="en-US" altLang="ko-KR" sz="1600" b="1" dirty="0">
              <a:solidFill>
                <a:srgbClr val="FFFFFF"/>
              </a:solidFill>
              <a:latin typeface="+mj-lt"/>
              <a:ea typeface="맑은 고딕" pitchFamily="50" charset="-127"/>
            </a:endParaRPr>
          </a:p>
          <a:p>
            <a:pPr algn="ctr"/>
            <a:r>
              <a:rPr lang="ko-KR" altLang="en-US" sz="1600" b="1" dirty="0">
                <a:solidFill>
                  <a:srgbClr val="FFFFFF"/>
                </a:solidFill>
                <a:latin typeface="+mj-lt"/>
                <a:ea typeface="맑은 고딕" pitchFamily="50" charset="-127"/>
              </a:rPr>
              <a:t>분석</a:t>
            </a:r>
            <a:r>
              <a:rPr lang="en-US" altLang="ko-KR" sz="1600" b="1" dirty="0">
                <a:solidFill>
                  <a:srgbClr val="FFFFFF"/>
                </a:solidFill>
                <a:latin typeface="+mj-lt"/>
                <a:ea typeface="맑은 고딕" pitchFamily="50" charset="-127"/>
              </a:rPr>
              <a:t>DATA SET </a:t>
            </a:r>
            <a:r>
              <a:rPr lang="ko-KR" altLang="en-US" sz="1600" b="1" dirty="0">
                <a:solidFill>
                  <a:srgbClr val="FFFFFF"/>
                </a:solidFill>
                <a:latin typeface="+mj-lt"/>
                <a:ea typeface="맑은 고딕" pitchFamily="50" charset="-127"/>
              </a:rPr>
              <a:t>구성 </a:t>
            </a:r>
            <a:endParaRPr lang="en-US" altLang="ko-KR" sz="1600" b="1" dirty="0">
              <a:solidFill>
                <a:srgbClr val="FFFFFF"/>
              </a:solidFill>
              <a:latin typeface="+mj-lt"/>
              <a:ea typeface="맑은 고딕" pitchFamily="50" charset="-127"/>
            </a:endParaRPr>
          </a:p>
          <a:p>
            <a:pPr algn="ctr">
              <a:spcBef>
                <a:spcPts val="1200"/>
              </a:spcBef>
            </a:pPr>
            <a:r>
              <a:rPr lang="en-US" altLang="ko-KR" sz="1600" b="1" dirty="0">
                <a:solidFill>
                  <a:srgbClr val="FFFFFF"/>
                </a:solidFill>
                <a:latin typeface="+mj-lt"/>
                <a:ea typeface="맑은 고딕" pitchFamily="50" charset="-127"/>
              </a:rPr>
              <a:t>(PIVOT TABLE </a:t>
            </a:r>
            <a:br>
              <a:rPr lang="en-US" altLang="ko-KR" sz="1600" b="1" dirty="0">
                <a:solidFill>
                  <a:srgbClr val="FFFFFF"/>
                </a:solidFill>
                <a:latin typeface="+mj-lt"/>
                <a:ea typeface="맑은 고딕" pitchFamily="50" charset="-127"/>
              </a:rPr>
            </a:br>
            <a:r>
              <a:rPr lang="ko-KR" altLang="en-US" sz="1600" b="1" dirty="0">
                <a:solidFill>
                  <a:srgbClr val="FFFFFF"/>
                </a:solidFill>
                <a:latin typeface="+mj-lt"/>
                <a:ea typeface="맑은 고딕" pitchFamily="50" charset="-127"/>
              </a:rPr>
              <a:t>구성</a:t>
            </a:r>
            <a:r>
              <a:rPr lang="en-US" altLang="ko-KR" sz="1600" b="1" dirty="0">
                <a:solidFill>
                  <a:srgbClr val="FFFFFF"/>
                </a:solidFill>
                <a:latin typeface="+mj-lt"/>
                <a:ea typeface="맑은 고딕" pitchFamily="50" charset="-127"/>
              </a:rPr>
              <a:t>) </a:t>
            </a:r>
          </a:p>
          <a:p>
            <a:pPr algn="ctr"/>
            <a:endParaRPr lang="en-US" altLang="ko-KR" sz="1600" b="1" dirty="0">
              <a:solidFill>
                <a:srgbClr val="FFFFFF"/>
              </a:solidFill>
              <a:latin typeface="+mj-lt"/>
              <a:ea typeface="맑은 고딕" pitchFamily="50" charset="-127"/>
            </a:endParaRPr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gray">
          <a:xfrm>
            <a:off x="5434969" y="3423440"/>
            <a:ext cx="1258580" cy="2217017"/>
          </a:xfrm>
          <a:prstGeom prst="roundRect">
            <a:avLst>
              <a:gd name="adj" fmla="val 16667"/>
            </a:avLst>
          </a:prstGeom>
          <a:solidFill>
            <a:srgbClr val="2A7286"/>
          </a:solidFill>
          <a:ln>
            <a:noFill/>
          </a:ln>
          <a:extLs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 anchorCtr="0"/>
          <a:lstStyle/>
          <a:p>
            <a:pPr algn="ctr">
              <a:buNone/>
            </a:pPr>
            <a:r>
              <a:rPr lang="en-US" altLang="ko-KR" sz="1600" b="1" dirty="0">
                <a:solidFill>
                  <a:srgbClr val="FFFFFF"/>
                </a:solidFill>
                <a:latin typeface="+mj-lt"/>
                <a:ea typeface="맑은 고딕" pitchFamily="50" charset="-127"/>
              </a:rPr>
              <a:t>(4)</a:t>
            </a:r>
          </a:p>
          <a:p>
            <a:pPr algn="ctr">
              <a:buNone/>
            </a:pPr>
            <a:endParaRPr lang="en-US" altLang="ko-KR" sz="1600" b="1" dirty="0">
              <a:solidFill>
                <a:srgbClr val="FFFFFF"/>
              </a:solidFill>
              <a:latin typeface="+mj-lt"/>
              <a:ea typeface="맑은 고딕" pitchFamily="50" charset="-127"/>
            </a:endParaRPr>
          </a:p>
          <a:p>
            <a:pPr algn="ctr"/>
            <a:r>
              <a:rPr lang="ko-KR" altLang="en-US" sz="1600" b="1" dirty="0">
                <a:solidFill>
                  <a:srgbClr val="FFFFFF"/>
                </a:solidFill>
                <a:ea typeface="맑은 고딕" pitchFamily="50" charset="-127"/>
              </a:rPr>
              <a:t>분석 대상 변수 및 </a:t>
            </a:r>
            <a:br>
              <a:rPr lang="en-US" altLang="ko-KR" sz="1600" b="1" dirty="0">
                <a:solidFill>
                  <a:srgbClr val="FFFFFF"/>
                </a:solidFill>
                <a:ea typeface="맑은 고딕" pitchFamily="50" charset="-127"/>
              </a:rPr>
            </a:br>
            <a:r>
              <a:rPr lang="ko-KR" altLang="en-US" sz="1600" b="1" dirty="0">
                <a:solidFill>
                  <a:srgbClr val="FFFFFF"/>
                </a:solidFill>
                <a:ea typeface="맑은 고딕" pitchFamily="50" charset="-127"/>
              </a:rPr>
              <a:t> </a:t>
            </a:r>
            <a:r>
              <a:rPr lang="en-US" altLang="ko-KR" sz="1600" b="1" dirty="0">
                <a:solidFill>
                  <a:srgbClr val="FFFFFF"/>
                </a:solidFill>
                <a:ea typeface="맑은 고딕" pitchFamily="50" charset="-127"/>
              </a:rPr>
              <a:t>Measure </a:t>
            </a:r>
            <a:br>
              <a:rPr lang="en-US" altLang="ko-KR" sz="1600" b="1" dirty="0">
                <a:solidFill>
                  <a:srgbClr val="FFFFFF"/>
                </a:solidFill>
                <a:ea typeface="맑은 고딕" pitchFamily="50" charset="-127"/>
              </a:rPr>
            </a:br>
            <a:r>
              <a:rPr lang="ko-KR" altLang="en-US" sz="1600" b="1" dirty="0">
                <a:solidFill>
                  <a:srgbClr val="FFFFFF"/>
                </a:solidFill>
                <a:ea typeface="맑은 고딕" pitchFamily="50" charset="-127"/>
              </a:rPr>
              <a:t>정의</a:t>
            </a:r>
            <a:br>
              <a:rPr lang="en-US" altLang="ko-KR" sz="1600" b="1" dirty="0">
                <a:solidFill>
                  <a:srgbClr val="FFFFFF"/>
                </a:solidFill>
                <a:ea typeface="맑은 고딕" pitchFamily="50" charset="-127"/>
              </a:rPr>
            </a:br>
            <a:br>
              <a:rPr lang="en-US" altLang="ko-KR" sz="1600" b="1" dirty="0">
                <a:solidFill>
                  <a:srgbClr val="FFFFFF"/>
                </a:solidFill>
                <a:ea typeface="맑은 고딕" pitchFamily="50" charset="-127"/>
              </a:rPr>
            </a:br>
            <a:endParaRPr lang="en-US" altLang="ko-KR" sz="1600" b="1" dirty="0">
              <a:solidFill>
                <a:srgbClr val="FFFFFF"/>
              </a:solidFill>
              <a:ea typeface="맑은 고딕" pitchFamily="50" charset="-127"/>
            </a:endParaRPr>
          </a:p>
          <a:p>
            <a:pPr algn="ctr">
              <a:buNone/>
            </a:pPr>
            <a:endParaRPr lang="en-US" altLang="ko-KR" sz="1600" b="1" dirty="0">
              <a:solidFill>
                <a:srgbClr val="FFFFFF"/>
              </a:solidFill>
              <a:latin typeface="+mj-lt"/>
              <a:ea typeface="맑은 고딕" pitchFamily="50" charset="-127"/>
            </a:endParaRPr>
          </a:p>
          <a:p>
            <a:pPr algn="ctr">
              <a:buNone/>
            </a:pPr>
            <a:endParaRPr lang="en-US" altLang="ko-KR" sz="1600" b="1" dirty="0">
              <a:solidFill>
                <a:srgbClr val="FFFFFF"/>
              </a:solidFill>
              <a:latin typeface="+mj-lt"/>
              <a:ea typeface="맑은 고딕" pitchFamily="50" charset="-127"/>
            </a:endParaRPr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gray">
          <a:xfrm>
            <a:off x="3962074" y="3423440"/>
            <a:ext cx="1258579" cy="2217017"/>
          </a:xfrm>
          <a:prstGeom prst="roundRect">
            <a:avLst>
              <a:gd name="adj" fmla="val 16667"/>
            </a:avLst>
          </a:prstGeom>
          <a:solidFill>
            <a:srgbClr val="2A7286"/>
          </a:solidFill>
          <a:ln>
            <a:noFill/>
          </a:ln>
        </p:spPr>
        <p:txBody>
          <a:bodyPr anchor="t" anchorCtr="0"/>
          <a:lstStyle/>
          <a:p>
            <a:pPr algn="ctr">
              <a:buNone/>
            </a:pPr>
            <a:r>
              <a:rPr lang="en-US" altLang="ko-KR" sz="1600" b="1" dirty="0">
                <a:solidFill>
                  <a:srgbClr val="FFFFFF"/>
                </a:solidFill>
                <a:latin typeface="+mj-lt"/>
                <a:ea typeface="맑은 고딕" pitchFamily="50" charset="-127"/>
              </a:rPr>
              <a:t>(3)</a:t>
            </a:r>
          </a:p>
          <a:p>
            <a:pPr algn="ctr">
              <a:buNone/>
            </a:pPr>
            <a:br>
              <a:rPr lang="en-US" altLang="ko-KR" sz="1600" b="1" dirty="0">
                <a:solidFill>
                  <a:srgbClr val="FFFFFF"/>
                </a:solidFill>
                <a:latin typeface="+mj-lt"/>
                <a:ea typeface="맑은 고딕" pitchFamily="50" charset="-127"/>
              </a:rPr>
            </a:br>
            <a:r>
              <a:rPr lang="ko-KR" altLang="en-US" sz="1600" b="1" dirty="0">
                <a:solidFill>
                  <a:srgbClr val="FFFFFF"/>
                </a:solidFill>
                <a:latin typeface="+mj-lt"/>
                <a:ea typeface="맑은 고딕" pitchFamily="50" charset="-127"/>
              </a:rPr>
              <a:t>조건 변수</a:t>
            </a:r>
            <a:br>
              <a:rPr lang="en-US" altLang="ko-KR" sz="1600" b="1" dirty="0">
                <a:solidFill>
                  <a:srgbClr val="FFFFFF"/>
                </a:solidFill>
                <a:latin typeface="+mj-lt"/>
                <a:ea typeface="맑은 고딕" pitchFamily="50" charset="-127"/>
              </a:rPr>
            </a:br>
            <a:r>
              <a:rPr lang="en-US" altLang="ko-KR" sz="1600" b="1" dirty="0">
                <a:solidFill>
                  <a:srgbClr val="FFFFFF"/>
                </a:solidFill>
                <a:latin typeface="+mj-lt"/>
                <a:ea typeface="맑은 고딕" pitchFamily="50" charset="-127"/>
              </a:rPr>
              <a:t>(</a:t>
            </a:r>
            <a:r>
              <a:rPr lang="en-US" altLang="ko-KR" sz="1600" b="1" dirty="0">
                <a:solidFill>
                  <a:srgbClr val="FFFFFF"/>
                </a:solidFill>
                <a:ea typeface="맑은 고딕" pitchFamily="50" charset="-127"/>
              </a:rPr>
              <a:t>Column / Row )</a:t>
            </a:r>
            <a:br>
              <a:rPr lang="en-US" altLang="ko-KR" sz="1600" b="1" dirty="0">
                <a:solidFill>
                  <a:srgbClr val="FFFFFF"/>
                </a:solidFill>
                <a:ea typeface="맑은 고딕" pitchFamily="50" charset="-127"/>
              </a:rPr>
            </a:br>
            <a:r>
              <a:rPr lang="ko-KR" altLang="en-US" sz="1600" b="1" dirty="0">
                <a:solidFill>
                  <a:srgbClr val="FFFFFF"/>
                </a:solidFill>
                <a:latin typeface="+mj-lt"/>
                <a:ea typeface="맑은 고딕" pitchFamily="50" charset="-127"/>
              </a:rPr>
              <a:t> 정의</a:t>
            </a:r>
            <a:endParaRPr lang="en-US" altLang="ko-KR" sz="1600" b="1" dirty="0">
              <a:solidFill>
                <a:srgbClr val="FFFFFF"/>
              </a:solidFill>
              <a:latin typeface="+mj-lt"/>
              <a:ea typeface="맑은 고딕" pitchFamily="50" charset="-127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gray">
          <a:xfrm>
            <a:off x="6907864" y="3423440"/>
            <a:ext cx="1258580" cy="2217017"/>
          </a:xfrm>
          <a:prstGeom prst="roundRect">
            <a:avLst>
              <a:gd name="adj" fmla="val 16667"/>
            </a:avLst>
          </a:prstGeom>
          <a:solidFill>
            <a:srgbClr val="2A7286"/>
          </a:solidFill>
          <a:ln>
            <a:noFill/>
          </a:ln>
        </p:spPr>
        <p:txBody>
          <a:bodyPr anchor="t" anchorCtr="0"/>
          <a:lstStyle/>
          <a:p>
            <a:pPr algn="ctr">
              <a:buNone/>
            </a:pPr>
            <a:r>
              <a:rPr lang="en-US" altLang="ko-KR" sz="1600" b="1" dirty="0">
                <a:solidFill>
                  <a:srgbClr val="FFFFFF"/>
                </a:solidFill>
                <a:latin typeface="+mj-lt"/>
                <a:ea typeface="맑은 고딕" pitchFamily="50" charset="-127"/>
              </a:rPr>
              <a:t>(5)</a:t>
            </a:r>
          </a:p>
          <a:p>
            <a:pPr algn="ctr">
              <a:buNone/>
            </a:pPr>
            <a:endParaRPr lang="en-US" altLang="ko-KR" sz="1600" b="1" dirty="0">
              <a:solidFill>
                <a:srgbClr val="FFFFFF"/>
              </a:solidFill>
              <a:latin typeface="+mj-lt"/>
              <a:ea typeface="맑은 고딕" pitchFamily="50" charset="-127"/>
            </a:endParaRPr>
          </a:p>
          <a:p>
            <a:pPr algn="ctr">
              <a:buNone/>
            </a:pPr>
            <a:r>
              <a:rPr lang="en-US" altLang="ko-KR" sz="1600" b="1" dirty="0">
                <a:solidFill>
                  <a:srgbClr val="FFFFFF"/>
                </a:solidFill>
                <a:latin typeface="+mj-lt"/>
                <a:ea typeface="맑은 고딕" pitchFamily="50" charset="-127"/>
              </a:rPr>
              <a:t>Column / Row / </a:t>
            </a:r>
            <a:r>
              <a:rPr lang="ko-KR" altLang="en-US" sz="1600" b="1" dirty="0">
                <a:solidFill>
                  <a:srgbClr val="FFFFFF"/>
                </a:solidFill>
                <a:latin typeface="+mj-lt"/>
                <a:ea typeface="맑은 고딕" pitchFamily="50" charset="-127"/>
              </a:rPr>
              <a:t>전체 </a:t>
            </a:r>
            <a:r>
              <a:rPr lang="en-US" altLang="ko-KR" sz="1600" b="1" dirty="0">
                <a:solidFill>
                  <a:srgbClr val="FFFFFF"/>
                </a:solidFill>
                <a:latin typeface="+mj-lt"/>
                <a:ea typeface="맑은 고딕" pitchFamily="50" charset="-127"/>
              </a:rPr>
              <a:t>% </a:t>
            </a:r>
            <a:r>
              <a:rPr lang="ko-KR" altLang="en-US" sz="1600" b="1" dirty="0">
                <a:solidFill>
                  <a:srgbClr val="FFFFFF"/>
                </a:solidFill>
                <a:latin typeface="+mj-lt"/>
                <a:ea typeface="맑은 고딕" pitchFamily="50" charset="-127"/>
              </a:rPr>
              <a:t>등 </a:t>
            </a:r>
            <a:br>
              <a:rPr lang="en-US" altLang="ko-KR" sz="1600" b="1" dirty="0">
                <a:solidFill>
                  <a:srgbClr val="FFFFFF"/>
                </a:solidFill>
                <a:latin typeface="+mj-lt"/>
                <a:ea typeface="맑은 고딕" pitchFamily="50" charset="-127"/>
              </a:rPr>
            </a:br>
            <a:r>
              <a:rPr lang="ko-KR" altLang="en-US" sz="1600" b="1" dirty="0">
                <a:solidFill>
                  <a:srgbClr val="FFFFFF"/>
                </a:solidFill>
                <a:latin typeface="+mj-lt"/>
                <a:ea typeface="맑은 고딕" pitchFamily="50" charset="-127"/>
              </a:rPr>
              <a:t>분석 관점 정의</a:t>
            </a:r>
            <a:endParaRPr lang="en-US" altLang="ko-KR" sz="1600" b="1" dirty="0">
              <a:solidFill>
                <a:srgbClr val="FFFFFF"/>
              </a:solidFill>
              <a:latin typeface="+mj-lt"/>
              <a:ea typeface="맑은 고딕" pitchFamily="50" charset="-127"/>
            </a:endParaRPr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gray">
          <a:xfrm>
            <a:off x="5924563" y="5997488"/>
            <a:ext cx="3851293" cy="854977"/>
          </a:xfrm>
          <a:prstGeom prst="roundRect">
            <a:avLst>
              <a:gd name="adj" fmla="val 16667"/>
            </a:avLst>
          </a:prstGeom>
          <a:solidFill>
            <a:srgbClr val="2A7286"/>
          </a:solidFill>
          <a:ln>
            <a:noFill/>
          </a:ln>
        </p:spPr>
        <p:txBody>
          <a:bodyPr anchor="t" anchorCtr="0"/>
          <a:lstStyle/>
          <a:p>
            <a:pPr algn="ctr">
              <a:buNone/>
            </a:pPr>
            <a:r>
              <a:rPr lang="en-US" altLang="ko-KR" sz="1600" b="1" dirty="0">
                <a:solidFill>
                  <a:srgbClr val="FFFFFF"/>
                </a:solidFill>
                <a:latin typeface="+mj-lt"/>
                <a:ea typeface="맑은 고딕" pitchFamily="50" charset="-127"/>
              </a:rPr>
              <a:t>(7)</a:t>
            </a:r>
          </a:p>
          <a:p>
            <a:pPr algn="ctr">
              <a:buNone/>
            </a:pPr>
            <a:r>
              <a:rPr lang="ko-KR" altLang="en-US" sz="1600" b="1" dirty="0">
                <a:solidFill>
                  <a:srgbClr val="FFFFFF"/>
                </a:solidFill>
                <a:latin typeface="+mj-lt"/>
                <a:ea typeface="맑은 고딕" pitchFamily="50" charset="-127"/>
              </a:rPr>
              <a:t>분석 결과 해석 및 추가 요건 도출</a:t>
            </a:r>
            <a:endParaRPr lang="en-US" altLang="ko-KR" sz="1600" b="1" dirty="0">
              <a:solidFill>
                <a:srgbClr val="FFFFFF"/>
              </a:solidFill>
              <a:latin typeface="+mj-lt"/>
              <a:ea typeface="맑은 고딕" pitchFamily="50" charset="-127"/>
            </a:endParaRPr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gray">
          <a:xfrm>
            <a:off x="917544" y="1494615"/>
            <a:ext cx="9001188" cy="500066"/>
          </a:xfrm>
          <a:prstGeom prst="roundRect">
            <a:avLst>
              <a:gd name="adj" fmla="val 16667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txBody>
          <a:bodyPr anchor="ctr" anchorCtr="1"/>
          <a:lstStyle/>
          <a:p>
            <a:pPr algn="ctr">
              <a:buNone/>
            </a:pPr>
            <a:r>
              <a:rPr lang="en-US" altLang="ko-KR" sz="1800" b="1" dirty="0">
                <a:solidFill>
                  <a:srgbClr val="FFFFFF"/>
                </a:solidFill>
                <a:latin typeface="+mj-lt"/>
                <a:ea typeface="맑은 고딕" pitchFamily="50" charset="-127"/>
              </a:rPr>
              <a:t>CORE TIPS to Analyze Data (BASE ANALYSIS)</a:t>
            </a:r>
          </a:p>
        </p:txBody>
      </p:sp>
      <p:sp>
        <p:nvSpPr>
          <p:cNvPr id="10" name="Rectangle 6"/>
          <p:cNvSpPr>
            <a:spLocks noChangeArrowheads="1"/>
          </p:cNvSpPr>
          <p:nvPr/>
        </p:nvSpPr>
        <p:spPr bwMode="gray">
          <a:xfrm>
            <a:off x="917544" y="2208995"/>
            <a:ext cx="2143140" cy="857256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1"/>
          <a:lstStyle/>
          <a:p>
            <a:pPr algn="ctr"/>
            <a:r>
              <a:rPr lang="en-US" altLang="ko-KR" sz="1800" b="1" dirty="0">
                <a:solidFill>
                  <a:srgbClr val="FFFFFF"/>
                </a:solidFill>
                <a:latin typeface="+mj-lt"/>
                <a:ea typeface="맑은 고딕" pitchFamily="50" charset="-127"/>
              </a:rPr>
              <a:t>(0) </a:t>
            </a:r>
            <a:r>
              <a:rPr lang="ko-KR" altLang="en-US" sz="1800" b="1" dirty="0">
                <a:solidFill>
                  <a:srgbClr val="FFFFFF"/>
                </a:solidFill>
                <a:latin typeface="+mj-lt"/>
                <a:ea typeface="맑은 고딕" pitchFamily="50" charset="-127"/>
              </a:rPr>
              <a:t>가설 </a:t>
            </a:r>
            <a:endParaRPr lang="en-US" altLang="ko-KR" sz="1800" b="1" dirty="0">
              <a:solidFill>
                <a:srgbClr val="FFFFFF"/>
              </a:solidFill>
              <a:latin typeface="+mj-lt"/>
              <a:ea typeface="맑은 고딕" pitchFamily="50" charset="-127"/>
            </a:endParaRPr>
          </a:p>
        </p:txBody>
      </p:sp>
      <p:cxnSp>
        <p:nvCxnSpPr>
          <p:cNvPr id="14" name="꺾인 연결선 13"/>
          <p:cNvCxnSpPr>
            <a:stCxn id="10" idx="2"/>
            <a:endCxn id="3" idx="0"/>
          </p:cNvCxnSpPr>
          <p:nvPr/>
        </p:nvCxnSpPr>
        <p:spPr>
          <a:xfrm rot="5400000">
            <a:off x="1638751" y="3073076"/>
            <a:ext cx="357189" cy="343538"/>
          </a:xfrm>
          <a:prstGeom prst="bentConnector3">
            <a:avLst>
              <a:gd name="adj1" fmla="val 50000"/>
            </a:avLst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6"/>
          <p:cNvSpPr>
            <a:spLocks noChangeArrowheads="1"/>
          </p:cNvSpPr>
          <p:nvPr/>
        </p:nvSpPr>
        <p:spPr bwMode="gray">
          <a:xfrm>
            <a:off x="8380759" y="3423441"/>
            <a:ext cx="1258580" cy="2214578"/>
          </a:xfrm>
          <a:prstGeom prst="roundRect">
            <a:avLst>
              <a:gd name="adj" fmla="val 16667"/>
            </a:avLst>
          </a:prstGeom>
          <a:solidFill>
            <a:srgbClr val="2A7286"/>
          </a:solidFill>
          <a:ln>
            <a:noFill/>
          </a:ln>
        </p:spPr>
        <p:txBody>
          <a:bodyPr anchor="t" anchorCtr="0"/>
          <a:lstStyle/>
          <a:p>
            <a:pPr algn="ctr">
              <a:buNone/>
            </a:pPr>
            <a:r>
              <a:rPr lang="en-US" altLang="ko-KR" sz="1600" b="1" dirty="0">
                <a:solidFill>
                  <a:srgbClr val="FFFFFF"/>
                </a:solidFill>
                <a:latin typeface="+mj-lt"/>
                <a:ea typeface="맑은 고딕" pitchFamily="50" charset="-127"/>
              </a:rPr>
              <a:t>(6)</a:t>
            </a:r>
          </a:p>
          <a:p>
            <a:pPr algn="ctr">
              <a:buNone/>
            </a:pPr>
            <a:endParaRPr lang="en-US" altLang="ko-KR" sz="1600" b="1" dirty="0">
              <a:solidFill>
                <a:srgbClr val="FFFFFF"/>
              </a:solidFill>
              <a:latin typeface="+mj-lt"/>
              <a:ea typeface="맑은 고딕" pitchFamily="50" charset="-127"/>
            </a:endParaRPr>
          </a:p>
          <a:p>
            <a:pPr algn="ctr">
              <a:buNone/>
            </a:pPr>
            <a:r>
              <a:rPr lang="en-US" altLang="ko-KR" sz="1600" b="1" dirty="0">
                <a:solidFill>
                  <a:srgbClr val="FFFFFF"/>
                </a:solidFill>
                <a:latin typeface="+mj-lt"/>
                <a:ea typeface="맑은 고딕" pitchFamily="50" charset="-127"/>
              </a:rPr>
              <a:t>Graph </a:t>
            </a:r>
            <a:br>
              <a:rPr lang="en-US" altLang="ko-KR" sz="1600" b="1" dirty="0">
                <a:solidFill>
                  <a:srgbClr val="FFFFFF"/>
                </a:solidFill>
                <a:latin typeface="+mj-lt"/>
                <a:ea typeface="맑은 고딕" pitchFamily="50" charset="-127"/>
              </a:rPr>
            </a:br>
            <a:r>
              <a:rPr lang="ko-KR" altLang="en-US" sz="1600" b="1" dirty="0">
                <a:solidFill>
                  <a:srgbClr val="FFFFFF"/>
                </a:solidFill>
                <a:latin typeface="+mj-lt"/>
                <a:ea typeface="맑은 고딕" pitchFamily="50" charset="-127"/>
              </a:rPr>
              <a:t>및 </a:t>
            </a:r>
            <a:r>
              <a:rPr lang="en-US" altLang="ko-KR" sz="1600" b="1" dirty="0">
                <a:solidFill>
                  <a:srgbClr val="FFFFFF"/>
                </a:solidFill>
                <a:latin typeface="+mj-lt"/>
                <a:ea typeface="맑은 고딕" pitchFamily="50" charset="-127"/>
              </a:rPr>
              <a:t>Table </a:t>
            </a:r>
            <a:r>
              <a:rPr lang="ko-KR" altLang="en-US" sz="1600" b="1" dirty="0">
                <a:solidFill>
                  <a:srgbClr val="FFFFFF"/>
                </a:solidFill>
                <a:latin typeface="+mj-lt"/>
                <a:ea typeface="맑은 고딕" pitchFamily="50" charset="-127"/>
              </a:rPr>
              <a:t>등 </a:t>
            </a:r>
            <a:r>
              <a:rPr lang="en-US" altLang="ko-KR" sz="1600" b="1" dirty="0">
                <a:solidFill>
                  <a:srgbClr val="FFFFFF"/>
                </a:solidFill>
                <a:latin typeface="+mj-lt"/>
                <a:ea typeface="맑은 고딕" pitchFamily="50" charset="-127"/>
              </a:rPr>
              <a:t> </a:t>
            </a:r>
            <a:br>
              <a:rPr lang="en-US" altLang="ko-KR" sz="1600" b="1" dirty="0">
                <a:solidFill>
                  <a:srgbClr val="FFFFFF"/>
                </a:solidFill>
                <a:latin typeface="+mj-lt"/>
                <a:ea typeface="맑은 고딕" pitchFamily="50" charset="-127"/>
              </a:rPr>
            </a:br>
            <a:r>
              <a:rPr lang="ko-KR" altLang="en-US" sz="1600" b="1" dirty="0">
                <a:solidFill>
                  <a:srgbClr val="FFFFFF"/>
                </a:solidFill>
                <a:latin typeface="+mj-lt"/>
                <a:ea typeface="맑은 고딕" pitchFamily="50" charset="-127"/>
              </a:rPr>
              <a:t>선택</a:t>
            </a:r>
            <a:endParaRPr lang="en-US" altLang="ko-KR" sz="1600" b="1" dirty="0">
              <a:solidFill>
                <a:srgbClr val="FFFFFF"/>
              </a:solidFill>
              <a:latin typeface="+mj-lt"/>
              <a:ea typeface="맑은 고딕" pitchFamily="50" charset="-127"/>
            </a:endParaRPr>
          </a:p>
        </p:txBody>
      </p:sp>
      <p:cxnSp>
        <p:nvCxnSpPr>
          <p:cNvPr id="20" name="꺾인 연결선 19"/>
          <p:cNvCxnSpPr>
            <a:stCxn id="17" idx="2"/>
            <a:endCxn id="8" idx="0"/>
          </p:cNvCxnSpPr>
          <p:nvPr/>
        </p:nvCxnSpPr>
        <p:spPr>
          <a:xfrm rot="5400000">
            <a:off x="8250396" y="5237834"/>
            <a:ext cx="359469" cy="1159839"/>
          </a:xfrm>
          <a:prstGeom prst="bentConnector3">
            <a:avLst>
              <a:gd name="adj1" fmla="val 50000"/>
            </a:avLst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>
            <a:stCxn id="3" idx="3"/>
            <a:endCxn id="4" idx="1"/>
          </p:cNvCxnSpPr>
          <p:nvPr/>
        </p:nvCxnSpPr>
        <p:spPr>
          <a:xfrm>
            <a:off x="2274866" y="4531949"/>
            <a:ext cx="214314" cy="1588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/>
          <p:cNvCxnSpPr>
            <a:stCxn id="4" idx="3"/>
            <a:endCxn id="6" idx="1"/>
          </p:cNvCxnSpPr>
          <p:nvPr/>
        </p:nvCxnSpPr>
        <p:spPr>
          <a:xfrm>
            <a:off x="3747759" y="4531949"/>
            <a:ext cx="214315" cy="1588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/>
          <p:cNvCxnSpPr>
            <a:stCxn id="6" idx="3"/>
            <a:endCxn id="5" idx="1"/>
          </p:cNvCxnSpPr>
          <p:nvPr/>
        </p:nvCxnSpPr>
        <p:spPr>
          <a:xfrm>
            <a:off x="5220653" y="4531949"/>
            <a:ext cx="214316" cy="1588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/>
          <p:cNvCxnSpPr>
            <a:stCxn id="5" idx="3"/>
            <a:endCxn id="7" idx="1"/>
          </p:cNvCxnSpPr>
          <p:nvPr/>
        </p:nvCxnSpPr>
        <p:spPr>
          <a:xfrm>
            <a:off x="6693549" y="4531949"/>
            <a:ext cx="214315" cy="1588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/>
          <p:cNvCxnSpPr>
            <a:stCxn id="7" idx="3"/>
            <a:endCxn id="17" idx="1"/>
          </p:cNvCxnSpPr>
          <p:nvPr/>
        </p:nvCxnSpPr>
        <p:spPr>
          <a:xfrm flipV="1">
            <a:off x="8166444" y="4530730"/>
            <a:ext cx="214315" cy="1219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150224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1231156" y="466720"/>
            <a:ext cx="7310309" cy="572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4306" tIns="52153" rIns="104306" bIns="52153" rtlCol="0" anchor="ctr"/>
          <a:lstStyle/>
          <a:p>
            <a:r>
              <a:rPr lang="ko-KR" altLang="en-US" sz="3200" b="1" spc="-171" dirty="0">
                <a:solidFill>
                  <a:srgbClr val="009999"/>
                </a:solidFill>
                <a:latin typeface="Calibri" pitchFamily="34" charset="0"/>
                <a:ea typeface="나눔바른고딕 옛한글" pitchFamily="50" charset="-127"/>
                <a:cs typeface="Calibri" pitchFamily="34" charset="0"/>
              </a:rPr>
              <a:t>분석 과정</a:t>
            </a:r>
            <a:r>
              <a:rPr lang="en-US" altLang="ko-KR" sz="3200" b="1" spc="-171" dirty="0">
                <a:solidFill>
                  <a:srgbClr val="009999"/>
                </a:solidFill>
                <a:latin typeface="Calibri" pitchFamily="34" charset="0"/>
                <a:ea typeface="나눔바른고딕 옛한글" pitchFamily="50" charset="-127"/>
                <a:cs typeface="Calibri" pitchFamily="34" charset="0"/>
              </a:rPr>
              <a:t>_ 1) </a:t>
            </a:r>
            <a:r>
              <a:rPr lang="ko-KR" altLang="en-US" sz="3200" b="1" spc="-171" dirty="0">
                <a:solidFill>
                  <a:srgbClr val="009999"/>
                </a:solidFill>
                <a:latin typeface="Calibri" pitchFamily="34" charset="0"/>
                <a:ea typeface="나눔바른고딕 옛한글" pitchFamily="50" charset="-127"/>
                <a:cs typeface="Calibri" pitchFamily="34" charset="0"/>
              </a:rPr>
              <a:t>필요</a:t>
            </a:r>
            <a:r>
              <a:rPr lang="en-US" altLang="ko-KR" sz="3200" b="1" spc="-171" dirty="0">
                <a:solidFill>
                  <a:srgbClr val="009999"/>
                </a:solidFill>
                <a:latin typeface="Calibri" pitchFamily="34" charset="0"/>
                <a:ea typeface="나눔바른고딕 옛한글" pitchFamily="50" charset="-127"/>
                <a:cs typeface="Calibri" pitchFamily="34" charset="0"/>
              </a:rPr>
              <a:t> </a:t>
            </a:r>
            <a:r>
              <a:rPr lang="ko-KR" altLang="en-US" sz="3200" b="1" spc="-171" dirty="0">
                <a:solidFill>
                  <a:srgbClr val="009999"/>
                </a:solidFill>
                <a:latin typeface="Calibri" pitchFamily="34" charset="0"/>
                <a:ea typeface="나눔바른고딕 옛한글" pitchFamily="50" charset="-127"/>
                <a:cs typeface="Calibri" pitchFamily="34" charset="0"/>
              </a:rPr>
              <a:t>변수 요건 정의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365478" y="684287"/>
            <a:ext cx="20758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dirty="0"/>
              <a:t>Big Data Profiler – Analysis</a:t>
            </a:r>
            <a:endParaRPr lang="ko-KR" altLang="en-US" sz="1400" b="1" dirty="0"/>
          </a:p>
        </p:txBody>
      </p:sp>
      <p:grpSp>
        <p:nvGrpSpPr>
          <p:cNvPr id="2" name="그룹 14"/>
          <p:cNvGrpSpPr/>
          <p:nvPr/>
        </p:nvGrpSpPr>
        <p:grpSpPr>
          <a:xfrm>
            <a:off x="988982" y="1351739"/>
            <a:ext cx="8929750" cy="1785949"/>
            <a:chOff x="988982" y="1351739"/>
            <a:chExt cx="8929750" cy="1785949"/>
          </a:xfrm>
        </p:grpSpPr>
        <p:sp>
          <p:nvSpPr>
            <p:cNvPr id="5" name="Text Box 25"/>
            <p:cNvSpPr txBox="1">
              <a:spLocks noChangeArrowheads="1"/>
            </p:cNvSpPr>
            <p:nvPr/>
          </p:nvSpPr>
          <p:spPr bwMode="gray">
            <a:xfrm>
              <a:off x="988982" y="1351739"/>
              <a:ext cx="8929750" cy="928693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108000" rIns="108000" anchor="ctr" anchorCtr="0">
              <a:noAutofit/>
            </a:bodyPr>
            <a:lstStyle>
              <a:lvl1pPr marL="457200" indent="-457200" defTabSz="762000">
                <a:defRPr sz="1100">
                  <a:solidFill>
                    <a:schemeClr val="tx1"/>
                  </a:solidFill>
                  <a:latin typeface="Arial Black" pitchFamily="34" charset="0"/>
                  <a:ea typeface="HY헤드라인M" pitchFamily="18" charset="-127"/>
                </a:defRPr>
              </a:lvl1pPr>
              <a:lvl2pPr marL="914400" indent="-457200" defTabSz="762000">
                <a:defRPr sz="1100">
                  <a:solidFill>
                    <a:schemeClr val="tx1"/>
                  </a:solidFill>
                  <a:latin typeface="Arial Black" pitchFamily="34" charset="0"/>
                  <a:ea typeface="HY헤드라인M" pitchFamily="18" charset="-127"/>
                </a:defRPr>
              </a:lvl2pPr>
              <a:lvl3pPr marL="1143000" indent="-228600" defTabSz="762000">
                <a:defRPr sz="1100">
                  <a:solidFill>
                    <a:schemeClr val="tx1"/>
                  </a:solidFill>
                  <a:latin typeface="Arial Black" pitchFamily="34" charset="0"/>
                  <a:ea typeface="HY헤드라인M" pitchFamily="18" charset="-127"/>
                </a:defRPr>
              </a:lvl3pPr>
              <a:lvl4pPr marL="1600200" indent="-228600" defTabSz="762000">
                <a:defRPr sz="1100">
                  <a:solidFill>
                    <a:schemeClr val="tx1"/>
                  </a:solidFill>
                  <a:latin typeface="Arial Black" pitchFamily="34" charset="0"/>
                  <a:ea typeface="HY헤드라인M" pitchFamily="18" charset="-127"/>
                </a:defRPr>
              </a:lvl4pPr>
              <a:lvl5pPr marL="2057400" indent="-228600" defTabSz="762000">
                <a:defRPr sz="1100">
                  <a:solidFill>
                    <a:schemeClr val="tx1"/>
                  </a:solidFill>
                  <a:latin typeface="Arial Black" pitchFamily="34" charset="0"/>
                  <a:ea typeface="HY헤드라인M" pitchFamily="18" charset="-127"/>
                </a:defRPr>
              </a:lvl5pPr>
              <a:lvl6pPr marL="2514600" indent="-228600" defTabSz="7620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itchFamily="2" charset="2"/>
                <a:defRPr sz="1100">
                  <a:solidFill>
                    <a:schemeClr val="tx1"/>
                  </a:solidFill>
                  <a:latin typeface="Arial Black" pitchFamily="34" charset="0"/>
                  <a:ea typeface="HY헤드라인M" pitchFamily="18" charset="-127"/>
                </a:defRPr>
              </a:lvl6pPr>
              <a:lvl7pPr marL="2971800" indent="-228600" defTabSz="7620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itchFamily="2" charset="2"/>
                <a:defRPr sz="1100">
                  <a:solidFill>
                    <a:schemeClr val="tx1"/>
                  </a:solidFill>
                  <a:latin typeface="Arial Black" pitchFamily="34" charset="0"/>
                  <a:ea typeface="HY헤드라인M" pitchFamily="18" charset="-127"/>
                </a:defRPr>
              </a:lvl7pPr>
              <a:lvl8pPr marL="3429000" indent="-228600" defTabSz="7620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itchFamily="2" charset="2"/>
                <a:defRPr sz="1100">
                  <a:solidFill>
                    <a:schemeClr val="tx1"/>
                  </a:solidFill>
                  <a:latin typeface="Arial Black" pitchFamily="34" charset="0"/>
                  <a:ea typeface="HY헤드라인M" pitchFamily="18" charset="-127"/>
                </a:defRPr>
              </a:lvl8pPr>
              <a:lvl9pPr marL="3886200" indent="-228600" defTabSz="7620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itchFamily="2" charset="2"/>
                <a:defRPr sz="1100">
                  <a:solidFill>
                    <a:schemeClr val="tx1"/>
                  </a:solidFill>
                  <a:latin typeface="Arial Black" pitchFamily="34" charset="0"/>
                  <a:ea typeface="HY헤드라인M" pitchFamily="18" charset="-127"/>
                </a:defRPr>
              </a:lvl9pPr>
            </a:lstStyle>
            <a:p>
              <a:pPr marL="0" indent="0" algn="ctr" latinLnBrk="0">
                <a:spcBef>
                  <a:spcPts val="1200"/>
                </a:spcBef>
              </a:pPr>
              <a:r>
                <a:rPr lang="en-US" altLang="ko-KR" sz="2000" b="1" dirty="0">
                  <a:latin typeface="맑은 고딕" pitchFamily="50" charset="-127"/>
                  <a:ea typeface="맑은 고딕" pitchFamily="50" charset="-127"/>
                </a:rPr>
                <a:t>SO WOOL </a:t>
              </a:r>
              <a:r>
                <a:rPr lang="ko-KR" altLang="en-US" sz="2000" b="1" dirty="0">
                  <a:latin typeface="맑은 고딕" pitchFamily="50" charset="-127"/>
                  <a:ea typeface="맑은 고딕" pitchFamily="50" charset="-127"/>
                </a:rPr>
                <a:t>캐시미어</a:t>
              </a:r>
              <a:r>
                <a:rPr lang="en-US" altLang="ko-KR" sz="2000" b="1" dirty="0">
                  <a:latin typeface="맑은 고딕" pitchFamily="50" charset="-127"/>
                  <a:ea typeface="맑은 고딕" pitchFamily="50" charset="-127"/>
                </a:rPr>
                <a:t> </a:t>
              </a:r>
              <a:r>
                <a:rPr lang="ko-KR" altLang="en-US" sz="2000" b="1" dirty="0">
                  <a:latin typeface="맑은 고딕" pitchFamily="50" charset="-127"/>
                  <a:ea typeface="맑은 고딕" pitchFamily="50" charset="-127"/>
                </a:rPr>
                <a:t>니트의 </a:t>
              </a:r>
              <a:r>
                <a:rPr lang="en-US" altLang="ko-KR" sz="2000" b="1" dirty="0">
                  <a:latin typeface="맑은 고딕" pitchFamily="50" charset="-127"/>
                  <a:ea typeface="맑은 고딕" pitchFamily="50" charset="-127"/>
                </a:rPr>
                <a:t>1</a:t>
              </a:r>
              <a:r>
                <a:rPr lang="ko-KR" altLang="en-US" sz="2000" b="1" dirty="0">
                  <a:latin typeface="맑은 고딕" pitchFamily="50" charset="-127"/>
                  <a:ea typeface="맑은 고딕" pitchFamily="50" charset="-127"/>
                </a:rPr>
                <a:t>차 및 </a:t>
              </a:r>
              <a:r>
                <a:rPr lang="en-US" altLang="ko-KR" sz="2000" b="1" dirty="0">
                  <a:latin typeface="맑은 고딕" pitchFamily="50" charset="-127"/>
                  <a:ea typeface="맑은 고딕" pitchFamily="50" charset="-127"/>
                </a:rPr>
                <a:t>2</a:t>
              </a:r>
              <a:r>
                <a:rPr lang="ko-KR" altLang="en-US" sz="2000" b="1" dirty="0">
                  <a:latin typeface="맑은 고딕" pitchFamily="50" charset="-127"/>
                  <a:ea typeface="맑은 고딕" pitchFamily="50" charset="-127"/>
                </a:rPr>
                <a:t>차 방송에 대한 구매 고객 특성 및  </a:t>
              </a:r>
              <a:r>
                <a:rPr lang="ko-KR" altLang="en-US" sz="2000" b="1" dirty="0" err="1">
                  <a:latin typeface="맑은 고딕" pitchFamily="50" charset="-127"/>
                  <a:ea typeface="맑은 고딕" pitchFamily="50" charset="-127"/>
                </a:rPr>
                <a:t>회차</a:t>
              </a:r>
              <a:r>
                <a:rPr lang="ko-KR" altLang="en-US" sz="2000" b="1" dirty="0">
                  <a:latin typeface="맑은 고딕" pitchFamily="50" charset="-127"/>
                  <a:ea typeface="맑은 고딕" pitchFamily="50" charset="-127"/>
                </a:rPr>
                <a:t> 별 차이를 파악</a:t>
              </a:r>
              <a:r>
                <a:rPr lang="en-US" altLang="ko-KR" sz="2000" b="1" dirty="0">
                  <a:latin typeface="맑은 고딕" pitchFamily="50" charset="-127"/>
                  <a:ea typeface="맑은 고딕" pitchFamily="50" charset="-127"/>
                </a:rPr>
                <a:t>, </a:t>
              </a:r>
              <a:r>
                <a:rPr lang="ko-KR" altLang="en-US" sz="2000" b="1" dirty="0">
                  <a:latin typeface="맑은 고딕" pitchFamily="50" charset="-127"/>
                  <a:ea typeface="맑은 고딕" pitchFamily="50" charset="-127"/>
                </a:rPr>
                <a:t>이후 방송에 대한 전략 수립 </a:t>
              </a:r>
              <a:endParaRPr lang="en-US" altLang="ko-KR" sz="2000" b="1" dirty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7" name="Text Box 25"/>
            <p:cNvSpPr txBox="1">
              <a:spLocks noChangeArrowheads="1"/>
            </p:cNvSpPr>
            <p:nvPr/>
          </p:nvSpPr>
          <p:spPr bwMode="gray">
            <a:xfrm>
              <a:off x="2274867" y="2351871"/>
              <a:ext cx="6357982" cy="785817"/>
            </a:xfrm>
            <a:prstGeom prst="rect">
              <a:avLst/>
            </a:prstGeom>
            <a:noFill/>
            <a:ln>
              <a:solidFill>
                <a:schemeClr val="accent1"/>
              </a:solidFill>
              <a:prstDash val="dash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rIns="0" anchor="ctr" anchorCtr="0">
              <a:noAutofit/>
            </a:bodyPr>
            <a:lstStyle>
              <a:lvl1pPr marL="457200" indent="-457200" defTabSz="762000">
                <a:defRPr sz="1100">
                  <a:solidFill>
                    <a:schemeClr val="tx1"/>
                  </a:solidFill>
                  <a:latin typeface="Arial Black" pitchFamily="34" charset="0"/>
                  <a:ea typeface="HY헤드라인M" pitchFamily="18" charset="-127"/>
                </a:defRPr>
              </a:lvl1pPr>
              <a:lvl2pPr marL="914400" indent="-457200" defTabSz="762000">
                <a:defRPr sz="1100">
                  <a:solidFill>
                    <a:schemeClr val="tx1"/>
                  </a:solidFill>
                  <a:latin typeface="Arial Black" pitchFamily="34" charset="0"/>
                  <a:ea typeface="HY헤드라인M" pitchFamily="18" charset="-127"/>
                </a:defRPr>
              </a:lvl2pPr>
              <a:lvl3pPr marL="1143000" indent="-228600" defTabSz="762000">
                <a:defRPr sz="1100">
                  <a:solidFill>
                    <a:schemeClr val="tx1"/>
                  </a:solidFill>
                  <a:latin typeface="Arial Black" pitchFamily="34" charset="0"/>
                  <a:ea typeface="HY헤드라인M" pitchFamily="18" charset="-127"/>
                </a:defRPr>
              </a:lvl3pPr>
              <a:lvl4pPr marL="1600200" indent="-228600" defTabSz="762000">
                <a:defRPr sz="1100">
                  <a:solidFill>
                    <a:schemeClr val="tx1"/>
                  </a:solidFill>
                  <a:latin typeface="Arial Black" pitchFamily="34" charset="0"/>
                  <a:ea typeface="HY헤드라인M" pitchFamily="18" charset="-127"/>
                </a:defRPr>
              </a:lvl4pPr>
              <a:lvl5pPr marL="2057400" indent="-228600" defTabSz="762000">
                <a:defRPr sz="1100">
                  <a:solidFill>
                    <a:schemeClr val="tx1"/>
                  </a:solidFill>
                  <a:latin typeface="Arial Black" pitchFamily="34" charset="0"/>
                  <a:ea typeface="HY헤드라인M" pitchFamily="18" charset="-127"/>
                </a:defRPr>
              </a:lvl5pPr>
              <a:lvl6pPr marL="2514600" indent="-228600" defTabSz="7620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itchFamily="2" charset="2"/>
                <a:defRPr sz="1100">
                  <a:solidFill>
                    <a:schemeClr val="tx1"/>
                  </a:solidFill>
                  <a:latin typeface="Arial Black" pitchFamily="34" charset="0"/>
                  <a:ea typeface="HY헤드라인M" pitchFamily="18" charset="-127"/>
                </a:defRPr>
              </a:lvl6pPr>
              <a:lvl7pPr marL="2971800" indent="-228600" defTabSz="7620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itchFamily="2" charset="2"/>
                <a:defRPr sz="1100">
                  <a:solidFill>
                    <a:schemeClr val="tx1"/>
                  </a:solidFill>
                  <a:latin typeface="Arial Black" pitchFamily="34" charset="0"/>
                  <a:ea typeface="HY헤드라인M" pitchFamily="18" charset="-127"/>
                </a:defRPr>
              </a:lvl7pPr>
              <a:lvl8pPr marL="3429000" indent="-228600" defTabSz="7620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itchFamily="2" charset="2"/>
                <a:defRPr sz="1100">
                  <a:solidFill>
                    <a:schemeClr val="tx1"/>
                  </a:solidFill>
                  <a:latin typeface="Arial Black" pitchFamily="34" charset="0"/>
                  <a:ea typeface="HY헤드라인M" pitchFamily="18" charset="-127"/>
                </a:defRPr>
              </a:lvl8pPr>
              <a:lvl9pPr marL="3886200" indent="-228600" defTabSz="7620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itchFamily="2" charset="2"/>
                <a:defRPr sz="1100">
                  <a:solidFill>
                    <a:schemeClr val="tx1"/>
                  </a:solidFill>
                  <a:latin typeface="Arial Black" pitchFamily="34" charset="0"/>
                  <a:ea typeface="HY헤드라인M" pitchFamily="18" charset="-127"/>
                </a:defRPr>
              </a:lvl9pPr>
            </a:lstStyle>
            <a:p>
              <a:pPr algn="ctr" latinLnBrk="0">
                <a:spcBef>
                  <a:spcPts val="600"/>
                </a:spcBef>
              </a:pPr>
              <a:r>
                <a:rPr lang="en-US" altLang="ko-KR" sz="1800" b="1" dirty="0">
                  <a:latin typeface="맑은 고딕" pitchFamily="50" charset="-127"/>
                  <a:ea typeface="맑은 고딕" pitchFamily="50" charset="-127"/>
                </a:rPr>
                <a:t>1</a:t>
              </a:r>
              <a:r>
                <a:rPr lang="ko-KR" altLang="en-US" sz="1800" b="1" dirty="0">
                  <a:latin typeface="맑은 고딕" pitchFamily="50" charset="-127"/>
                  <a:ea typeface="맑은 고딕" pitchFamily="50" charset="-127"/>
                </a:rPr>
                <a:t>회 방송 </a:t>
              </a:r>
              <a:r>
                <a:rPr lang="en-US" altLang="ko-KR" sz="1800" b="1" dirty="0">
                  <a:latin typeface="맑은 고딕" pitchFamily="50" charset="-127"/>
                  <a:ea typeface="맑은 고딕" pitchFamily="50" charset="-127"/>
                </a:rPr>
                <a:t>: </a:t>
              </a:r>
              <a:r>
                <a:rPr lang="ko-KR" altLang="en-US" sz="1800" b="1" dirty="0">
                  <a:latin typeface="맑은 고딕" pitchFamily="50" charset="-127"/>
                  <a:ea typeface="맑은 고딕" pitchFamily="50" charset="-127"/>
                </a:rPr>
                <a:t>토요일 아침 </a:t>
              </a:r>
              <a:r>
                <a:rPr lang="en-US" altLang="ko-KR" sz="1800" b="1" dirty="0">
                  <a:latin typeface="맑은 고딕" pitchFamily="50" charset="-127"/>
                  <a:ea typeface="맑은 고딕" pitchFamily="50" charset="-127"/>
                </a:rPr>
                <a:t>9:20</a:t>
              </a:r>
              <a:r>
                <a:rPr lang="ko-KR" altLang="en-US" sz="1800" b="1" dirty="0">
                  <a:latin typeface="맑은 고딕" pitchFamily="50" charset="-127"/>
                  <a:ea typeface="맑은 고딕" pitchFamily="50" charset="-127"/>
                </a:rPr>
                <a:t>분 </a:t>
              </a:r>
              <a:endParaRPr lang="en-US" altLang="ko-KR" sz="1800" b="1" dirty="0">
                <a:latin typeface="맑은 고딕" pitchFamily="50" charset="-127"/>
                <a:ea typeface="맑은 고딕" pitchFamily="50" charset="-127"/>
              </a:endParaRPr>
            </a:p>
            <a:p>
              <a:pPr algn="ctr" latinLnBrk="0">
                <a:spcBef>
                  <a:spcPts val="600"/>
                </a:spcBef>
              </a:pPr>
              <a:r>
                <a:rPr lang="en-US" altLang="ko-KR" sz="1800" b="1" dirty="0">
                  <a:latin typeface="맑은 고딕" pitchFamily="50" charset="-127"/>
                  <a:ea typeface="맑은 고딕" pitchFamily="50" charset="-127"/>
                </a:rPr>
                <a:t>2</a:t>
              </a:r>
              <a:r>
                <a:rPr lang="ko-KR" altLang="en-US" sz="1800" b="1" dirty="0">
                  <a:latin typeface="맑은 고딕" pitchFamily="50" charset="-127"/>
                  <a:ea typeface="맑은 고딕" pitchFamily="50" charset="-127"/>
                </a:rPr>
                <a:t>회 방송 </a:t>
              </a:r>
              <a:r>
                <a:rPr lang="en-US" altLang="ko-KR" sz="1800" b="1" dirty="0">
                  <a:latin typeface="맑은 고딕" pitchFamily="50" charset="-127"/>
                  <a:ea typeface="맑은 고딕" pitchFamily="50" charset="-127"/>
                </a:rPr>
                <a:t>: </a:t>
              </a:r>
              <a:r>
                <a:rPr lang="ko-KR" altLang="en-US" sz="1800" b="1" dirty="0">
                  <a:latin typeface="맑은 고딕" pitchFamily="50" charset="-127"/>
                  <a:ea typeface="맑은 고딕" pitchFamily="50" charset="-127"/>
                </a:rPr>
                <a:t>목요일 아침 </a:t>
              </a:r>
              <a:r>
                <a:rPr lang="en-US" altLang="ko-KR" sz="1800" b="1" dirty="0">
                  <a:latin typeface="맑은 고딕" pitchFamily="50" charset="-127"/>
                  <a:ea typeface="맑은 고딕" pitchFamily="50" charset="-127"/>
                </a:rPr>
                <a:t>8:15</a:t>
              </a:r>
              <a:r>
                <a:rPr lang="ko-KR" altLang="en-US" sz="1800" b="1" dirty="0">
                  <a:latin typeface="맑은 고딕" pitchFamily="50" charset="-127"/>
                  <a:ea typeface="맑은 고딕" pitchFamily="50" charset="-127"/>
                </a:rPr>
                <a:t>분 방송</a:t>
              </a:r>
              <a:endParaRPr lang="en-US" altLang="ko-KR" sz="1800" b="1" dirty="0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grpSp>
        <p:nvGrpSpPr>
          <p:cNvPr id="3" name="그룹 16"/>
          <p:cNvGrpSpPr/>
          <p:nvPr/>
        </p:nvGrpSpPr>
        <p:grpSpPr>
          <a:xfrm>
            <a:off x="988982" y="3494879"/>
            <a:ext cx="9001188" cy="3071834"/>
            <a:chOff x="988982" y="3494879"/>
            <a:chExt cx="9001188" cy="3071834"/>
          </a:xfrm>
        </p:grpSpPr>
        <p:sp>
          <p:nvSpPr>
            <p:cNvPr id="8" name="Text Box 25"/>
            <p:cNvSpPr txBox="1">
              <a:spLocks noChangeArrowheads="1"/>
            </p:cNvSpPr>
            <p:nvPr/>
          </p:nvSpPr>
          <p:spPr bwMode="gray">
            <a:xfrm>
              <a:off x="988982" y="3494879"/>
              <a:ext cx="2000264" cy="571504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1"/>
              </a:solidFill>
            </a:ln>
          </p:spPr>
          <p:txBody>
            <a:bodyPr lIns="108000" rIns="108000" anchor="ctr" anchorCtr="0">
              <a:noAutofit/>
            </a:bodyPr>
            <a:lstStyle>
              <a:lvl1pPr marL="457200" indent="-457200" defTabSz="762000">
                <a:defRPr sz="1100">
                  <a:solidFill>
                    <a:schemeClr val="tx1"/>
                  </a:solidFill>
                  <a:latin typeface="Arial Black" pitchFamily="34" charset="0"/>
                  <a:ea typeface="HY헤드라인M" pitchFamily="18" charset="-127"/>
                </a:defRPr>
              </a:lvl1pPr>
              <a:lvl2pPr marL="914400" indent="-457200" defTabSz="762000">
                <a:defRPr sz="1100">
                  <a:solidFill>
                    <a:schemeClr val="tx1"/>
                  </a:solidFill>
                  <a:latin typeface="Arial Black" pitchFamily="34" charset="0"/>
                  <a:ea typeface="HY헤드라인M" pitchFamily="18" charset="-127"/>
                </a:defRPr>
              </a:lvl2pPr>
              <a:lvl3pPr marL="1143000" indent="-228600" defTabSz="762000">
                <a:defRPr sz="1100">
                  <a:solidFill>
                    <a:schemeClr val="tx1"/>
                  </a:solidFill>
                  <a:latin typeface="Arial Black" pitchFamily="34" charset="0"/>
                  <a:ea typeface="HY헤드라인M" pitchFamily="18" charset="-127"/>
                </a:defRPr>
              </a:lvl3pPr>
              <a:lvl4pPr marL="1600200" indent="-228600" defTabSz="762000">
                <a:defRPr sz="1100">
                  <a:solidFill>
                    <a:schemeClr val="tx1"/>
                  </a:solidFill>
                  <a:latin typeface="Arial Black" pitchFamily="34" charset="0"/>
                  <a:ea typeface="HY헤드라인M" pitchFamily="18" charset="-127"/>
                </a:defRPr>
              </a:lvl4pPr>
              <a:lvl5pPr marL="2057400" indent="-228600" defTabSz="762000">
                <a:defRPr sz="1100">
                  <a:solidFill>
                    <a:schemeClr val="tx1"/>
                  </a:solidFill>
                  <a:latin typeface="Arial Black" pitchFamily="34" charset="0"/>
                  <a:ea typeface="HY헤드라인M" pitchFamily="18" charset="-127"/>
                </a:defRPr>
              </a:lvl5pPr>
              <a:lvl6pPr marL="2514600" indent="-228600" defTabSz="7620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itchFamily="2" charset="2"/>
                <a:defRPr sz="1100">
                  <a:solidFill>
                    <a:schemeClr val="tx1"/>
                  </a:solidFill>
                  <a:latin typeface="Arial Black" pitchFamily="34" charset="0"/>
                  <a:ea typeface="HY헤드라인M" pitchFamily="18" charset="-127"/>
                </a:defRPr>
              </a:lvl6pPr>
              <a:lvl7pPr marL="2971800" indent="-228600" defTabSz="7620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itchFamily="2" charset="2"/>
                <a:defRPr sz="1100">
                  <a:solidFill>
                    <a:schemeClr val="tx1"/>
                  </a:solidFill>
                  <a:latin typeface="Arial Black" pitchFamily="34" charset="0"/>
                  <a:ea typeface="HY헤드라인M" pitchFamily="18" charset="-127"/>
                </a:defRPr>
              </a:lvl7pPr>
              <a:lvl8pPr marL="3429000" indent="-228600" defTabSz="7620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itchFamily="2" charset="2"/>
                <a:defRPr sz="1100">
                  <a:solidFill>
                    <a:schemeClr val="tx1"/>
                  </a:solidFill>
                  <a:latin typeface="Arial Black" pitchFamily="34" charset="0"/>
                  <a:ea typeface="HY헤드라인M" pitchFamily="18" charset="-127"/>
                </a:defRPr>
              </a:lvl8pPr>
              <a:lvl9pPr marL="3886200" indent="-228600" defTabSz="7620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itchFamily="2" charset="2"/>
                <a:defRPr sz="1100">
                  <a:solidFill>
                    <a:schemeClr val="tx1"/>
                  </a:solidFill>
                  <a:latin typeface="Arial Black" pitchFamily="34" charset="0"/>
                  <a:ea typeface="HY헤드라인M" pitchFamily="18" charset="-127"/>
                </a:defRPr>
              </a:lvl9pPr>
            </a:lstStyle>
            <a:p>
              <a:pPr marL="0" indent="0" algn="ctr" latinLnBrk="0">
                <a:spcBef>
                  <a:spcPts val="1200"/>
                </a:spcBef>
              </a:pPr>
              <a:r>
                <a:rPr lang="ko-KR" altLang="en-US" sz="2000" b="1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가설 예시</a:t>
              </a:r>
              <a:endParaRPr lang="en-US" altLang="ko-KR" sz="20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1" name="Text Box 25"/>
            <p:cNvSpPr txBox="1">
              <a:spLocks noChangeArrowheads="1"/>
            </p:cNvSpPr>
            <p:nvPr/>
          </p:nvSpPr>
          <p:spPr bwMode="gray">
            <a:xfrm>
              <a:off x="1060420" y="4280697"/>
              <a:ext cx="8929750" cy="9286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08000" rIns="108000" anchor="ctr" anchorCtr="0">
              <a:noAutofit/>
            </a:bodyPr>
            <a:lstStyle>
              <a:lvl1pPr marL="457200" indent="-457200" defTabSz="762000">
                <a:defRPr sz="1100">
                  <a:solidFill>
                    <a:schemeClr val="tx1"/>
                  </a:solidFill>
                  <a:latin typeface="Arial Black" pitchFamily="34" charset="0"/>
                  <a:ea typeface="HY헤드라인M" pitchFamily="18" charset="-127"/>
                </a:defRPr>
              </a:lvl1pPr>
              <a:lvl2pPr marL="914400" indent="-457200" defTabSz="762000">
                <a:defRPr sz="1100">
                  <a:solidFill>
                    <a:schemeClr val="tx1"/>
                  </a:solidFill>
                  <a:latin typeface="Arial Black" pitchFamily="34" charset="0"/>
                  <a:ea typeface="HY헤드라인M" pitchFamily="18" charset="-127"/>
                </a:defRPr>
              </a:lvl2pPr>
              <a:lvl3pPr marL="1143000" indent="-228600" defTabSz="762000">
                <a:defRPr sz="1100">
                  <a:solidFill>
                    <a:schemeClr val="tx1"/>
                  </a:solidFill>
                  <a:latin typeface="Arial Black" pitchFamily="34" charset="0"/>
                  <a:ea typeface="HY헤드라인M" pitchFamily="18" charset="-127"/>
                </a:defRPr>
              </a:lvl3pPr>
              <a:lvl4pPr marL="1600200" indent="-228600" defTabSz="762000">
                <a:defRPr sz="1100">
                  <a:solidFill>
                    <a:schemeClr val="tx1"/>
                  </a:solidFill>
                  <a:latin typeface="Arial Black" pitchFamily="34" charset="0"/>
                  <a:ea typeface="HY헤드라인M" pitchFamily="18" charset="-127"/>
                </a:defRPr>
              </a:lvl4pPr>
              <a:lvl5pPr marL="2057400" indent="-228600" defTabSz="762000">
                <a:defRPr sz="1100">
                  <a:solidFill>
                    <a:schemeClr val="tx1"/>
                  </a:solidFill>
                  <a:latin typeface="Arial Black" pitchFamily="34" charset="0"/>
                  <a:ea typeface="HY헤드라인M" pitchFamily="18" charset="-127"/>
                </a:defRPr>
              </a:lvl5pPr>
              <a:lvl6pPr marL="2514600" indent="-228600" defTabSz="7620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itchFamily="2" charset="2"/>
                <a:defRPr sz="1100">
                  <a:solidFill>
                    <a:schemeClr val="tx1"/>
                  </a:solidFill>
                  <a:latin typeface="Arial Black" pitchFamily="34" charset="0"/>
                  <a:ea typeface="HY헤드라인M" pitchFamily="18" charset="-127"/>
                </a:defRPr>
              </a:lvl6pPr>
              <a:lvl7pPr marL="2971800" indent="-228600" defTabSz="7620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itchFamily="2" charset="2"/>
                <a:defRPr sz="1100">
                  <a:solidFill>
                    <a:schemeClr val="tx1"/>
                  </a:solidFill>
                  <a:latin typeface="Arial Black" pitchFamily="34" charset="0"/>
                  <a:ea typeface="HY헤드라인M" pitchFamily="18" charset="-127"/>
                </a:defRPr>
              </a:lvl7pPr>
              <a:lvl8pPr marL="3429000" indent="-228600" defTabSz="7620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itchFamily="2" charset="2"/>
                <a:defRPr sz="1100">
                  <a:solidFill>
                    <a:schemeClr val="tx1"/>
                  </a:solidFill>
                  <a:latin typeface="Arial Black" pitchFamily="34" charset="0"/>
                  <a:ea typeface="HY헤드라인M" pitchFamily="18" charset="-127"/>
                </a:defRPr>
              </a:lvl8pPr>
              <a:lvl9pPr marL="3886200" indent="-228600" defTabSz="7620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itchFamily="2" charset="2"/>
                <a:defRPr sz="1100">
                  <a:solidFill>
                    <a:schemeClr val="tx1"/>
                  </a:solidFill>
                  <a:latin typeface="Arial Black" pitchFamily="34" charset="0"/>
                  <a:ea typeface="HY헤드라인M" pitchFamily="18" charset="-127"/>
                </a:defRPr>
              </a:lvl9pPr>
            </a:lstStyle>
            <a:p>
              <a:pPr marL="352425" indent="-352425" latinLnBrk="0">
                <a:spcBef>
                  <a:spcPts val="1200"/>
                </a:spcBef>
              </a:pPr>
              <a:r>
                <a:rPr lang="en-US" altLang="ko-KR" sz="2000" b="1" dirty="0">
                  <a:latin typeface="맑은 고딕" pitchFamily="50" charset="-127"/>
                  <a:ea typeface="맑은 고딕" pitchFamily="50" charset="-127"/>
                </a:rPr>
                <a:t>1) SO WOOL </a:t>
              </a:r>
              <a:r>
                <a:rPr lang="ko-KR" altLang="en-US" sz="2000" b="1" dirty="0">
                  <a:latin typeface="맑은 고딕" pitchFamily="50" charset="-127"/>
                  <a:ea typeface="맑은 고딕" pitchFamily="50" charset="-127"/>
                </a:rPr>
                <a:t>캐시미어</a:t>
              </a:r>
              <a:r>
                <a:rPr lang="en-US" altLang="ko-KR" sz="2000" b="1" dirty="0">
                  <a:latin typeface="맑은 고딕" pitchFamily="50" charset="-127"/>
                  <a:ea typeface="맑은 고딕" pitchFamily="50" charset="-127"/>
                </a:rPr>
                <a:t> </a:t>
              </a:r>
              <a:r>
                <a:rPr lang="ko-KR" altLang="en-US" sz="2000" b="1" dirty="0">
                  <a:latin typeface="맑은 고딕" pitchFamily="50" charset="-127"/>
                  <a:ea typeface="맑은 고딕" pitchFamily="50" charset="-127"/>
                </a:rPr>
                <a:t>니트는 고가 여성의류이므로</a:t>
              </a:r>
              <a:r>
                <a:rPr lang="en-US" altLang="ko-KR" sz="2000" b="1" dirty="0">
                  <a:latin typeface="맑은 고딕" pitchFamily="50" charset="-127"/>
                  <a:ea typeface="맑은 고딕" pitchFamily="50" charset="-127"/>
                </a:rPr>
                <a:t>, </a:t>
              </a:r>
              <a:r>
                <a:rPr lang="ko-KR" altLang="en-US" sz="2000" b="1" dirty="0">
                  <a:latin typeface="맑은 고딕" pitchFamily="50" charset="-127"/>
                  <a:ea typeface="맑은 고딕" pitchFamily="50" charset="-127"/>
                </a:rPr>
                <a:t>주 구매층은 경제력 있는 </a:t>
              </a:r>
              <a:r>
                <a:rPr lang="en-US" altLang="ko-KR" sz="2000" b="1" dirty="0">
                  <a:latin typeface="맑은 고딕" pitchFamily="50" charset="-127"/>
                  <a:ea typeface="맑은 고딕" pitchFamily="50" charset="-127"/>
                </a:rPr>
                <a:t>4~50</a:t>
              </a:r>
              <a:r>
                <a:rPr lang="ko-KR" altLang="en-US" sz="2000" b="1" dirty="0">
                  <a:latin typeface="맑은 고딕" pitchFamily="50" charset="-127"/>
                  <a:ea typeface="맑은 고딕" pitchFamily="50" charset="-127"/>
                </a:rPr>
                <a:t>대 여성층일 것이다</a:t>
              </a:r>
              <a:r>
                <a:rPr lang="en-US" altLang="ko-KR" sz="2000" b="1" dirty="0">
                  <a:latin typeface="맑은 고딕" pitchFamily="50" charset="-127"/>
                  <a:ea typeface="맑은 고딕" pitchFamily="50" charset="-127"/>
                </a:rPr>
                <a:t>.</a:t>
              </a:r>
            </a:p>
          </p:txBody>
        </p:sp>
        <p:sp>
          <p:nvSpPr>
            <p:cNvPr id="12" name="Text Box 25"/>
            <p:cNvSpPr txBox="1">
              <a:spLocks noChangeArrowheads="1"/>
            </p:cNvSpPr>
            <p:nvPr/>
          </p:nvSpPr>
          <p:spPr bwMode="gray">
            <a:xfrm>
              <a:off x="1060420" y="5638020"/>
              <a:ext cx="8929750" cy="9286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08000" rIns="108000" anchor="ctr" anchorCtr="0">
              <a:noAutofit/>
            </a:bodyPr>
            <a:lstStyle>
              <a:lvl1pPr marL="457200" indent="-457200" defTabSz="762000">
                <a:defRPr sz="1100">
                  <a:solidFill>
                    <a:schemeClr val="tx1"/>
                  </a:solidFill>
                  <a:latin typeface="Arial Black" pitchFamily="34" charset="0"/>
                  <a:ea typeface="HY헤드라인M" pitchFamily="18" charset="-127"/>
                </a:defRPr>
              </a:lvl1pPr>
              <a:lvl2pPr marL="914400" indent="-457200" defTabSz="762000">
                <a:defRPr sz="1100">
                  <a:solidFill>
                    <a:schemeClr val="tx1"/>
                  </a:solidFill>
                  <a:latin typeface="Arial Black" pitchFamily="34" charset="0"/>
                  <a:ea typeface="HY헤드라인M" pitchFamily="18" charset="-127"/>
                </a:defRPr>
              </a:lvl2pPr>
              <a:lvl3pPr marL="1143000" indent="-228600" defTabSz="762000">
                <a:defRPr sz="1100">
                  <a:solidFill>
                    <a:schemeClr val="tx1"/>
                  </a:solidFill>
                  <a:latin typeface="Arial Black" pitchFamily="34" charset="0"/>
                  <a:ea typeface="HY헤드라인M" pitchFamily="18" charset="-127"/>
                </a:defRPr>
              </a:lvl3pPr>
              <a:lvl4pPr marL="1600200" indent="-228600" defTabSz="762000">
                <a:defRPr sz="1100">
                  <a:solidFill>
                    <a:schemeClr val="tx1"/>
                  </a:solidFill>
                  <a:latin typeface="Arial Black" pitchFamily="34" charset="0"/>
                  <a:ea typeface="HY헤드라인M" pitchFamily="18" charset="-127"/>
                </a:defRPr>
              </a:lvl4pPr>
              <a:lvl5pPr marL="2057400" indent="-228600" defTabSz="762000">
                <a:defRPr sz="1100">
                  <a:solidFill>
                    <a:schemeClr val="tx1"/>
                  </a:solidFill>
                  <a:latin typeface="Arial Black" pitchFamily="34" charset="0"/>
                  <a:ea typeface="HY헤드라인M" pitchFamily="18" charset="-127"/>
                </a:defRPr>
              </a:lvl5pPr>
              <a:lvl6pPr marL="2514600" indent="-228600" defTabSz="7620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itchFamily="2" charset="2"/>
                <a:defRPr sz="1100">
                  <a:solidFill>
                    <a:schemeClr val="tx1"/>
                  </a:solidFill>
                  <a:latin typeface="Arial Black" pitchFamily="34" charset="0"/>
                  <a:ea typeface="HY헤드라인M" pitchFamily="18" charset="-127"/>
                </a:defRPr>
              </a:lvl6pPr>
              <a:lvl7pPr marL="2971800" indent="-228600" defTabSz="7620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itchFamily="2" charset="2"/>
                <a:defRPr sz="1100">
                  <a:solidFill>
                    <a:schemeClr val="tx1"/>
                  </a:solidFill>
                  <a:latin typeface="Arial Black" pitchFamily="34" charset="0"/>
                  <a:ea typeface="HY헤드라인M" pitchFamily="18" charset="-127"/>
                </a:defRPr>
              </a:lvl7pPr>
              <a:lvl8pPr marL="3429000" indent="-228600" defTabSz="7620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itchFamily="2" charset="2"/>
                <a:defRPr sz="1100">
                  <a:solidFill>
                    <a:schemeClr val="tx1"/>
                  </a:solidFill>
                  <a:latin typeface="Arial Black" pitchFamily="34" charset="0"/>
                  <a:ea typeface="HY헤드라인M" pitchFamily="18" charset="-127"/>
                </a:defRPr>
              </a:lvl8pPr>
              <a:lvl9pPr marL="3886200" indent="-228600" defTabSz="7620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itchFamily="2" charset="2"/>
                <a:defRPr sz="1100">
                  <a:solidFill>
                    <a:schemeClr val="tx1"/>
                  </a:solidFill>
                  <a:latin typeface="Arial Black" pitchFamily="34" charset="0"/>
                  <a:ea typeface="HY헤드라인M" pitchFamily="18" charset="-127"/>
                </a:defRPr>
              </a:lvl9pPr>
            </a:lstStyle>
            <a:p>
              <a:pPr marL="352425" indent="-352425" latinLnBrk="0">
                <a:spcBef>
                  <a:spcPts val="1200"/>
                </a:spcBef>
              </a:pPr>
              <a:r>
                <a:rPr lang="en-US" altLang="ko-KR" sz="2000" b="1" dirty="0">
                  <a:latin typeface="맑은 고딕" pitchFamily="50" charset="-127"/>
                  <a:ea typeface="맑은 고딕" pitchFamily="50" charset="-127"/>
                </a:rPr>
                <a:t>2) </a:t>
              </a:r>
              <a:r>
                <a:rPr lang="ko-KR" altLang="en-US" sz="2000" b="1" dirty="0">
                  <a:latin typeface="맑은 고딕" pitchFamily="50" charset="-127"/>
                  <a:ea typeface="맑은 고딕" pitchFamily="50" charset="-127"/>
                </a:rPr>
                <a:t>방송 시간대의 차이 때문에 </a:t>
              </a:r>
              <a:r>
                <a:rPr lang="en-US" altLang="ko-KR" sz="2000" b="1" dirty="0">
                  <a:latin typeface="맑은 고딕" pitchFamily="50" charset="-127"/>
                  <a:ea typeface="맑은 고딕" pitchFamily="50" charset="-127"/>
                </a:rPr>
                <a:t>1</a:t>
              </a:r>
              <a:r>
                <a:rPr lang="ko-KR" altLang="en-US" sz="2000" b="1" dirty="0">
                  <a:latin typeface="맑은 고딕" pitchFamily="50" charset="-127"/>
                  <a:ea typeface="맑은 고딕" pitchFamily="50" charset="-127"/>
                </a:rPr>
                <a:t>차</a:t>
              </a:r>
              <a:r>
                <a:rPr lang="en-US" altLang="ko-KR" sz="2000" b="1" dirty="0">
                  <a:latin typeface="맑은 고딕" pitchFamily="50" charset="-127"/>
                  <a:ea typeface="맑은 고딕" pitchFamily="50" charset="-127"/>
                </a:rPr>
                <a:t>(</a:t>
              </a:r>
              <a:r>
                <a:rPr lang="ko-KR" altLang="en-US" sz="2000" b="1" dirty="0">
                  <a:latin typeface="맑은 고딕" pitchFamily="50" charset="-127"/>
                  <a:ea typeface="맑은 고딕" pitchFamily="50" charset="-127"/>
                </a:rPr>
                <a:t>토</a:t>
              </a:r>
              <a:r>
                <a:rPr lang="en-US" altLang="ko-KR" sz="2000" b="1" dirty="0">
                  <a:latin typeface="맑은 고딕" pitchFamily="50" charset="-127"/>
                  <a:ea typeface="맑은 고딕" pitchFamily="50" charset="-127"/>
                </a:rPr>
                <a:t>) </a:t>
              </a:r>
              <a:r>
                <a:rPr lang="ko-KR" altLang="en-US" sz="2000" b="1" dirty="0">
                  <a:latin typeface="맑은 고딕" pitchFamily="50" charset="-127"/>
                  <a:ea typeface="맑은 고딕" pitchFamily="50" charset="-127"/>
                </a:rPr>
                <a:t>대비 </a:t>
              </a:r>
              <a:r>
                <a:rPr lang="en-US" altLang="ko-KR" sz="2000" b="1" dirty="0">
                  <a:latin typeface="맑은 고딕" pitchFamily="50" charset="-127"/>
                  <a:ea typeface="맑은 고딕" pitchFamily="50" charset="-127"/>
                </a:rPr>
                <a:t>2</a:t>
              </a:r>
              <a:r>
                <a:rPr lang="ko-KR" altLang="en-US" sz="2000" b="1" dirty="0">
                  <a:latin typeface="맑은 고딕" pitchFamily="50" charset="-127"/>
                  <a:ea typeface="맑은 고딕" pitchFamily="50" charset="-127"/>
                </a:rPr>
                <a:t>차에는 직장여성층 </a:t>
              </a:r>
              <a:r>
                <a:rPr lang="en-US" altLang="ko-KR" sz="2000" b="1" dirty="0">
                  <a:latin typeface="맑은 고딕" pitchFamily="50" charset="-127"/>
                  <a:ea typeface="맑은 고딕" pitchFamily="50" charset="-127"/>
                </a:rPr>
                <a:t>(2~30</a:t>
              </a:r>
              <a:r>
                <a:rPr lang="ko-KR" altLang="en-US" sz="2000" b="1" dirty="0">
                  <a:latin typeface="맑은 고딕" pitchFamily="50" charset="-127"/>
                  <a:ea typeface="맑은 고딕" pitchFamily="50" charset="-127"/>
                </a:rPr>
                <a:t>대</a:t>
              </a:r>
              <a:r>
                <a:rPr lang="en-US" altLang="ko-KR" sz="2000" b="1" dirty="0">
                  <a:latin typeface="맑은 고딕" pitchFamily="50" charset="-127"/>
                  <a:ea typeface="맑은 고딕" pitchFamily="50" charset="-127"/>
                </a:rPr>
                <a:t>)</a:t>
              </a:r>
              <a:r>
                <a:rPr lang="ko-KR" altLang="en-US" sz="2000" b="1" dirty="0">
                  <a:latin typeface="맑은 고딕" pitchFamily="50" charset="-127"/>
                  <a:ea typeface="맑은 고딕" pitchFamily="50" charset="-127"/>
                </a:rPr>
                <a:t>의</a:t>
              </a:r>
              <a:r>
                <a:rPr lang="en-US" altLang="ko-KR" sz="2000" b="1" dirty="0">
                  <a:latin typeface="맑은 고딕" pitchFamily="50" charset="-127"/>
                  <a:ea typeface="맑은 고딕" pitchFamily="50" charset="-127"/>
                </a:rPr>
                <a:t> </a:t>
              </a:r>
              <a:r>
                <a:rPr lang="ko-KR" altLang="en-US" sz="2000" b="1" dirty="0">
                  <a:latin typeface="맑은 고딕" pitchFamily="50" charset="-127"/>
                  <a:ea typeface="맑은 고딕" pitchFamily="50" charset="-127"/>
                </a:rPr>
                <a:t>비중이 상대적으로 낮을 것이다</a:t>
              </a:r>
              <a:r>
                <a:rPr lang="en-US" altLang="ko-KR" sz="2000" b="1" dirty="0">
                  <a:latin typeface="맑은 고딕" pitchFamily="50" charset="-127"/>
                  <a:ea typeface="맑은 고딕" pitchFamily="50" charset="-127"/>
                </a:rPr>
                <a:t>.</a:t>
              </a:r>
              <a:r>
                <a:rPr lang="ko-KR" altLang="en-US" sz="2000" b="1" dirty="0">
                  <a:latin typeface="맑은 고딕" pitchFamily="50" charset="-127"/>
                  <a:ea typeface="맑은 고딕" pitchFamily="50" charset="-127"/>
                </a:rPr>
                <a:t> </a:t>
              </a:r>
              <a:endParaRPr lang="en-US" altLang="ko-KR" sz="2000" b="1" dirty="0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13" name="TextBox 12"/>
          <p:cNvSpPr txBox="1"/>
          <p:nvPr/>
        </p:nvSpPr>
        <p:spPr>
          <a:xfrm rot="20914287">
            <a:off x="5337706" y="4828370"/>
            <a:ext cx="2005806" cy="830997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95250" indent="-95250" algn="ctr">
              <a:lnSpc>
                <a:spcPct val="150000"/>
              </a:lnSpc>
              <a:buNone/>
            </a:pPr>
            <a:r>
              <a:rPr lang="en-US" altLang="ko-KR" sz="3200" b="1" spc="-171" dirty="0">
                <a:solidFill>
                  <a:srgbClr val="FF0000"/>
                </a:solidFill>
                <a:latin typeface="Calibri" pitchFamily="34" charset="0"/>
                <a:ea typeface="나눔바른고딕 옛한글" pitchFamily="50" charset="-127"/>
              </a:rPr>
              <a:t>“</a:t>
            </a:r>
            <a:r>
              <a:rPr lang="ko-KR" altLang="en-US" sz="3200" b="1" spc="-171" dirty="0">
                <a:solidFill>
                  <a:srgbClr val="FF0000"/>
                </a:solidFill>
                <a:latin typeface="Calibri" pitchFamily="34" charset="0"/>
                <a:ea typeface="나눔바른고딕 옛한글" pitchFamily="50" charset="-127"/>
              </a:rPr>
              <a:t>연령대</a:t>
            </a:r>
            <a:r>
              <a:rPr lang="en-US" altLang="ko-KR" sz="3200" b="1" spc="-171" dirty="0">
                <a:solidFill>
                  <a:srgbClr val="FF0000"/>
                </a:solidFill>
                <a:latin typeface="Calibri" pitchFamily="34" charset="0"/>
                <a:ea typeface="나눔바른고딕 옛한글" pitchFamily="50" charset="-127"/>
              </a:rPr>
              <a:t>”</a:t>
            </a:r>
            <a:endParaRPr lang="ko-KR" altLang="en-US" sz="3200" b="1" dirty="0">
              <a:solidFill>
                <a:srgbClr val="FF0000"/>
              </a:solidFill>
              <a:latin typeface="휴먼옛체" pitchFamily="18" charset="-127"/>
              <a:ea typeface="휴먼옛체" pitchFamily="18" charset="-127"/>
            </a:endParaRPr>
          </a:p>
        </p:txBody>
      </p:sp>
      <p:sp>
        <p:nvSpPr>
          <p:cNvPr id="14" name="Rectangle 6"/>
          <p:cNvSpPr>
            <a:spLocks noChangeArrowheads="1"/>
          </p:cNvSpPr>
          <p:nvPr/>
        </p:nvSpPr>
        <p:spPr bwMode="gray">
          <a:xfrm>
            <a:off x="8775724" y="2351871"/>
            <a:ext cx="1544332" cy="1928826"/>
          </a:xfrm>
          <a:prstGeom prst="roundRect">
            <a:avLst>
              <a:gd name="adj" fmla="val 8675"/>
            </a:avLst>
          </a:prstGeom>
          <a:solidFill>
            <a:srgbClr val="2A7286"/>
          </a:solidFill>
          <a:ln>
            <a:noFill/>
          </a:ln>
        </p:spPr>
        <p:txBody>
          <a:bodyPr anchor="t" anchorCtr="0"/>
          <a:lstStyle/>
          <a:p>
            <a:pPr algn="ctr">
              <a:buNone/>
            </a:pPr>
            <a:r>
              <a:rPr lang="en-US" altLang="ko-KR" sz="1800" b="1" dirty="0">
                <a:solidFill>
                  <a:srgbClr val="FFFFFF"/>
                </a:solidFill>
                <a:latin typeface="+mj-lt"/>
                <a:ea typeface="맑은 고딕" pitchFamily="50" charset="-127"/>
              </a:rPr>
              <a:t>(1)</a:t>
            </a:r>
          </a:p>
          <a:p>
            <a:pPr algn="ctr">
              <a:buNone/>
            </a:pPr>
            <a:r>
              <a:rPr lang="en-US" altLang="ko-KR" sz="1800" b="1" dirty="0">
                <a:solidFill>
                  <a:srgbClr val="FFFFFF"/>
                </a:solidFill>
                <a:latin typeface="+mj-lt"/>
                <a:ea typeface="맑은 고딕" pitchFamily="50" charset="-127"/>
              </a:rPr>
              <a:t> </a:t>
            </a:r>
            <a:br>
              <a:rPr lang="en-US" altLang="ko-KR" sz="1800" b="1" dirty="0">
                <a:solidFill>
                  <a:srgbClr val="FFFFFF"/>
                </a:solidFill>
                <a:latin typeface="+mj-lt"/>
                <a:ea typeface="맑은 고딕" pitchFamily="50" charset="-127"/>
              </a:rPr>
            </a:br>
            <a:r>
              <a:rPr lang="ko-KR" altLang="en-US" sz="1800" b="1" dirty="0">
                <a:solidFill>
                  <a:srgbClr val="FFFFFF"/>
                </a:solidFill>
                <a:latin typeface="+mj-lt"/>
                <a:ea typeface="맑은 고딕" pitchFamily="50" charset="-127"/>
              </a:rPr>
              <a:t>필요</a:t>
            </a:r>
            <a:r>
              <a:rPr lang="en-US" altLang="ko-KR" sz="1800" b="1" dirty="0">
                <a:solidFill>
                  <a:srgbClr val="FFFFFF"/>
                </a:solidFill>
                <a:latin typeface="+mj-lt"/>
                <a:ea typeface="맑은 고딕" pitchFamily="50" charset="-127"/>
              </a:rPr>
              <a:t> </a:t>
            </a:r>
            <a:br>
              <a:rPr lang="en-US" altLang="ko-KR" sz="1800" b="1" dirty="0">
                <a:solidFill>
                  <a:srgbClr val="FFFFFF"/>
                </a:solidFill>
                <a:latin typeface="+mj-lt"/>
                <a:ea typeface="맑은 고딕" pitchFamily="50" charset="-127"/>
              </a:rPr>
            </a:br>
            <a:r>
              <a:rPr lang="ko-KR" altLang="en-US" sz="1800" b="1" dirty="0">
                <a:solidFill>
                  <a:srgbClr val="FFFFFF"/>
                </a:solidFill>
                <a:latin typeface="+mj-lt"/>
                <a:ea typeface="맑은 고딕" pitchFamily="50" charset="-127"/>
              </a:rPr>
              <a:t>변수 요건</a:t>
            </a:r>
            <a:br>
              <a:rPr lang="en-US" altLang="ko-KR" sz="1800" b="1" dirty="0">
                <a:solidFill>
                  <a:srgbClr val="FFFFFF"/>
                </a:solidFill>
                <a:latin typeface="+mj-lt"/>
                <a:ea typeface="맑은 고딕" pitchFamily="50" charset="-127"/>
              </a:rPr>
            </a:br>
            <a:r>
              <a:rPr lang="ko-KR" altLang="en-US" sz="1800" b="1" dirty="0">
                <a:solidFill>
                  <a:srgbClr val="FFFFFF"/>
                </a:solidFill>
                <a:latin typeface="+mj-lt"/>
                <a:ea typeface="맑은 고딕" pitchFamily="50" charset="-127"/>
              </a:rPr>
              <a:t>점의 </a:t>
            </a:r>
            <a:endParaRPr lang="en-US" altLang="ko-KR" sz="1800" b="1" dirty="0">
              <a:solidFill>
                <a:srgbClr val="FFFFFF"/>
              </a:solidFill>
              <a:latin typeface="+mj-lt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4910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231156" y="466720"/>
            <a:ext cx="8544700" cy="572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4306" tIns="52153" rIns="104306" bIns="52153" rtlCol="0" anchor="ctr"/>
          <a:lstStyle/>
          <a:p>
            <a:r>
              <a:rPr lang="ko-KR" altLang="en-US" sz="3200" b="1" spc="-171" dirty="0">
                <a:solidFill>
                  <a:srgbClr val="009999"/>
                </a:solidFill>
                <a:latin typeface="Calibri" pitchFamily="34" charset="0"/>
                <a:ea typeface="나눔바른고딕 옛한글" pitchFamily="50" charset="-127"/>
                <a:cs typeface="Calibri" pitchFamily="34" charset="0"/>
              </a:rPr>
              <a:t>분석 과정</a:t>
            </a:r>
            <a:r>
              <a:rPr lang="en-US" altLang="ko-KR" sz="3200" b="1" spc="-171" dirty="0">
                <a:solidFill>
                  <a:srgbClr val="009999"/>
                </a:solidFill>
                <a:latin typeface="Calibri" pitchFamily="34" charset="0"/>
                <a:ea typeface="나눔바른고딕 옛한글" pitchFamily="50" charset="-127"/>
                <a:cs typeface="Calibri" pitchFamily="34" charset="0"/>
              </a:rPr>
              <a:t>_ 2) </a:t>
            </a:r>
            <a:r>
              <a:rPr lang="ko-KR" altLang="en-US" sz="3200" b="1" spc="-171" dirty="0">
                <a:solidFill>
                  <a:srgbClr val="009999"/>
                </a:solidFill>
                <a:latin typeface="Calibri" pitchFamily="34" charset="0"/>
                <a:ea typeface="나눔바른고딕 옛한글" pitchFamily="50" charset="-127"/>
                <a:cs typeface="Calibri" pitchFamily="34" charset="0"/>
              </a:rPr>
              <a:t>분석 </a:t>
            </a:r>
            <a:r>
              <a:rPr lang="en-US" altLang="ko-KR" sz="3200" b="1" spc="-171" dirty="0">
                <a:solidFill>
                  <a:srgbClr val="009999"/>
                </a:solidFill>
                <a:latin typeface="Calibri" pitchFamily="34" charset="0"/>
                <a:ea typeface="나눔바른고딕 옛한글" pitchFamily="50" charset="-127"/>
                <a:cs typeface="Calibri" pitchFamily="34" charset="0"/>
              </a:rPr>
              <a:t>DATA SET </a:t>
            </a:r>
            <a:r>
              <a:rPr lang="ko-KR" altLang="en-US" sz="3200" b="1" spc="-171" dirty="0">
                <a:solidFill>
                  <a:srgbClr val="009999"/>
                </a:solidFill>
                <a:latin typeface="Calibri" pitchFamily="34" charset="0"/>
                <a:ea typeface="나눔바른고딕 옛한글" pitchFamily="50" charset="-127"/>
                <a:cs typeface="Calibri" pitchFamily="34" charset="0"/>
              </a:rPr>
              <a:t>구성 </a:t>
            </a:r>
            <a:r>
              <a:rPr lang="en-US" altLang="ko-KR" sz="3200" b="1" spc="-171" dirty="0">
                <a:solidFill>
                  <a:srgbClr val="009999"/>
                </a:solidFill>
                <a:latin typeface="Calibri" pitchFamily="34" charset="0"/>
                <a:ea typeface="나눔바른고딕 옛한글" pitchFamily="50" charset="-127"/>
                <a:cs typeface="Calibri" pitchFamily="34" charset="0"/>
              </a:rPr>
              <a:t>_ Pivot Table</a:t>
            </a:r>
            <a:endParaRPr lang="ko-KR" altLang="en-US" sz="3200" b="1" spc="-171" dirty="0">
              <a:solidFill>
                <a:srgbClr val="009999"/>
              </a:solidFill>
              <a:latin typeface="Calibri" pitchFamily="34" charset="0"/>
              <a:ea typeface="나눔바른고딕 옛한글" pitchFamily="50" charset="-127"/>
              <a:cs typeface="Calibri" pitchFamily="34" charset="0"/>
            </a:endParaRPr>
          </a:p>
        </p:txBody>
      </p:sp>
      <p:sp>
        <p:nvSpPr>
          <p:cNvPr id="3" name="Rectangle 6"/>
          <p:cNvSpPr>
            <a:spLocks noChangeArrowheads="1"/>
          </p:cNvSpPr>
          <p:nvPr/>
        </p:nvSpPr>
        <p:spPr bwMode="gray">
          <a:xfrm>
            <a:off x="703230" y="1494615"/>
            <a:ext cx="1571636" cy="2217017"/>
          </a:xfrm>
          <a:prstGeom prst="roundRect">
            <a:avLst>
              <a:gd name="adj" fmla="val 16667"/>
            </a:avLst>
          </a:prstGeom>
          <a:solidFill>
            <a:srgbClr val="2A7286"/>
          </a:solidFill>
          <a:ln>
            <a:noFill/>
          </a:ln>
          <a:extLs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 anchorCtr="0"/>
          <a:lstStyle/>
          <a:p>
            <a:pPr algn="ctr"/>
            <a:r>
              <a:rPr lang="en-US" altLang="ko-KR" sz="1600" b="1" dirty="0">
                <a:solidFill>
                  <a:srgbClr val="FFFFFF"/>
                </a:solidFill>
                <a:latin typeface="+mj-lt"/>
                <a:ea typeface="맑은 고딕" pitchFamily="50" charset="-127"/>
              </a:rPr>
              <a:t>(2)</a:t>
            </a:r>
          </a:p>
          <a:p>
            <a:pPr algn="ctr"/>
            <a:endParaRPr lang="en-US" altLang="ko-KR" sz="1600" b="1" dirty="0">
              <a:solidFill>
                <a:srgbClr val="FFFFFF"/>
              </a:solidFill>
              <a:latin typeface="+mj-lt"/>
              <a:ea typeface="맑은 고딕" pitchFamily="50" charset="-127"/>
            </a:endParaRPr>
          </a:p>
          <a:p>
            <a:pPr algn="ctr"/>
            <a:r>
              <a:rPr lang="ko-KR" altLang="en-US" sz="1600" b="1" dirty="0">
                <a:solidFill>
                  <a:srgbClr val="FFFFFF"/>
                </a:solidFill>
                <a:latin typeface="+mj-lt"/>
                <a:ea typeface="맑은 고딕" pitchFamily="50" charset="-127"/>
              </a:rPr>
              <a:t>분석</a:t>
            </a:r>
            <a:r>
              <a:rPr lang="en-US" altLang="ko-KR" sz="1600" b="1" dirty="0">
                <a:solidFill>
                  <a:srgbClr val="FFFFFF"/>
                </a:solidFill>
                <a:latin typeface="+mj-lt"/>
                <a:ea typeface="맑은 고딕" pitchFamily="50" charset="-127"/>
              </a:rPr>
              <a:t>DATA SET </a:t>
            </a:r>
            <a:r>
              <a:rPr lang="ko-KR" altLang="en-US" sz="1600" b="1" dirty="0">
                <a:solidFill>
                  <a:srgbClr val="FFFFFF"/>
                </a:solidFill>
                <a:latin typeface="+mj-lt"/>
                <a:ea typeface="맑은 고딕" pitchFamily="50" charset="-127"/>
              </a:rPr>
              <a:t>구성 </a:t>
            </a:r>
            <a:endParaRPr lang="en-US" altLang="ko-KR" sz="1600" b="1" dirty="0">
              <a:solidFill>
                <a:srgbClr val="FFFFFF"/>
              </a:solidFill>
              <a:latin typeface="+mj-lt"/>
              <a:ea typeface="맑은 고딕" pitchFamily="50" charset="-127"/>
            </a:endParaRPr>
          </a:p>
          <a:p>
            <a:pPr algn="ctr">
              <a:spcBef>
                <a:spcPts val="1200"/>
              </a:spcBef>
            </a:pPr>
            <a:r>
              <a:rPr lang="en-US" altLang="ko-KR" sz="1600" b="1" dirty="0">
                <a:solidFill>
                  <a:srgbClr val="FFFFFF"/>
                </a:solidFill>
                <a:latin typeface="+mj-lt"/>
                <a:ea typeface="맑은 고딕" pitchFamily="50" charset="-127"/>
              </a:rPr>
              <a:t>(PIVOT TABLE </a:t>
            </a:r>
            <a:br>
              <a:rPr lang="en-US" altLang="ko-KR" sz="1600" b="1" dirty="0">
                <a:solidFill>
                  <a:srgbClr val="FFFFFF"/>
                </a:solidFill>
                <a:latin typeface="+mj-lt"/>
                <a:ea typeface="맑은 고딕" pitchFamily="50" charset="-127"/>
              </a:rPr>
            </a:br>
            <a:r>
              <a:rPr lang="ko-KR" altLang="en-US" sz="1600" b="1" dirty="0">
                <a:solidFill>
                  <a:srgbClr val="FFFFFF"/>
                </a:solidFill>
                <a:latin typeface="+mj-lt"/>
                <a:ea typeface="맑은 고딕" pitchFamily="50" charset="-127"/>
              </a:rPr>
              <a:t>구성</a:t>
            </a:r>
            <a:r>
              <a:rPr lang="en-US" altLang="ko-KR" sz="1600" b="1" dirty="0">
                <a:solidFill>
                  <a:srgbClr val="FFFFFF"/>
                </a:solidFill>
                <a:latin typeface="+mj-lt"/>
                <a:ea typeface="맑은 고딕" pitchFamily="50" charset="-127"/>
              </a:rPr>
              <a:t>) </a:t>
            </a:r>
          </a:p>
          <a:p>
            <a:pPr algn="ctr"/>
            <a:endParaRPr lang="en-US" altLang="ko-KR" sz="1600" b="1" dirty="0">
              <a:solidFill>
                <a:srgbClr val="FFFFFF"/>
              </a:solidFill>
              <a:latin typeface="+mj-lt"/>
              <a:ea typeface="맑은 고딕" pitchFamily="50" charset="-127"/>
            </a:endParaRPr>
          </a:p>
        </p:txBody>
      </p:sp>
      <p:pic>
        <p:nvPicPr>
          <p:cNvPr id="194563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417742" y="1566053"/>
            <a:ext cx="5241911" cy="21431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94564" name="Picture 4"/>
          <p:cNvPicPr>
            <a:picLocks noChangeAspect="1" noChangeArrowheads="1"/>
          </p:cNvPicPr>
          <p:nvPr/>
        </p:nvPicPr>
        <p:blipFill>
          <a:blip r:embed="rId3"/>
          <a:srcRect l="81845" t="22667" r="1134" b="8973"/>
          <a:stretch>
            <a:fillRect/>
          </a:stretch>
        </p:blipFill>
        <p:spPr bwMode="auto">
          <a:xfrm>
            <a:off x="8132782" y="1494615"/>
            <a:ext cx="2214578" cy="5000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94565" name="Picture 5"/>
          <p:cNvPicPr>
            <a:picLocks noChangeAspect="1" noChangeArrowheads="1"/>
          </p:cNvPicPr>
          <p:nvPr/>
        </p:nvPicPr>
        <p:blipFill>
          <a:blip r:embed="rId4"/>
          <a:srcRect l="1647" t="29297" r="39141" b="39453"/>
          <a:stretch>
            <a:fillRect/>
          </a:stretch>
        </p:blipFill>
        <p:spPr bwMode="auto">
          <a:xfrm>
            <a:off x="586797" y="4637888"/>
            <a:ext cx="7463397" cy="22145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오른쪽 화살표 8"/>
          <p:cNvSpPr/>
          <p:nvPr/>
        </p:nvSpPr>
        <p:spPr>
          <a:xfrm>
            <a:off x="774668" y="3994945"/>
            <a:ext cx="500066" cy="428628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 Box 25"/>
          <p:cNvSpPr txBox="1">
            <a:spLocks noChangeArrowheads="1"/>
          </p:cNvSpPr>
          <p:nvPr/>
        </p:nvSpPr>
        <p:spPr bwMode="gray">
          <a:xfrm>
            <a:off x="1489048" y="3852069"/>
            <a:ext cx="6140470" cy="714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8000" rIns="108000" anchor="ctr" anchorCtr="0">
            <a:noAutofit/>
          </a:bodyPr>
          <a:lstStyle>
            <a:lvl1pPr marL="457200" indent="-457200" defTabSz="762000">
              <a:defRPr sz="1100">
                <a:solidFill>
                  <a:schemeClr val="tx1"/>
                </a:solidFill>
                <a:latin typeface="Arial Black" pitchFamily="34" charset="0"/>
                <a:ea typeface="HY헤드라인M" pitchFamily="18" charset="-127"/>
              </a:defRPr>
            </a:lvl1pPr>
            <a:lvl2pPr marL="914400" indent="-457200" defTabSz="762000">
              <a:defRPr sz="1100">
                <a:solidFill>
                  <a:schemeClr val="tx1"/>
                </a:solidFill>
                <a:latin typeface="Arial Black" pitchFamily="34" charset="0"/>
                <a:ea typeface="HY헤드라인M" pitchFamily="18" charset="-127"/>
              </a:defRPr>
            </a:lvl2pPr>
            <a:lvl3pPr marL="1143000" indent="-228600" defTabSz="762000">
              <a:defRPr sz="1100">
                <a:solidFill>
                  <a:schemeClr val="tx1"/>
                </a:solidFill>
                <a:latin typeface="Arial Black" pitchFamily="34" charset="0"/>
                <a:ea typeface="HY헤드라인M" pitchFamily="18" charset="-127"/>
              </a:defRPr>
            </a:lvl3pPr>
            <a:lvl4pPr marL="1600200" indent="-228600" defTabSz="762000">
              <a:defRPr sz="1100">
                <a:solidFill>
                  <a:schemeClr val="tx1"/>
                </a:solidFill>
                <a:latin typeface="Arial Black" pitchFamily="34" charset="0"/>
                <a:ea typeface="HY헤드라인M" pitchFamily="18" charset="-127"/>
              </a:defRPr>
            </a:lvl4pPr>
            <a:lvl5pPr marL="2057400" indent="-228600" defTabSz="762000">
              <a:defRPr sz="1100">
                <a:solidFill>
                  <a:schemeClr val="tx1"/>
                </a:solidFill>
                <a:latin typeface="Arial Black" pitchFamily="34" charset="0"/>
                <a:ea typeface="HY헤드라인M" pitchFamily="18" charset="-127"/>
              </a:defRPr>
            </a:lvl5pPr>
            <a:lvl6pPr marL="2514600" indent="-228600" defTabSz="7620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1100">
                <a:solidFill>
                  <a:schemeClr val="tx1"/>
                </a:solidFill>
                <a:latin typeface="Arial Black" pitchFamily="34" charset="0"/>
                <a:ea typeface="HY헤드라인M" pitchFamily="18" charset="-127"/>
              </a:defRPr>
            </a:lvl6pPr>
            <a:lvl7pPr marL="2971800" indent="-228600" defTabSz="7620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1100">
                <a:solidFill>
                  <a:schemeClr val="tx1"/>
                </a:solidFill>
                <a:latin typeface="Arial Black" pitchFamily="34" charset="0"/>
                <a:ea typeface="HY헤드라인M" pitchFamily="18" charset="-127"/>
              </a:defRPr>
            </a:lvl7pPr>
            <a:lvl8pPr marL="3429000" indent="-228600" defTabSz="7620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1100">
                <a:solidFill>
                  <a:schemeClr val="tx1"/>
                </a:solidFill>
                <a:latin typeface="Arial Black" pitchFamily="34" charset="0"/>
                <a:ea typeface="HY헤드라인M" pitchFamily="18" charset="-127"/>
              </a:defRPr>
            </a:lvl8pPr>
            <a:lvl9pPr marL="3886200" indent="-228600" defTabSz="7620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1100">
                <a:solidFill>
                  <a:schemeClr val="tx1"/>
                </a:solidFill>
                <a:latin typeface="Arial Black" pitchFamily="34" charset="0"/>
                <a:ea typeface="HY헤드라인M" pitchFamily="18" charset="-127"/>
              </a:defRPr>
            </a:lvl9pPr>
          </a:lstStyle>
          <a:p>
            <a:pPr marL="352425" indent="-352425" latinLnBrk="0">
              <a:spcBef>
                <a:spcPts val="1200"/>
              </a:spcBef>
            </a:pPr>
            <a:r>
              <a:rPr lang="en-US" altLang="ko-KR" sz="20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1) </a:t>
            </a:r>
            <a:r>
              <a:rPr lang="ko-KR" altLang="en-US" sz="20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메뉴</a:t>
            </a:r>
            <a:r>
              <a:rPr lang="en-US" altLang="ko-KR" sz="20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Bar</a:t>
            </a:r>
            <a:r>
              <a:rPr lang="ko-KR" altLang="en-US" sz="20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의 </a:t>
            </a:r>
            <a:r>
              <a:rPr lang="en-US" altLang="ko-KR" sz="20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“</a:t>
            </a:r>
            <a:r>
              <a:rPr lang="ko-KR" altLang="en-US" sz="20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삽입</a:t>
            </a:r>
            <a:r>
              <a:rPr lang="en-US" altLang="ko-KR" sz="20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” </a:t>
            </a:r>
            <a:r>
              <a:rPr lang="ko-KR" altLang="en-US" sz="20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선택 </a:t>
            </a:r>
            <a:r>
              <a:rPr lang="en-US" altLang="ko-KR" sz="20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 2) “</a:t>
            </a:r>
            <a:r>
              <a:rPr lang="ko-KR" altLang="en-US" sz="20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피벗테이블</a:t>
            </a:r>
            <a:r>
              <a:rPr lang="en-US" altLang="ko-KR" sz="20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” </a:t>
            </a:r>
            <a:r>
              <a:rPr lang="ko-KR" altLang="en-US" sz="20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선택</a:t>
            </a:r>
            <a:endParaRPr lang="en-US" altLang="ko-KR" sz="2000" b="1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3782890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1231156" y="466720"/>
            <a:ext cx="7310309" cy="572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4306" tIns="52153" rIns="104306" bIns="52153" rtlCol="0" anchor="ctr"/>
          <a:lstStyle/>
          <a:p>
            <a:r>
              <a:rPr lang="ko-KR" altLang="en-US" sz="3200" b="1" spc="-171" dirty="0">
                <a:solidFill>
                  <a:srgbClr val="009999"/>
                </a:solidFill>
                <a:latin typeface="Calibri" pitchFamily="34" charset="0"/>
                <a:ea typeface="나눔바른고딕 옛한글" pitchFamily="50" charset="-127"/>
                <a:cs typeface="Calibri" pitchFamily="34" charset="0"/>
              </a:rPr>
              <a:t>분석 과정 </a:t>
            </a:r>
            <a:r>
              <a:rPr lang="en-US" altLang="ko-KR" sz="3200" b="1" spc="-171" dirty="0">
                <a:solidFill>
                  <a:srgbClr val="009999"/>
                </a:solidFill>
                <a:latin typeface="Calibri" pitchFamily="34" charset="0"/>
                <a:ea typeface="나눔바른고딕 옛한글" pitchFamily="50" charset="-127"/>
                <a:cs typeface="Calibri" pitchFamily="34" charset="0"/>
              </a:rPr>
              <a:t>_ 3) </a:t>
            </a:r>
            <a:r>
              <a:rPr lang="ko-KR" altLang="en-US" sz="3200" b="1" spc="-171" dirty="0">
                <a:solidFill>
                  <a:srgbClr val="009999"/>
                </a:solidFill>
                <a:latin typeface="Calibri" pitchFamily="34" charset="0"/>
                <a:ea typeface="나눔바른고딕 옛한글" pitchFamily="50" charset="-127"/>
                <a:cs typeface="Calibri" pitchFamily="34" charset="0"/>
              </a:rPr>
              <a:t>조건 변수 정의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365478" y="684287"/>
            <a:ext cx="20758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dirty="0"/>
              <a:t>Big Data Profiler – Analysis</a:t>
            </a:r>
            <a:endParaRPr lang="ko-KR" altLang="en-US" sz="1400" b="1" dirty="0"/>
          </a:p>
        </p:txBody>
      </p:sp>
      <p:grpSp>
        <p:nvGrpSpPr>
          <p:cNvPr id="2" name="그룹 29"/>
          <p:cNvGrpSpPr/>
          <p:nvPr/>
        </p:nvGrpSpPr>
        <p:grpSpPr>
          <a:xfrm>
            <a:off x="774668" y="1280301"/>
            <a:ext cx="4214842" cy="2286016"/>
            <a:chOff x="774668" y="1280301"/>
            <a:chExt cx="4214842" cy="2286016"/>
          </a:xfrm>
        </p:grpSpPr>
        <p:sp>
          <p:nvSpPr>
            <p:cNvPr id="5" name="Text Box 25"/>
            <p:cNvSpPr txBox="1">
              <a:spLocks noChangeArrowheads="1"/>
            </p:cNvSpPr>
            <p:nvPr/>
          </p:nvSpPr>
          <p:spPr bwMode="gray">
            <a:xfrm>
              <a:off x="774668" y="1994681"/>
              <a:ext cx="4214842" cy="1571636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108000" rIns="108000" anchor="ctr" anchorCtr="0">
              <a:noAutofit/>
            </a:bodyPr>
            <a:lstStyle>
              <a:lvl1pPr marL="457200" indent="-457200" defTabSz="762000">
                <a:defRPr sz="1100">
                  <a:solidFill>
                    <a:schemeClr val="tx1"/>
                  </a:solidFill>
                  <a:latin typeface="Arial Black" pitchFamily="34" charset="0"/>
                  <a:ea typeface="HY헤드라인M" pitchFamily="18" charset="-127"/>
                </a:defRPr>
              </a:lvl1pPr>
              <a:lvl2pPr marL="914400" indent="-457200" defTabSz="762000">
                <a:defRPr sz="1100">
                  <a:solidFill>
                    <a:schemeClr val="tx1"/>
                  </a:solidFill>
                  <a:latin typeface="Arial Black" pitchFamily="34" charset="0"/>
                  <a:ea typeface="HY헤드라인M" pitchFamily="18" charset="-127"/>
                </a:defRPr>
              </a:lvl2pPr>
              <a:lvl3pPr marL="1143000" indent="-228600" defTabSz="762000">
                <a:defRPr sz="1100">
                  <a:solidFill>
                    <a:schemeClr val="tx1"/>
                  </a:solidFill>
                  <a:latin typeface="Arial Black" pitchFamily="34" charset="0"/>
                  <a:ea typeface="HY헤드라인M" pitchFamily="18" charset="-127"/>
                </a:defRPr>
              </a:lvl3pPr>
              <a:lvl4pPr marL="1600200" indent="-228600" defTabSz="762000">
                <a:defRPr sz="1100">
                  <a:solidFill>
                    <a:schemeClr val="tx1"/>
                  </a:solidFill>
                  <a:latin typeface="Arial Black" pitchFamily="34" charset="0"/>
                  <a:ea typeface="HY헤드라인M" pitchFamily="18" charset="-127"/>
                </a:defRPr>
              </a:lvl4pPr>
              <a:lvl5pPr marL="2057400" indent="-228600" defTabSz="762000">
                <a:defRPr sz="1100">
                  <a:solidFill>
                    <a:schemeClr val="tx1"/>
                  </a:solidFill>
                  <a:latin typeface="Arial Black" pitchFamily="34" charset="0"/>
                  <a:ea typeface="HY헤드라인M" pitchFamily="18" charset="-127"/>
                </a:defRPr>
              </a:lvl5pPr>
              <a:lvl6pPr marL="2514600" indent="-228600" defTabSz="7620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itchFamily="2" charset="2"/>
                <a:defRPr sz="1100">
                  <a:solidFill>
                    <a:schemeClr val="tx1"/>
                  </a:solidFill>
                  <a:latin typeface="Arial Black" pitchFamily="34" charset="0"/>
                  <a:ea typeface="HY헤드라인M" pitchFamily="18" charset="-127"/>
                </a:defRPr>
              </a:lvl6pPr>
              <a:lvl7pPr marL="2971800" indent="-228600" defTabSz="7620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itchFamily="2" charset="2"/>
                <a:defRPr sz="1100">
                  <a:solidFill>
                    <a:schemeClr val="tx1"/>
                  </a:solidFill>
                  <a:latin typeface="Arial Black" pitchFamily="34" charset="0"/>
                  <a:ea typeface="HY헤드라인M" pitchFamily="18" charset="-127"/>
                </a:defRPr>
              </a:lvl7pPr>
              <a:lvl8pPr marL="3429000" indent="-228600" defTabSz="7620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itchFamily="2" charset="2"/>
                <a:defRPr sz="1100">
                  <a:solidFill>
                    <a:schemeClr val="tx1"/>
                  </a:solidFill>
                  <a:latin typeface="Arial Black" pitchFamily="34" charset="0"/>
                  <a:ea typeface="HY헤드라인M" pitchFamily="18" charset="-127"/>
                </a:defRPr>
              </a:lvl8pPr>
              <a:lvl9pPr marL="3886200" indent="-228600" defTabSz="7620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itchFamily="2" charset="2"/>
                <a:defRPr sz="1100">
                  <a:solidFill>
                    <a:schemeClr val="tx1"/>
                  </a:solidFill>
                  <a:latin typeface="Arial Black" pitchFamily="34" charset="0"/>
                  <a:ea typeface="HY헤드라인M" pitchFamily="18" charset="-127"/>
                </a:defRPr>
              </a:lvl9pPr>
            </a:lstStyle>
            <a:p>
              <a:pPr marL="352425" indent="-352425" latinLnBrk="0">
                <a:spcBef>
                  <a:spcPts val="1200"/>
                </a:spcBef>
              </a:pPr>
              <a:r>
                <a:rPr lang="en-US" altLang="ko-KR" sz="2000" b="1" dirty="0">
                  <a:latin typeface="맑은 고딕" pitchFamily="50" charset="-127"/>
                  <a:ea typeface="맑은 고딕" pitchFamily="50" charset="-127"/>
                </a:rPr>
                <a:t>1) </a:t>
              </a:r>
              <a:r>
                <a:rPr lang="en-US" altLang="ko-KR" sz="1800" b="1" dirty="0">
                  <a:latin typeface="맑은 고딕" pitchFamily="50" charset="-127"/>
                  <a:ea typeface="맑은 고딕" pitchFamily="50" charset="-127"/>
                </a:rPr>
                <a:t>SO WOOL </a:t>
              </a:r>
              <a:r>
                <a:rPr lang="ko-KR" altLang="en-US" sz="1800" b="1" dirty="0">
                  <a:latin typeface="맑은 고딕" pitchFamily="50" charset="-127"/>
                  <a:ea typeface="맑은 고딕" pitchFamily="50" charset="-127"/>
                </a:rPr>
                <a:t>캐시미어</a:t>
              </a:r>
              <a:r>
                <a:rPr lang="en-US" altLang="ko-KR" sz="1800" b="1" dirty="0">
                  <a:latin typeface="맑은 고딕" pitchFamily="50" charset="-127"/>
                  <a:ea typeface="맑은 고딕" pitchFamily="50" charset="-127"/>
                </a:rPr>
                <a:t> </a:t>
              </a:r>
              <a:r>
                <a:rPr lang="ko-KR" altLang="en-US" sz="1800" b="1" dirty="0">
                  <a:latin typeface="맑은 고딕" pitchFamily="50" charset="-127"/>
                  <a:ea typeface="맑은 고딕" pitchFamily="50" charset="-127"/>
                </a:rPr>
                <a:t>니트는 고가 여성의류이므로</a:t>
              </a:r>
              <a:r>
                <a:rPr lang="en-US" altLang="ko-KR" sz="1800" b="1" dirty="0">
                  <a:latin typeface="맑은 고딕" pitchFamily="50" charset="-127"/>
                  <a:ea typeface="맑은 고딕" pitchFamily="50" charset="-127"/>
                </a:rPr>
                <a:t>,</a:t>
              </a:r>
              <a:br>
                <a:rPr lang="en-US" altLang="ko-KR" sz="1800" b="1" dirty="0">
                  <a:latin typeface="맑은 고딕" pitchFamily="50" charset="-127"/>
                  <a:ea typeface="맑은 고딕" pitchFamily="50" charset="-127"/>
                </a:rPr>
              </a:br>
              <a:r>
                <a:rPr lang="ko-KR" altLang="en-US" sz="1800" b="1" dirty="0">
                  <a:latin typeface="맑은 고딕" pitchFamily="50" charset="-127"/>
                  <a:ea typeface="맑은 고딕" pitchFamily="50" charset="-127"/>
                </a:rPr>
                <a:t>주 구매층은 경제력 있는 </a:t>
              </a:r>
              <a:r>
                <a:rPr lang="en-US" altLang="ko-KR" sz="1800" b="1" dirty="0">
                  <a:latin typeface="맑은 고딕" pitchFamily="50" charset="-127"/>
                  <a:ea typeface="맑은 고딕" pitchFamily="50" charset="-127"/>
                </a:rPr>
                <a:t>4~50</a:t>
              </a:r>
              <a:r>
                <a:rPr lang="ko-KR" altLang="en-US" sz="1800" b="1" dirty="0">
                  <a:latin typeface="맑은 고딕" pitchFamily="50" charset="-127"/>
                  <a:ea typeface="맑은 고딕" pitchFamily="50" charset="-127"/>
                </a:rPr>
                <a:t>대 여성층일 것이다</a:t>
              </a:r>
              <a:r>
                <a:rPr lang="en-US" altLang="ko-KR" sz="1800" b="1" dirty="0">
                  <a:latin typeface="맑은 고딕" pitchFamily="50" charset="-127"/>
                  <a:ea typeface="맑은 고딕" pitchFamily="50" charset="-127"/>
                </a:rPr>
                <a:t>.</a:t>
              </a:r>
            </a:p>
          </p:txBody>
        </p:sp>
        <p:sp>
          <p:nvSpPr>
            <p:cNvPr id="8" name="Text Box 25"/>
            <p:cNvSpPr txBox="1">
              <a:spLocks noChangeArrowheads="1"/>
            </p:cNvSpPr>
            <p:nvPr/>
          </p:nvSpPr>
          <p:spPr bwMode="gray">
            <a:xfrm>
              <a:off x="774668" y="1280301"/>
              <a:ext cx="2000264" cy="571504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1"/>
              </a:solidFill>
            </a:ln>
          </p:spPr>
          <p:txBody>
            <a:bodyPr lIns="108000" rIns="108000" anchor="ctr" anchorCtr="0">
              <a:noAutofit/>
            </a:bodyPr>
            <a:lstStyle>
              <a:lvl1pPr marL="457200" indent="-457200" defTabSz="762000">
                <a:defRPr sz="1100">
                  <a:solidFill>
                    <a:schemeClr val="tx1"/>
                  </a:solidFill>
                  <a:latin typeface="Arial Black" pitchFamily="34" charset="0"/>
                  <a:ea typeface="HY헤드라인M" pitchFamily="18" charset="-127"/>
                </a:defRPr>
              </a:lvl1pPr>
              <a:lvl2pPr marL="914400" indent="-457200" defTabSz="762000">
                <a:defRPr sz="1100">
                  <a:solidFill>
                    <a:schemeClr val="tx1"/>
                  </a:solidFill>
                  <a:latin typeface="Arial Black" pitchFamily="34" charset="0"/>
                  <a:ea typeface="HY헤드라인M" pitchFamily="18" charset="-127"/>
                </a:defRPr>
              </a:lvl2pPr>
              <a:lvl3pPr marL="1143000" indent="-228600" defTabSz="762000">
                <a:defRPr sz="1100">
                  <a:solidFill>
                    <a:schemeClr val="tx1"/>
                  </a:solidFill>
                  <a:latin typeface="Arial Black" pitchFamily="34" charset="0"/>
                  <a:ea typeface="HY헤드라인M" pitchFamily="18" charset="-127"/>
                </a:defRPr>
              </a:lvl3pPr>
              <a:lvl4pPr marL="1600200" indent="-228600" defTabSz="762000">
                <a:defRPr sz="1100">
                  <a:solidFill>
                    <a:schemeClr val="tx1"/>
                  </a:solidFill>
                  <a:latin typeface="Arial Black" pitchFamily="34" charset="0"/>
                  <a:ea typeface="HY헤드라인M" pitchFamily="18" charset="-127"/>
                </a:defRPr>
              </a:lvl4pPr>
              <a:lvl5pPr marL="2057400" indent="-228600" defTabSz="762000">
                <a:defRPr sz="1100">
                  <a:solidFill>
                    <a:schemeClr val="tx1"/>
                  </a:solidFill>
                  <a:latin typeface="Arial Black" pitchFamily="34" charset="0"/>
                  <a:ea typeface="HY헤드라인M" pitchFamily="18" charset="-127"/>
                </a:defRPr>
              </a:lvl5pPr>
              <a:lvl6pPr marL="2514600" indent="-228600" defTabSz="7620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itchFamily="2" charset="2"/>
                <a:defRPr sz="1100">
                  <a:solidFill>
                    <a:schemeClr val="tx1"/>
                  </a:solidFill>
                  <a:latin typeface="Arial Black" pitchFamily="34" charset="0"/>
                  <a:ea typeface="HY헤드라인M" pitchFamily="18" charset="-127"/>
                </a:defRPr>
              </a:lvl6pPr>
              <a:lvl7pPr marL="2971800" indent="-228600" defTabSz="7620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itchFamily="2" charset="2"/>
                <a:defRPr sz="1100">
                  <a:solidFill>
                    <a:schemeClr val="tx1"/>
                  </a:solidFill>
                  <a:latin typeface="Arial Black" pitchFamily="34" charset="0"/>
                  <a:ea typeface="HY헤드라인M" pitchFamily="18" charset="-127"/>
                </a:defRPr>
              </a:lvl7pPr>
              <a:lvl8pPr marL="3429000" indent="-228600" defTabSz="7620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itchFamily="2" charset="2"/>
                <a:defRPr sz="1100">
                  <a:solidFill>
                    <a:schemeClr val="tx1"/>
                  </a:solidFill>
                  <a:latin typeface="Arial Black" pitchFamily="34" charset="0"/>
                  <a:ea typeface="HY헤드라인M" pitchFamily="18" charset="-127"/>
                </a:defRPr>
              </a:lvl8pPr>
              <a:lvl9pPr marL="3886200" indent="-228600" defTabSz="7620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itchFamily="2" charset="2"/>
                <a:defRPr sz="1100">
                  <a:solidFill>
                    <a:schemeClr val="tx1"/>
                  </a:solidFill>
                  <a:latin typeface="Arial Black" pitchFamily="34" charset="0"/>
                  <a:ea typeface="HY헤드라인M" pitchFamily="18" charset="-127"/>
                </a:defRPr>
              </a:lvl9pPr>
            </a:lstStyle>
            <a:p>
              <a:pPr marL="0" indent="0" algn="ctr" latinLnBrk="0">
                <a:spcBef>
                  <a:spcPts val="1200"/>
                </a:spcBef>
              </a:pPr>
              <a:r>
                <a:rPr lang="ko-KR" altLang="en-US" sz="2000" b="1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가설 예시</a:t>
              </a:r>
              <a:endParaRPr lang="en-US" altLang="ko-KR" sz="20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14" name="Text Box 25"/>
          <p:cNvSpPr txBox="1">
            <a:spLocks noChangeArrowheads="1"/>
          </p:cNvSpPr>
          <p:nvPr/>
        </p:nvSpPr>
        <p:spPr bwMode="gray">
          <a:xfrm>
            <a:off x="5703890" y="1994681"/>
            <a:ext cx="4214842" cy="1571636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08000" rIns="108000" anchor="ctr" anchorCtr="0">
            <a:noAutofit/>
          </a:bodyPr>
          <a:lstStyle>
            <a:lvl1pPr marL="457200" indent="-457200" defTabSz="762000">
              <a:defRPr sz="1100">
                <a:solidFill>
                  <a:schemeClr val="tx1"/>
                </a:solidFill>
                <a:latin typeface="Arial Black" pitchFamily="34" charset="0"/>
                <a:ea typeface="HY헤드라인M" pitchFamily="18" charset="-127"/>
              </a:defRPr>
            </a:lvl1pPr>
            <a:lvl2pPr marL="914400" indent="-457200" defTabSz="762000">
              <a:defRPr sz="1100">
                <a:solidFill>
                  <a:schemeClr val="tx1"/>
                </a:solidFill>
                <a:latin typeface="Arial Black" pitchFamily="34" charset="0"/>
                <a:ea typeface="HY헤드라인M" pitchFamily="18" charset="-127"/>
              </a:defRPr>
            </a:lvl2pPr>
            <a:lvl3pPr marL="1143000" indent="-228600" defTabSz="762000">
              <a:defRPr sz="1100">
                <a:solidFill>
                  <a:schemeClr val="tx1"/>
                </a:solidFill>
                <a:latin typeface="Arial Black" pitchFamily="34" charset="0"/>
                <a:ea typeface="HY헤드라인M" pitchFamily="18" charset="-127"/>
              </a:defRPr>
            </a:lvl3pPr>
            <a:lvl4pPr marL="1600200" indent="-228600" defTabSz="762000">
              <a:defRPr sz="1100">
                <a:solidFill>
                  <a:schemeClr val="tx1"/>
                </a:solidFill>
                <a:latin typeface="Arial Black" pitchFamily="34" charset="0"/>
                <a:ea typeface="HY헤드라인M" pitchFamily="18" charset="-127"/>
              </a:defRPr>
            </a:lvl4pPr>
            <a:lvl5pPr marL="2057400" indent="-228600" defTabSz="762000">
              <a:defRPr sz="1100">
                <a:solidFill>
                  <a:schemeClr val="tx1"/>
                </a:solidFill>
                <a:latin typeface="Arial Black" pitchFamily="34" charset="0"/>
                <a:ea typeface="HY헤드라인M" pitchFamily="18" charset="-127"/>
              </a:defRPr>
            </a:lvl5pPr>
            <a:lvl6pPr marL="2514600" indent="-228600" defTabSz="7620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1100">
                <a:solidFill>
                  <a:schemeClr val="tx1"/>
                </a:solidFill>
                <a:latin typeface="Arial Black" pitchFamily="34" charset="0"/>
                <a:ea typeface="HY헤드라인M" pitchFamily="18" charset="-127"/>
              </a:defRPr>
            </a:lvl6pPr>
            <a:lvl7pPr marL="2971800" indent="-228600" defTabSz="7620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1100">
                <a:solidFill>
                  <a:schemeClr val="tx1"/>
                </a:solidFill>
                <a:latin typeface="Arial Black" pitchFamily="34" charset="0"/>
                <a:ea typeface="HY헤드라인M" pitchFamily="18" charset="-127"/>
              </a:defRPr>
            </a:lvl7pPr>
            <a:lvl8pPr marL="3429000" indent="-228600" defTabSz="7620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1100">
                <a:solidFill>
                  <a:schemeClr val="tx1"/>
                </a:solidFill>
                <a:latin typeface="Arial Black" pitchFamily="34" charset="0"/>
                <a:ea typeface="HY헤드라인M" pitchFamily="18" charset="-127"/>
              </a:defRPr>
            </a:lvl8pPr>
            <a:lvl9pPr marL="3886200" indent="-228600" defTabSz="7620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1100">
                <a:solidFill>
                  <a:schemeClr val="tx1"/>
                </a:solidFill>
                <a:latin typeface="Arial Black" pitchFamily="34" charset="0"/>
                <a:ea typeface="HY헤드라인M" pitchFamily="18" charset="-127"/>
              </a:defRPr>
            </a:lvl9pPr>
          </a:lstStyle>
          <a:p>
            <a:pPr marL="352425" indent="-352425" latinLnBrk="0">
              <a:spcBef>
                <a:spcPts val="1200"/>
              </a:spcBef>
            </a:pPr>
            <a:r>
              <a:rPr lang="en-US" altLang="ko-KR" sz="1800" b="1" dirty="0">
                <a:latin typeface="맑은 고딕" pitchFamily="50" charset="-127"/>
                <a:ea typeface="맑은 고딕" pitchFamily="50" charset="-127"/>
              </a:rPr>
              <a:t>2) </a:t>
            </a:r>
            <a:r>
              <a:rPr lang="ko-KR" altLang="en-US" sz="1800" b="1" dirty="0">
                <a:latin typeface="맑은 고딕" pitchFamily="50" charset="-127"/>
                <a:ea typeface="맑은 고딕" pitchFamily="50" charset="-127"/>
              </a:rPr>
              <a:t>방송 시간대의 차이 때문에 </a:t>
            </a:r>
            <a:r>
              <a:rPr lang="en-US" altLang="ko-KR" sz="1800" b="1" dirty="0">
                <a:latin typeface="맑은 고딕" pitchFamily="50" charset="-127"/>
                <a:ea typeface="맑은 고딕" pitchFamily="50" charset="-127"/>
              </a:rPr>
              <a:t>1</a:t>
            </a:r>
            <a:r>
              <a:rPr lang="ko-KR" altLang="en-US" sz="1800" b="1" dirty="0">
                <a:latin typeface="맑은 고딕" pitchFamily="50" charset="-127"/>
                <a:ea typeface="맑은 고딕" pitchFamily="50" charset="-127"/>
              </a:rPr>
              <a:t>차</a:t>
            </a:r>
            <a:r>
              <a:rPr lang="en-US" altLang="ko-KR" sz="1800" b="1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800" b="1" dirty="0">
                <a:latin typeface="맑은 고딕" pitchFamily="50" charset="-127"/>
                <a:ea typeface="맑은 고딕" pitchFamily="50" charset="-127"/>
              </a:rPr>
              <a:t>토</a:t>
            </a:r>
            <a:r>
              <a:rPr lang="en-US" altLang="ko-KR" sz="1800" b="1" dirty="0">
                <a:latin typeface="맑은 고딕" pitchFamily="50" charset="-127"/>
                <a:ea typeface="맑은 고딕" pitchFamily="50" charset="-127"/>
              </a:rPr>
              <a:t>) </a:t>
            </a:r>
            <a:r>
              <a:rPr lang="ko-KR" altLang="en-US" sz="1800" b="1" dirty="0">
                <a:latin typeface="맑은 고딕" pitchFamily="50" charset="-127"/>
                <a:ea typeface="맑은 고딕" pitchFamily="50" charset="-127"/>
              </a:rPr>
              <a:t>대비 </a:t>
            </a:r>
            <a:r>
              <a:rPr lang="en-US" altLang="ko-KR" sz="1800" b="1" dirty="0"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ko-KR" altLang="en-US" sz="1800" b="1" dirty="0">
                <a:latin typeface="맑은 고딕" pitchFamily="50" charset="-127"/>
                <a:ea typeface="맑은 고딕" pitchFamily="50" charset="-127"/>
              </a:rPr>
              <a:t>차</a:t>
            </a:r>
            <a:r>
              <a:rPr lang="en-US" altLang="ko-KR" sz="1800" b="1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800" b="1" dirty="0">
                <a:latin typeface="맑은 고딕" pitchFamily="50" charset="-127"/>
                <a:ea typeface="맑은 고딕" pitchFamily="50" charset="-127"/>
              </a:rPr>
              <a:t>목 아침</a:t>
            </a:r>
            <a:r>
              <a:rPr lang="en-US" altLang="ko-KR" sz="1800" b="1" dirty="0"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ko-KR" altLang="en-US" sz="1800" b="1" dirty="0">
                <a:latin typeface="맑은 고딕" pitchFamily="50" charset="-127"/>
                <a:ea typeface="맑은 고딕" pitchFamily="50" charset="-127"/>
              </a:rPr>
              <a:t>에는 직장여성층 </a:t>
            </a:r>
            <a:r>
              <a:rPr lang="en-US" altLang="ko-KR" sz="1800" b="1" dirty="0">
                <a:latin typeface="맑은 고딕" pitchFamily="50" charset="-127"/>
                <a:ea typeface="맑은 고딕" pitchFamily="50" charset="-127"/>
              </a:rPr>
              <a:t>(2~30</a:t>
            </a:r>
            <a:r>
              <a:rPr lang="ko-KR" altLang="en-US" sz="1800" b="1" dirty="0">
                <a:latin typeface="맑은 고딕" pitchFamily="50" charset="-127"/>
                <a:ea typeface="맑은 고딕" pitchFamily="50" charset="-127"/>
              </a:rPr>
              <a:t>대</a:t>
            </a:r>
            <a:r>
              <a:rPr lang="en-US" altLang="ko-KR" sz="1800" b="1" dirty="0"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ko-KR" altLang="en-US" sz="1800" b="1" dirty="0">
                <a:latin typeface="맑은 고딕" pitchFamily="50" charset="-127"/>
                <a:ea typeface="맑은 고딕" pitchFamily="50" charset="-127"/>
              </a:rPr>
              <a:t>의</a:t>
            </a:r>
            <a:r>
              <a:rPr lang="en-US" altLang="ko-KR" sz="180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800" b="1" dirty="0">
                <a:latin typeface="맑은 고딕" pitchFamily="50" charset="-127"/>
                <a:ea typeface="맑은 고딕" pitchFamily="50" charset="-127"/>
              </a:rPr>
              <a:t>비중이 상대적으로 낮을 것이다</a:t>
            </a:r>
            <a:r>
              <a:rPr lang="en-US" altLang="ko-KR" sz="1800" b="1" dirty="0"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ko-KR" altLang="en-US" sz="1800" b="1" dirty="0">
                <a:latin typeface="맑은 고딕" pitchFamily="50" charset="-127"/>
                <a:ea typeface="맑은 고딕" pitchFamily="50" charset="-127"/>
              </a:rPr>
              <a:t> </a:t>
            </a:r>
            <a:endParaRPr lang="en-US" altLang="ko-KR" sz="18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Rectangle 6"/>
          <p:cNvSpPr>
            <a:spLocks noChangeArrowheads="1"/>
          </p:cNvSpPr>
          <p:nvPr/>
        </p:nvSpPr>
        <p:spPr bwMode="gray">
          <a:xfrm>
            <a:off x="846106" y="3994945"/>
            <a:ext cx="1643074" cy="2857519"/>
          </a:xfrm>
          <a:prstGeom prst="roundRect">
            <a:avLst>
              <a:gd name="adj" fmla="val 16667"/>
            </a:avLst>
          </a:prstGeom>
          <a:solidFill>
            <a:srgbClr val="2A7286"/>
          </a:solidFill>
          <a:ln>
            <a:noFill/>
          </a:ln>
        </p:spPr>
        <p:txBody>
          <a:bodyPr anchor="t" anchorCtr="0"/>
          <a:lstStyle/>
          <a:p>
            <a:pPr algn="ctr">
              <a:buNone/>
            </a:pPr>
            <a:r>
              <a:rPr lang="en-US" altLang="ko-KR" sz="2000" b="1" dirty="0">
                <a:solidFill>
                  <a:srgbClr val="FFFFFF"/>
                </a:solidFill>
                <a:latin typeface="+mj-lt"/>
                <a:ea typeface="맑은 고딕" pitchFamily="50" charset="-127"/>
              </a:rPr>
              <a:t>(3)</a:t>
            </a:r>
            <a:br>
              <a:rPr lang="en-US" altLang="ko-KR" sz="2000" b="1" dirty="0">
                <a:solidFill>
                  <a:srgbClr val="FFFFFF"/>
                </a:solidFill>
                <a:latin typeface="+mj-lt"/>
                <a:ea typeface="맑은 고딕" pitchFamily="50" charset="-127"/>
              </a:rPr>
            </a:br>
            <a:r>
              <a:rPr lang="ko-KR" altLang="en-US" sz="2000" b="1" dirty="0">
                <a:solidFill>
                  <a:srgbClr val="FFFFFF"/>
                </a:solidFill>
                <a:latin typeface="+mj-lt"/>
                <a:ea typeface="맑은 고딕" pitchFamily="50" charset="-127"/>
              </a:rPr>
              <a:t>조건 변수</a:t>
            </a:r>
            <a:br>
              <a:rPr lang="en-US" altLang="ko-KR" sz="2000" b="1" dirty="0">
                <a:solidFill>
                  <a:srgbClr val="FFFFFF"/>
                </a:solidFill>
                <a:latin typeface="+mj-lt"/>
                <a:ea typeface="맑은 고딕" pitchFamily="50" charset="-127"/>
              </a:rPr>
            </a:br>
            <a:r>
              <a:rPr lang="en-US" altLang="ko-KR" sz="2000" b="1" dirty="0">
                <a:solidFill>
                  <a:srgbClr val="FFFFFF"/>
                </a:solidFill>
                <a:latin typeface="+mj-lt"/>
                <a:ea typeface="맑은 고딕" pitchFamily="50" charset="-127"/>
              </a:rPr>
              <a:t>(</a:t>
            </a:r>
            <a:r>
              <a:rPr lang="en-US" altLang="ko-KR" sz="2000" b="1" dirty="0">
                <a:solidFill>
                  <a:srgbClr val="FFFFFF"/>
                </a:solidFill>
                <a:ea typeface="맑은 고딕" pitchFamily="50" charset="-127"/>
              </a:rPr>
              <a:t>Column / Row )</a:t>
            </a:r>
            <a:br>
              <a:rPr lang="en-US" altLang="ko-KR" sz="2000" b="1" dirty="0">
                <a:solidFill>
                  <a:srgbClr val="FFFFFF"/>
                </a:solidFill>
                <a:ea typeface="맑은 고딕" pitchFamily="50" charset="-127"/>
              </a:rPr>
            </a:br>
            <a:r>
              <a:rPr lang="ko-KR" altLang="en-US" sz="2000" b="1" dirty="0">
                <a:solidFill>
                  <a:srgbClr val="FFFFFF"/>
                </a:solidFill>
                <a:latin typeface="+mj-lt"/>
                <a:ea typeface="맑은 고딕" pitchFamily="50" charset="-127"/>
              </a:rPr>
              <a:t> 정의</a:t>
            </a:r>
            <a:endParaRPr lang="en-US" altLang="ko-KR" sz="2000" b="1" dirty="0">
              <a:solidFill>
                <a:srgbClr val="FFFFFF"/>
              </a:solidFill>
              <a:latin typeface="+mj-lt"/>
              <a:ea typeface="맑은 고딕" pitchFamily="50" charset="-127"/>
            </a:endParaRPr>
          </a:p>
        </p:txBody>
      </p:sp>
      <p:grpSp>
        <p:nvGrpSpPr>
          <p:cNvPr id="3" name="그룹 25"/>
          <p:cNvGrpSpPr/>
          <p:nvPr/>
        </p:nvGrpSpPr>
        <p:grpSpPr>
          <a:xfrm>
            <a:off x="2703494" y="3994945"/>
            <a:ext cx="3000396" cy="2786082"/>
            <a:chOff x="2703494" y="3994945"/>
            <a:chExt cx="3000396" cy="2786082"/>
          </a:xfrm>
        </p:grpSpPr>
        <p:sp>
          <p:nvSpPr>
            <p:cNvPr id="17" name="직사각형 16"/>
            <p:cNvSpPr/>
            <p:nvPr/>
          </p:nvSpPr>
          <p:spPr>
            <a:xfrm>
              <a:off x="4275130" y="3994945"/>
              <a:ext cx="1428760" cy="278608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C00000"/>
                </a:solidFill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2703494" y="3994945"/>
              <a:ext cx="1500198" cy="278608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b="1" dirty="0">
                <a:solidFill>
                  <a:srgbClr val="C00000"/>
                </a:solidFill>
              </a:endParaRPr>
            </a:p>
            <a:p>
              <a:pPr algn="ctr"/>
              <a:endParaRPr lang="en-US" altLang="ko-KR" b="1" dirty="0">
                <a:solidFill>
                  <a:srgbClr val="C00000"/>
                </a:solidFill>
              </a:endParaRPr>
            </a:p>
            <a:p>
              <a:pPr algn="ctr"/>
              <a:endParaRPr lang="en-US" altLang="ko-KR" b="1" dirty="0">
                <a:solidFill>
                  <a:srgbClr val="C00000"/>
                </a:solidFill>
              </a:endParaRPr>
            </a:p>
            <a:p>
              <a:pPr algn="ctr"/>
              <a:endParaRPr lang="en-US" altLang="ko-KR" b="1" dirty="0">
                <a:solidFill>
                  <a:srgbClr val="C00000"/>
                </a:solidFill>
              </a:endParaRPr>
            </a:p>
            <a:p>
              <a:pPr algn="ctr"/>
              <a:endParaRPr lang="en-US" altLang="ko-KR" b="1" dirty="0">
                <a:solidFill>
                  <a:srgbClr val="C00000"/>
                </a:solidFill>
              </a:endParaRPr>
            </a:p>
            <a:p>
              <a:pPr algn="ctr"/>
              <a:endParaRPr lang="ko-KR" altLang="en-US" b="1" dirty="0">
                <a:solidFill>
                  <a:srgbClr val="C00000"/>
                </a:solidFill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2774932" y="4066383"/>
              <a:ext cx="1357322" cy="64294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bg1"/>
                  </a:solidFill>
                </a:rPr>
                <a:t>COLUMN</a:t>
              </a:r>
            </a:p>
          </p:txBody>
        </p:sp>
      </p:grpSp>
      <p:grpSp>
        <p:nvGrpSpPr>
          <p:cNvPr id="4" name="그룹 28"/>
          <p:cNvGrpSpPr/>
          <p:nvPr/>
        </p:nvGrpSpPr>
        <p:grpSpPr>
          <a:xfrm>
            <a:off x="6346832" y="3992827"/>
            <a:ext cx="3684282" cy="2788200"/>
            <a:chOff x="6346832" y="3992827"/>
            <a:chExt cx="3684282" cy="2788200"/>
          </a:xfrm>
        </p:grpSpPr>
        <p:sp>
          <p:nvSpPr>
            <p:cNvPr id="16" name="직사각형 15"/>
            <p:cNvSpPr/>
            <p:nvPr/>
          </p:nvSpPr>
          <p:spPr>
            <a:xfrm>
              <a:off x="7887974" y="3994945"/>
              <a:ext cx="2143140" cy="1359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b="1" dirty="0">
                <a:solidFill>
                  <a:srgbClr val="C00000"/>
                </a:solidFill>
              </a:endParaRPr>
            </a:p>
            <a:p>
              <a:pPr algn="ctr"/>
              <a:br>
                <a:rPr lang="en-US" altLang="ko-KR" b="1" dirty="0">
                  <a:solidFill>
                    <a:srgbClr val="C00000"/>
                  </a:solidFill>
                </a:rPr>
              </a:br>
              <a:endParaRPr lang="en-US" altLang="ko-KR" b="1" dirty="0">
                <a:solidFill>
                  <a:srgbClr val="C00000"/>
                </a:solidFill>
              </a:endParaRP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7887974" y="5423705"/>
              <a:ext cx="2143140" cy="135732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C00000"/>
                </a:solidFill>
              </a:endParaRP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6346832" y="3992827"/>
              <a:ext cx="1500198" cy="278608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b="1" dirty="0">
                <a:solidFill>
                  <a:srgbClr val="C00000"/>
                </a:solidFill>
              </a:endParaRPr>
            </a:p>
            <a:p>
              <a:pPr algn="ctr"/>
              <a:endParaRPr lang="en-US" altLang="ko-KR" b="1" dirty="0">
                <a:solidFill>
                  <a:srgbClr val="C00000"/>
                </a:solidFill>
              </a:endParaRPr>
            </a:p>
            <a:p>
              <a:pPr algn="ctr"/>
              <a:endParaRPr lang="en-US" altLang="ko-KR" b="1" dirty="0">
                <a:solidFill>
                  <a:srgbClr val="C00000"/>
                </a:solidFill>
              </a:endParaRPr>
            </a:p>
            <a:p>
              <a:pPr algn="ctr"/>
              <a:endParaRPr lang="en-US" altLang="ko-KR" b="1" dirty="0">
                <a:solidFill>
                  <a:srgbClr val="C00000"/>
                </a:solidFill>
              </a:endParaRPr>
            </a:p>
            <a:p>
              <a:pPr algn="ctr"/>
              <a:endParaRPr lang="en-US" altLang="ko-KR" b="1" dirty="0">
                <a:solidFill>
                  <a:srgbClr val="C00000"/>
                </a:solidFill>
              </a:endParaRPr>
            </a:p>
            <a:p>
              <a:pPr algn="ctr"/>
              <a:endParaRPr lang="ko-KR" altLang="en-US" b="1" dirty="0">
                <a:solidFill>
                  <a:srgbClr val="C00000"/>
                </a:solidFill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6418270" y="4064265"/>
              <a:ext cx="1357322" cy="64294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bg1"/>
                  </a:solidFill>
                </a:rPr>
                <a:t>COLUMN</a:t>
              </a: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8030850" y="4066383"/>
              <a:ext cx="1928826" cy="42862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bg1"/>
                  </a:solidFill>
                </a:rPr>
                <a:t>ROW</a:t>
              </a: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6346832" y="5209391"/>
            <a:ext cx="15099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rgbClr val="C00000"/>
                </a:solidFill>
                <a:latin typeface="+mn-ea"/>
              </a:rPr>
              <a:t>AGE </a:t>
            </a:r>
            <a:r>
              <a:rPr lang="ko-KR" altLang="en-US" sz="2400" b="1" dirty="0">
                <a:solidFill>
                  <a:srgbClr val="C00000"/>
                </a:solidFill>
                <a:latin typeface="+mn-ea"/>
              </a:rPr>
              <a:t>그룹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703494" y="5280829"/>
            <a:ext cx="15099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rgbClr val="C00000"/>
                </a:solidFill>
                <a:latin typeface="+mn-ea"/>
              </a:rPr>
              <a:t>AGE </a:t>
            </a:r>
            <a:r>
              <a:rPr lang="ko-KR" altLang="en-US" sz="2400" b="1" dirty="0">
                <a:solidFill>
                  <a:srgbClr val="C00000"/>
                </a:solidFill>
                <a:latin typeface="+mn-ea"/>
              </a:rPr>
              <a:t>그룹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085273" y="4495011"/>
            <a:ext cx="17620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C00000"/>
                </a:solidFill>
                <a:latin typeface="+mn-ea"/>
              </a:rPr>
              <a:t>SO WOOL </a:t>
            </a:r>
            <a:br>
              <a:rPr lang="en-US" altLang="ko-KR" sz="2400" b="1" dirty="0">
                <a:solidFill>
                  <a:srgbClr val="C00000"/>
                </a:solidFill>
                <a:latin typeface="+mn-ea"/>
              </a:rPr>
            </a:br>
            <a:r>
              <a:rPr lang="ko-KR" altLang="en-US" sz="2400" b="1" dirty="0">
                <a:solidFill>
                  <a:srgbClr val="C00000"/>
                </a:solidFill>
                <a:latin typeface="+mn-ea"/>
              </a:rPr>
              <a:t>방송 차수</a:t>
            </a:r>
          </a:p>
        </p:txBody>
      </p:sp>
      <p:grpSp>
        <p:nvGrpSpPr>
          <p:cNvPr id="7" name="그룹 33"/>
          <p:cNvGrpSpPr/>
          <p:nvPr/>
        </p:nvGrpSpPr>
        <p:grpSpPr>
          <a:xfrm>
            <a:off x="3632188" y="1566053"/>
            <a:ext cx="1417816" cy="2504683"/>
            <a:chOff x="3632188" y="1566053"/>
            <a:chExt cx="1417816" cy="2504683"/>
          </a:xfrm>
        </p:grpSpPr>
        <p:sp>
          <p:nvSpPr>
            <p:cNvPr id="27" name="왼쪽으로 구부러진 화살표 26"/>
            <p:cNvSpPr/>
            <p:nvPr/>
          </p:nvSpPr>
          <p:spPr>
            <a:xfrm rot="20238294">
              <a:off x="4485094" y="3213480"/>
              <a:ext cx="564910" cy="857256"/>
            </a:xfrm>
            <a:prstGeom prst="curvedLeftArrow">
              <a:avLst>
                <a:gd name="adj1" fmla="val 29575"/>
                <a:gd name="adj2" fmla="val 50000"/>
                <a:gd name="adj3" fmla="val 25000"/>
              </a:avLst>
            </a:prstGeom>
            <a:solidFill>
              <a:srgbClr val="62DBD8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3632188" y="1566053"/>
              <a:ext cx="1375721" cy="55399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marL="95250" indent="-95250" algn="ctr">
                <a:lnSpc>
                  <a:spcPct val="150000"/>
                </a:lnSpc>
                <a:buNone/>
              </a:pPr>
              <a:r>
                <a:rPr lang="en-US" altLang="ko-KR" sz="2000" b="1" spc="-171" dirty="0">
                  <a:solidFill>
                    <a:srgbClr val="FF0000"/>
                  </a:solidFill>
                  <a:latin typeface="Calibri" pitchFamily="34" charset="0"/>
                  <a:ea typeface="나눔바른고딕 옛한글" pitchFamily="50" charset="-127"/>
                </a:rPr>
                <a:t>“</a:t>
              </a:r>
              <a:r>
                <a:rPr lang="ko-KR" altLang="en-US" sz="2000" b="1" spc="-171" dirty="0">
                  <a:solidFill>
                    <a:srgbClr val="FF0000"/>
                  </a:solidFill>
                  <a:latin typeface="Calibri" pitchFamily="34" charset="0"/>
                  <a:ea typeface="나눔바른고딕 옛한글" pitchFamily="50" charset="-127"/>
                </a:rPr>
                <a:t>연령대</a:t>
              </a:r>
              <a:r>
                <a:rPr lang="en-US" altLang="ko-KR" sz="2000" b="1" spc="-171" dirty="0">
                  <a:solidFill>
                    <a:srgbClr val="FF0000"/>
                  </a:solidFill>
                  <a:latin typeface="Calibri" pitchFamily="34" charset="0"/>
                  <a:ea typeface="나눔바른고딕 옛한글" pitchFamily="50" charset="-127"/>
                </a:rPr>
                <a:t>”</a:t>
              </a:r>
              <a:endParaRPr lang="ko-KR" altLang="en-US" sz="2000" b="1" dirty="0">
                <a:solidFill>
                  <a:srgbClr val="FF0000"/>
                </a:solidFill>
                <a:latin typeface="휴먼옛체" pitchFamily="18" charset="-127"/>
                <a:ea typeface="휴먼옛체" pitchFamily="18" charset="-127"/>
              </a:endParaRPr>
            </a:p>
          </p:txBody>
        </p:sp>
      </p:grpSp>
      <p:grpSp>
        <p:nvGrpSpPr>
          <p:cNvPr id="9" name="그룹 34"/>
          <p:cNvGrpSpPr/>
          <p:nvPr/>
        </p:nvGrpSpPr>
        <p:grpSpPr>
          <a:xfrm>
            <a:off x="7132650" y="1566053"/>
            <a:ext cx="3065870" cy="2504684"/>
            <a:chOff x="7132650" y="1566053"/>
            <a:chExt cx="3065870" cy="2504684"/>
          </a:xfrm>
        </p:grpSpPr>
        <p:sp>
          <p:nvSpPr>
            <p:cNvPr id="28" name="왼쪽으로 구부러진 화살표 27"/>
            <p:cNvSpPr/>
            <p:nvPr/>
          </p:nvSpPr>
          <p:spPr>
            <a:xfrm rot="20238294">
              <a:off x="9633610" y="3213481"/>
              <a:ext cx="564910" cy="857256"/>
            </a:xfrm>
            <a:prstGeom prst="curvedLeftArrow">
              <a:avLst>
                <a:gd name="adj1" fmla="val 29575"/>
                <a:gd name="adj2" fmla="val 50000"/>
                <a:gd name="adj3" fmla="val 25000"/>
              </a:avLst>
            </a:prstGeom>
            <a:solidFill>
              <a:srgbClr val="62DBD8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8561410" y="1566053"/>
              <a:ext cx="1375721" cy="55399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marL="95250" indent="-95250" algn="ctr">
                <a:lnSpc>
                  <a:spcPct val="150000"/>
                </a:lnSpc>
                <a:buNone/>
              </a:pPr>
              <a:r>
                <a:rPr lang="en-US" altLang="ko-KR" sz="2000" b="1" spc="-171" dirty="0">
                  <a:solidFill>
                    <a:srgbClr val="FF0000"/>
                  </a:solidFill>
                  <a:latin typeface="Calibri" pitchFamily="34" charset="0"/>
                  <a:ea typeface="나눔바른고딕 옛한글" pitchFamily="50" charset="-127"/>
                </a:rPr>
                <a:t>“</a:t>
              </a:r>
              <a:r>
                <a:rPr lang="ko-KR" altLang="en-US" sz="2000" b="1" spc="-171" dirty="0">
                  <a:solidFill>
                    <a:srgbClr val="FF0000"/>
                  </a:solidFill>
                  <a:latin typeface="Calibri" pitchFamily="34" charset="0"/>
                  <a:ea typeface="나눔바른고딕 옛한글" pitchFamily="50" charset="-127"/>
                </a:rPr>
                <a:t>방송 차수</a:t>
              </a:r>
              <a:r>
                <a:rPr lang="en-US" altLang="ko-KR" sz="2000" b="1" spc="-171" dirty="0">
                  <a:solidFill>
                    <a:srgbClr val="FF0000"/>
                  </a:solidFill>
                  <a:latin typeface="Calibri" pitchFamily="34" charset="0"/>
                  <a:ea typeface="나눔바른고딕 옛한글" pitchFamily="50" charset="-127"/>
                </a:rPr>
                <a:t>”</a:t>
              </a:r>
              <a:endParaRPr lang="ko-KR" altLang="en-US" sz="2000" b="1" dirty="0">
                <a:solidFill>
                  <a:srgbClr val="FF0000"/>
                </a:solidFill>
                <a:latin typeface="휴먼옛체" pitchFamily="18" charset="-127"/>
                <a:ea typeface="휴먼옛체" pitchFamily="18" charset="-127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7132650" y="1566053"/>
              <a:ext cx="1375721" cy="55399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marL="95250" indent="-95250" algn="ctr">
                <a:lnSpc>
                  <a:spcPct val="150000"/>
                </a:lnSpc>
                <a:buNone/>
              </a:pPr>
              <a:r>
                <a:rPr lang="en-US" altLang="ko-KR" sz="2000" b="1" spc="-171" dirty="0">
                  <a:solidFill>
                    <a:srgbClr val="FF0000"/>
                  </a:solidFill>
                  <a:latin typeface="Calibri" pitchFamily="34" charset="0"/>
                  <a:ea typeface="나눔바른고딕 옛한글" pitchFamily="50" charset="-127"/>
                </a:rPr>
                <a:t>“</a:t>
              </a:r>
              <a:r>
                <a:rPr lang="ko-KR" altLang="en-US" sz="2000" b="1" spc="-171" dirty="0">
                  <a:solidFill>
                    <a:srgbClr val="FF0000"/>
                  </a:solidFill>
                  <a:latin typeface="Calibri" pitchFamily="34" charset="0"/>
                  <a:ea typeface="나눔바른고딕 옛한글" pitchFamily="50" charset="-127"/>
                </a:rPr>
                <a:t>연령대</a:t>
              </a:r>
              <a:r>
                <a:rPr lang="en-US" altLang="ko-KR" sz="2000" b="1" spc="-171" dirty="0">
                  <a:solidFill>
                    <a:srgbClr val="FF0000"/>
                  </a:solidFill>
                  <a:latin typeface="Calibri" pitchFamily="34" charset="0"/>
                  <a:ea typeface="나눔바른고딕 옛한글" pitchFamily="50" charset="-127"/>
                </a:rPr>
                <a:t>”</a:t>
              </a:r>
              <a:endParaRPr lang="ko-KR" altLang="en-US" sz="2000" b="1" dirty="0">
                <a:solidFill>
                  <a:srgbClr val="FF0000"/>
                </a:solidFill>
                <a:latin typeface="휴먼옛체" pitchFamily="18" charset="-127"/>
                <a:ea typeface="휴먼옛체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7515503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30"/>
          <p:cNvGrpSpPr/>
          <p:nvPr/>
        </p:nvGrpSpPr>
        <p:grpSpPr>
          <a:xfrm>
            <a:off x="774668" y="1280301"/>
            <a:ext cx="9144064" cy="2286016"/>
            <a:chOff x="774668" y="1280301"/>
            <a:chExt cx="9144064" cy="2286016"/>
          </a:xfrm>
        </p:grpSpPr>
        <p:sp>
          <p:nvSpPr>
            <p:cNvPr id="5" name="Text Box 25"/>
            <p:cNvSpPr txBox="1">
              <a:spLocks noChangeArrowheads="1"/>
            </p:cNvSpPr>
            <p:nvPr/>
          </p:nvSpPr>
          <p:spPr bwMode="gray">
            <a:xfrm>
              <a:off x="774668" y="1994681"/>
              <a:ext cx="4214842" cy="1571636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108000" rIns="108000" anchor="ctr" anchorCtr="0">
              <a:noAutofit/>
            </a:bodyPr>
            <a:lstStyle>
              <a:lvl1pPr marL="457200" indent="-457200" defTabSz="762000">
                <a:defRPr sz="1100">
                  <a:solidFill>
                    <a:schemeClr val="tx1"/>
                  </a:solidFill>
                  <a:latin typeface="Arial Black" pitchFamily="34" charset="0"/>
                  <a:ea typeface="HY헤드라인M" pitchFamily="18" charset="-127"/>
                </a:defRPr>
              </a:lvl1pPr>
              <a:lvl2pPr marL="914400" indent="-457200" defTabSz="762000">
                <a:defRPr sz="1100">
                  <a:solidFill>
                    <a:schemeClr val="tx1"/>
                  </a:solidFill>
                  <a:latin typeface="Arial Black" pitchFamily="34" charset="0"/>
                  <a:ea typeface="HY헤드라인M" pitchFamily="18" charset="-127"/>
                </a:defRPr>
              </a:lvl2pPr>
              <a:lvl3pPr marL="1143000" indent="-228600" defTabSz="762000">
                <a:defRPr sz="1100">
                  <a:solidFill>
                    <a:schemeClr val="tx1"/>
                  </a:solidFill>
                  <a:latin typeface="Arial Black" pitchFamily="34" charset="0"/>
                  <a:ea typeface="HY헤드라인M" pitchFamily="18" charset="-127"/>
                </a:defRPr>
              </a:lvl3pPr>
              <a:lvl4pPr marL="1600200" indent="-228600" defTabSz="762000">
                <a:defRPr sz="1100">
                  <a:solidFill>
                    <a:schemeClr val="tx1"/>
                  </a:solidFill>
                  <a:latin typeface="Arial Black" pitchFamily="34" charset="0"/>
                  <a:ea typeface="HY헤드라인M" pitchFamily="18" charset="-127"/>
                </a:defRPr>
              </a:lvl4pPr>
              <a:lvl5pPr marL="2057400" indent="-228600" defTabSz="762000">
                <a:defRPr sz="1100">
                  <a:solidFill>
                    <a:schemeClr val="tx1"/>
                  </a:solidFill>
                  <a:latin typeface="Arial Black" pitchFamily="34" charset="0"/>
                  <a:ea typeface="HY헤드라인M" pitchFamily="18" charset="-127"/>
                </a:defRPr>
              </a:lvl5pPr>
              <a:lvl6pPr marL="2514600" indent="-228600" defTabSz="7620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itchFamily="2" charset="2"/>
                <a:defRPr sz="1100">
                  <a:solidFill>
                    <a:schemeClr val="tx1"/>
                  </a:solidFill>
                  <a:latin typeface="Arial Black" pitchFamily="34" charset="0"/>
                  <a:ea typeface="HY헤드라인M" pitchFamily="18" charset="-127"/>
                </a:defRPr>
              </a:lvl6pPr>
              <a:lvl7pPr marL="2971800" indent="-228600" defTabSz="7620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itchFamily="2" charset="2"/>
                <a:defRPr sz="1100">
                  <a:solidFill>
                    <a:schemeClr val="tx1"/>
                  </a:solidFill>
                  <a:latin typeface="Arial Black" pitchFamily="34" charset="0"/>
                  <a:ea typeface="HY헤드라인M" pitchFamily="18" charset="-127"/>
                </a:defRPr>
              </a:lvl7pPr>
              <a:lvl8pPr marL="3429000" indent="-228600" defTabSz="7620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itchFamily="2" charset="2"/>
                <a:defRPr sz="1100">
                  <a:solidFill>
                    <a:schemeClr val="tx1"/>
                  </a:solidFill>
                  <a:latin typeface="Arial Black" pitchFamily="34" charset="0"/>
                  <a:ea typeface="HY헤드라인M" pitchFamily="18" charset="-127"/>
                </a:defRPr>
              </a:lvl8pPr>
              <a:lvl9pPr marL="3886200" indent="-228600" defTabSz="7620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itchFamily="2" charset="2"/>
                <a:defRPr sz="1100">
                  <a:solidFill>
                    <a:schemeClr val="tx1"/>
                  </a:solidFill>
                  <a:latin typeface="Arial Black" pitchFamily="34" charset="0"/>
                  <a:ea typeface="HY헤드라인M" pitchFamily="18" charset="-127"/>
                </a:defRPr>
              </a:lvl9pPr>
            </a:lstStyle>
            <a:p>
              <a:pPr marL="352425" indent="-352425" latinLnBrk="0">
                <a:spcBef>
                  <a:spcPts val="1200"/>
                </a:spcBef>
              </a:pPr>
              <a:r>
                <a:rPr lang="en-US" altLang="ko-KR" sz="2000" b="1" dirty="0">
                  <a:latin typeface="맑은 고딕" pitchFamily="50" charset="-127"/>
                  <a:ea typeface="맑은 고딕" pitchFamily="50" charset="-127"/>
                </a:rPr>
                <a:t>1) </a:t>
              </a:r>
              <a:r>
                <a:rPr lang="en-US" altLang="ko-KR" sz="1800" b="1" dirty="0">
                  <a:latin typeface="맑은 고딕" pitchFamily="50" charset="-127"/>
                  <a:ea typeface="맑은 고딕" pitchFamily="50" charset="-127"/>
                </a:rPr>
                <a:t>SO WOOL </a:t>
              </a:r>
              <a:r>
                <a:rPr lang="ko-KR" altLang="en-US" sz="1800" b="1" dirty="0">
                  <a:latin typeface="맑은 고딕" pitchFamily="50" charset="-127"/>
                  <a:ea typeface="맑은 고딕" pitchFamily="50" charset="-127"/>
                </a:rPr>
                <a:t>캐시미어</a:t>
              </a:r>
              <a:r>
                <a:rPr lang="en-US" altLang="ko-KR" sz="1800" b="1" dirty="0">
                  <a:latin typeface="맑은 고딕" pitchFamily="50" charset="-127"/>
                  <a:ea typeface="맑은 고딕" pitchFamily="50" charset="-127"/>
                </a:rPr>
                <a:t> </a:t>
              </a:r>
              <a:r>
                <a:rPr lang="ko-KR" altLang="en-US" sz="1800" b="1" dirty="0">
                  <a:latin typeface="맑은 고딕" pitchFamily="50" charset="-127"/>
                  <a:ea typeface="맑은 고딕" pitchFamily="50" charset="-127"/>
                </a:rPr>
                <a:t>니트는 고가 여성의류이므로</a:t>
              </a:r>
              <a:r>
                <a:rPr lang="en-US" altLang="ko-KR" sz="1800" b="1" dirty="0">
                  <a:latin typeface="맑은 고딕" pitchFamily="50" charset="-127"/>
                  <a:ea typeface="맑은 고딕" pitchFamily="50" charset="-127"/>
                </a:rPr>
                <a:t>,</a:t>
              </a:r>
              <a:br>
                <a:rPr lang="en-US" altLang="ko-KR" sz="1800" b="1" dirty="0">
                  <a:latin typeface="맑은 고딕" pitchFamily="50" charset="-127"/>
                  <a:ea typeface="맑은 고딕" pitchFamily="50" charset="-127"/>
                </a:rPr>
              </a:br>
              <a:r>
                <a:rPr lang="ko-KR" altLang="en-US" sz="1800" b="1" dirty="0">
                  <a:latin typeface="맑은 고딕" pitchFamily="50" charset="-127"/>
                  <a:ea typeface="맑은 고딕" pitchFamily="50" charset="-127"/>
                </a:rPr>
                <a:t>주 구매층은 경제력 있는 </a:t>
              </a:r>
              <a:r>
                <a:rPr lang="en-US" altLang="ko-KR" sz="1800" b="1" dirty="0">
                  <a:latin typeface="맑은 고딕" pitchFamily="50" charset="-127"/>
                  <a:ea typeface="맑은 고딕" pitchFamily="50" charset="-127"/>
                </a:rPr>
                <a:t>4~50</a:t>
              </a:r>
              <a:r>
                <a:rPr lang="ko-KR" altLang="en-US" sz="1800" b="1" dirty="0">
                  <a:latin typeface="맑은 고딕" pitchFamily="50" charset="-127"/>
                  <a:ea typeface="맑은 고딕" pitchFamily="50" charset="-127"/>
                </a:rPr>
                <a:t>대 여성층일 것이다</a:t>
              </a:r>
              <a:r>
                <a:rPr lang="en-US" altLang="ko-KR" sz="1800" b="1" dirty="0">
                  <a:latin typeface="맑은 고딕" pitchFamily="50" charset="-127"/>
                  <a:ea typeface="맑은 고딕" pitchFamily="50" charset="-127"/>
                </a:rPr>
                <a:t>.</a:t>
              </a:r>
            </a:p>
          </p:txBody>
        </p:sp>
        <p:sp>
          <p:nvSpPr>
            <p:cNvPr id="8" name="Text Box 25"/>
            <p:cNvSpPr txBox="1">
              <a:spLocks noChangeArrowheads="1"/>
            </p:cNvSpPr>
            <p:nvPr/>
          </p:nvSpPr>
          <p:spPr bwMode="gray">
            <a:xfrm>
              <a:off x="774668" y="1280301"/>
              <a:ext cx="2000264" cy="571504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1"/>
              </a:solidFill>
            </a:ln>
          </p:spPr>
          <p:txBody>
            <a:bodyPr lIns="108000" rIns="108000" anchor="ctr" anchorCtr="0">
              <a:noAutofit/>
            </a:bodyPr>
            <a:lstStyle>
              <a:lvl1pPr marL="457200" indent="-457200" defTabSz="762000">
                <a:defRPr sz="1100">
                  <a:solidFill>
                    <a:schemeClr val="tx1"/>
                  </a:solidFill>
                  <a:latin typeface="Arial Black" pitchFamily="34" charset="0"/>
                  <a:ea typeface="HY헤드라인M" pitchFamily="18" charset="-127"/>
                </a:defRPr>
              </a:lvl1pPr>
              <a:lvl2pPr marL="914400" indent="-457200" defTabSz="762000">
                <a:defRPr sz="1100">
                  <a:solidFill>
                    <a:schemeClr val="tx1"/>
                  </a:solidFill>
                  <a:latin typeface="Arial Black" pitchFamily="34" charset="0"/>
                  <a:ea typeface="HY헤드라인M" pitchFamily="18" charset="-127"/>
                </a:defRPr>
              </a:lvl2pPr>
              <a:lvl3pPr marL="1143000" indent="-228600" defTabSz="762000">
                <a:defRPr sz="1100">
                  <a:solidFill>
                    <a:schemeClr val="tx1"/>
                  </a:solidFill>
                  <a:latin typeface="Arial Black" pitchFamily="34" charset="0"/>
                  <a:ea typeface="HY헤드라인M" pitchFamily="18" charset="-127"/>
                </a:defRPr>
              </a:lvl3pPr>
              <a:lvl4pPr marL="1600200" indent="-228600" defTabSz="762000">
                <a:defRPr sz="1100">
                  <a:solidFill>
                    <a:schemeClr val="tx1"/>
                  </a:solidFill>
                  <a:latin typeface="Arial Black" pitchFamily="34" charset="0"/>
                  <a:ea typeface="HY헤드라인M" pitchFamily="18" charset="-127"/>
                </a:defRPr>
              </a:lvl4pPr>
              <a:lvl5pPr marL="2057400" indent="-228600" defTabSz="762000">
                <a:defRPr sz="1100">
                  <a:solidFill>
                    <a:schemeClr val="tx1"/>
                  </a:solidFill>
                  <a:latin typeface="Arial Black" pitchFamily="34" charset="0"/>
                  <a:ea typeface="HY헤드라인M" pitchFamily="18" charset="-127"/>
                </a:defRPr>
              </a:lvl5pPr>
              <a:lvl6pPr marL="2514600" indent="-228600" defTabSz="7620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itchFamily="2" charset="2"/>
                <a:defRPr sz="1100">
                  <a:solidFill>
                    <a:schemeClr val="tx1"/>
                  </a:solidFill>
                  <a:latin typeface="Arial Black" pitchFamily="34" charset="0"/>
                  <a:ea typeface="HY헤드라인M" pitchFamily="18" charset="-127"/>
                </a:defRPr>
              </a:lvl6pPr>
              <a:lvl7pPr marL="2971800" indent="-228600" defTabSz="7620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itchFamily="2" charset="2"/>
                <a:defRPr sz="1100">
                  <a:solidFill>
                    <a:schemeClr val="tx1"/>
                  </a:solidFill>
                  <a:latin typeface="Arial Black" pitchFamily="34" charset="0"/>
                  <a:ea typeface="HY헤드라인M" pitchFamily="18" charset="-127"/>
                </a:defRPr>
              </a:lvl7pPr>
              <a:lvl8pPr marL="3429000" indent="-228600" defTabSz="7620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itchFamily="2" charset="2"/>
                <a:defRPr sz="1100">
                  <a:solidFill>
                    <a:schemeClr val="tx1"/>
                  </a:solidFill>
                  <a:latin typeface="Arial Black" pitchFamily="34" charset="0"/>
                  <a:ea typeface="HY헤드라인M" pitchFamily="18" charset="-127"/>
                </a:defRPr>
              </a:lvl8pPr>
              <a:lvl9pPr marL="3886200" indent="-228600" defTabSz="7620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itchFamily="2" charset="2"/>
                <a:defRPr sz="1100">
                  <a:solidFill>
                    <a:schemeClr val="tx1"/>
                  </a:solidFill>
                  <a:latin typeface="Arial Black" pitchFamily="34" charset="0"/>
                  <a:ea typeface="HY헤드라인M" pitchFamily="18" charset="-127"/>
                </a:defRPr>
              </a:lvl9pPr>
            </a:lstStyle>
            <a:p>
              <a:pPr marL="0" indent="0" algn="ctr" latinLnBrk="0">
                <a:spcBef>
                  <a:spcPts val="1200"/>
                </a:spcBef>
              </a:pPr>
              <a:r>
                <a:rPr lang="ko-KR" altLang="en-US" sz="2000" b="1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가설 예시</a:t>
              </a:r>
              <a:endParaRPr lang="en-US" altLang="ko-KR" sz="20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4" name="Text Box 25"/>
            <p:cNvSpPr txBox="1">
              <a:spLocks noChangeArrowheads="1"/>
            </p:cNvSpPr>
            <p:nvPr/>
          </p:nvSpPr>
          <p:spPr bwMode="gray">
            <a:xfrm>
              <a:off x="5703890" y="1994681"/>
              <a:ext cx="4214842" cy="1571636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108000" rIns="108000" anchor="ctr" anchorCtr="0">
              <a:noAutofit/>
            </a:bodyPr>
            <a:lstStyle>
              <a:lvl1pPr marL="457200" indent="-457200" defTabSz="762000">
                <a:defRPr sz="1100">
                  <a:solidFill>
                    <a:schemeClr val="tx1"/>
                  </a:solidFill>
                  <a:latin typeface="Arial Black" pitchFamily="34" charset="0"/>
                  <a:ea typeface="HY헤드라인M" pitchFamily="18" charset="-127"/>
                </a:defRPr>
              </a:lvl1pPr>
              <a:lvl2pPr marL="914400" indent="-457200" defTabSz="762000">
                <a:defRPr sz="1100">
                  <a:solidFill>
                    <a:schemeClr val="tx1"/>
                  </a:solidFill>
                  <a:latin typeface="Arial Black" pitchFamily="34" charset="0"/>
                  <a:ea typeface="HY헤드라인M" pitchFamily="18" charset="-127"/>
                </a:defRPr>
              </a:lvl2pPr>
              <a:lvl3pPr marL="1143000" indent="-228600" defTabSz="762000">
                <a:defRPr sz="1100">
                  <a:solidFill>
                    <a:schemeClr val="tx1"/>
                  </a:solidFill>
                  <a:latin typeface="Arial Black" pitchFamily="34" charset="0"/>
                  <a:ea typeface="HY헤드라인M" pitchFamily="18" charset="-127"/>
                </a:defRPr>
              </a:lvl3pPr>
              <a:lvl4pPr marL="1600200" indent="-228600" defTabSz="762000">
                <a:defRPr sz="1100">
                  <a:solidFill>
                    <a:schemeClr val="tx1"/>
                  </a:solidFill>
                  <a:latin typeface="Arial Black" pitchFamily="34" charset="0"/>
                  <a:ea typeface="HY헤드라인M" pitchFamily="18" charset="-127"/>
                </a:defRPr>
              </a:lvl4pPr>
              <a:lvl5pPr marL="2057400" indent="-228600" defTabSz="762000">
                <a:defRPr sz="1100">
                  <a:solidFill>
                    <a:schemeClr val="tx1"/>
                  </a:solidFill>
                  <a:latin typeface="Arial Black" pitchFamily="34" charset="0"/>
                  <a:ea typeface="HY헤드라인M" pitchFamily="18" charset="-127"/>
                </a:defRPr>
              </a:lvl5pPr>
              <a:lvl6pPr marL="2514600" indent="-228600" defTabSz="7620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itchFamily="2" charset="2"/>
                <a:defRPr sz="1100">
                  <a:solidFill>
                    <a:schemeClr val="tx1"/>
                  </a:solidFill>
                  <a:latin typeface="Arial Black" pitchFamily="34" charset="0"/>
                  <a:ea typeface="HY헤드라인M" pitchFamily="18" charset="-127"/>
                </a:defRPr>
              </a:lvl6pPr>
              <a:lvl7pPr marL="2971800" indent="-228600" defTabSz="7620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itchFamily="2" charset="2"/>
                <a:defRPr sz="1100">
                  <a:solidFill>
                    <a:schemeClr val="tx1"/>
                  </a:solidFill>
                  <a:latin typeface="Arial Black" pitchFamily="34" charset="0"/>
                  <a:ea typeface="HY헤드라인M" pitchFamily="18" charset="-127"/>
                </a:defRPr>
              </a:lvl7pPr>
              <a:lvl8pPr marL="3429000" indent="-228600" defTabSz="7620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itchFamily="2" charset="2"/>
                <a:defRPr sz="1100">
                  <a:solidFill>
                    <a:schemeClr val="tx1"/>
                  </a:solidFill>
                  <a:latin typeface="Arial Black" pitchFamily="34" charset="0"/>
                  <a:ea typeface="HY헤드라인M" pitchFamily="18" charset="-127"/>
                </a:defRPr>
              </a:lvl8pPr>
              <a:lvl9pPr marL="3886200" indent="-228600" defTabSz="7620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itchFamily="2" charset="2"/>
                <a:defRPr sz="1100">
                  <a:solidFill>
                    <a:schemeClr val="tx1"/>
                  </a:solidFill>
                  <a:latin typeface="Arial Black" pitchFamily="34" charset="0"/>
                  <a:ea typeface="HY헤드라인M" pitchFamily="18" charset="-127"/>
                </a:defRPr>
              </a:lvl9pPr>
            </a:lstStyle>
            <a:p>
              <a:pPr marL="352425" indent="-352425" latinLnBrk="0">
                <a:spcBef>
                  <a:spcPts val="1200"/>
                </a:spcBef>
              </a:pPr>
              <a:r>
                <a:rPr lang="en-US" altLang="ko-KR" sz="1800" b="1" dirty="0">
                  <a:latin typeface="맑은 고딕" pitchFamily="50" charset="-127"/>
                  <a:ea typeface="맑은 고딕" pitchFamily="50" charset="-127"/>
                </a:rPr>
                <a:t>2) </a:t>
              </a:r>
              <a:r>
                <a:rPr lang="ko-KR" altLang="en-US" sz="1800" b="1" dirty="0">
                  <a:latin typeface="맑은 고딕" pitchFamily="50" charset="-127"/>
                  <a:ea typeface="맑은 고딕" pitchFamily="50" charset="-127"/>
                </a:rPr>
                <a:t>방송 시간대의 차이 때문에 </a:t>
              </a:r>
              <a:r>
                <a:rPr lang="en-US" altLang="ko-KR" sz="1800" b="1" dirty="0">
                  <a:latin typeface="맑은 고딕" pitchFamily="50" charset="-127"/>
                  <a:ea typeface="맑은 고딕" pitchFamily="50" charset="-127"/>
                </a:rPr>
                <a:t>1</a:t>
              </a:r>
              <a:r>
                <a:rPr lang="ko-KR" altLang="en-US" sz="1800" b="1" dirty="0">
                  <a:latin typeface="맑은 고딕" pitchFamily="50" charset="-127"/>
                  <a:ea typeface="맑은 고딕" pitchFamily="50" charset="-127"/>
                </a:rPr>
                <a:t>차</a:t>
              </a:r>
              <a:r>
                <a:rPr lang="en-US" altLang="ko-KR" sz="1800" b="1" dirty="0">
                  <a:latin typeface="맑은 고딕" pitchFamily="50" charset="-127"/>
                  <a:ea typeface="맑은 고딕" pitchFamily="50" charset="-127"/>
                </a:rPr>
                <a:t>(</a:t>
              </a:r>
              <a:r>
                <a:rPr lang="ko-KR" altLang="en-US" sz="1800" b="1" dirty="0">
                  <a:latin typeface="맑은 고딕" pitchFamily="50" charset="-127"/>
                  <a:ea typeface="맑은 고딕" pitchFamily="50" charset="-127"/>
                </a:rPr>
                <a:t>토</a:t>
              </a:r>
              <a:r>
                <a:rPr lang="en-US" altLang="ko-KR" sz="1800" b="1" dirty="0">
                  <a:latin typeface="맑은 고딕" pitchFamily="50" charset="-127"/>
                  <a:ea typeface="맑은 고딕" pitchFamily="50" charset="-127"/>
                </a:rPr>
                <a:t>) </a:t>
              </a:r>
              <a:r>
                <a:rPr lang="ko-KR" altLang="en-US" sz="1800" b="1" dirty="0">
                  <a:latin typeface="맑은 고딕" pitchFamily="50" charset="-127"/>
                  <a:ea typeface="맑은 고딕" pitchFamily="50" charset="-127"/>
                </a:rPr>
                <a:t>대비 </a:t>
              </a:r>
              <a:r>
                <a:rPr lang="en-US" altLang="ko-KR" sz="1800" b="1" dirty="0">
                  <a:latin typeface="맑은 고딕" pitchFamily="50" charset="-127"/>
                  <a:ea typeface="맑은 고딕" pitchFamily="50" charset="-127"/>
                </a:rPr>
                <a:t>2</a:t>
              </a:r>
              <a:r>
                <a:rPr lang="ko-KR" altLang="en-US" sz="1800" b="1" dirty="0">
                  <a:latin typeface="맑은 고딕" pitchFamily="50" charset="-127"/>
                  <a:ea typeface="맑은 고딕" pitchFamily="50" charset="-127"/>
                </a:rPr>
                <a:t>차</a:t>
              </a:r>
              <a:r>
                <a:rPr lang="en-US" altLang="ko-KR" sz="1800" b="1" dirty="0">
                  <a:latin typeface="맑은 고딕" pitchFamily="50" charset="-127"/>
                  <a:ea typeface="맑은 고딕" pitchFamily="50" charset="-127"/>
                </a:rPr>
                <a:t>(</a:t>
              </a:r>
              <a:r>
                <a:rPr lang="ko-KR" altLang="en-US" sz="1800" b="1" dirty="0">
                  <a:latin typeface="맑은 고딕" pitchFamily="50" charset="-127"/>
                  <a:ea typeface="맑은 고딕" pitchFamily="50" charset="-127"/>
                </a:rPr>
                <a:t>목 아침</a:t>
              </a:r>
              <a:r>
                <a:rPr lang="en-US" altLang="ko-KR" sz="1800" b="1" dirty="0">
                  <a:latin typeface="맑은 고딕" pitchFamily="50" charset="-127"/>
                  <a:ea typeface="맑은 고딕" pitchFamily="50" charset="-127"/>
                </a:rPr>
                <a:t>)</a:t>
              </a:r>
              <a:r>
                <a:rPr lang="ko-KR" altLang="en-US" sz="1800" b="1" dirty="0">
                  <a:latin typeface="맑은 고딕" pitchFamily="50" charset="-127"/>
                  <a:ea typeface="맑은 고딕" pitchFamily="50" charset="-127"/>
                </a:rPr>
                <a:t>에는 직장여성층 </a:t>
              </a:r>
              <a:r>
                <a:rPr lang="en-US" altLang="ko-KR" sz="1800" b="1" dirty="0">
                  <a:latin typeface="맑은 고딕" pitchFamily="50" charset="-127"/>
                  <a:ea typeface="맑은 고딕" pitchFamily="50" charset="-127"/>
                </a:rPr>
                <a:t>(2~30</a:t>
              </a:r>
              <a:r>
                <a:rPr lang="ko-KR" altLang="en-US" sz="1800" b="1" dirty="0">
                  <a:latin typeface="맑은 고딕" pitchFamily="50" charset="-127"/>
                  <a:ea typeface="맑은 고딕" pitchFamily="50" charset="-127"/>
                </a:rPr>
                <a:t>대</a:t>
              </a:r>
              <a:r>
                <a:rPr lang="en-US" altLang="ko-KR" sz="1800" b="1" dirty="0">
                  <a:latin typeface="맑은 고딕" pitchFamily="50" charset="-127"/>
                  <a:ea typeface="맑은 고딕" pitchFamily="50" charset="-127"/>
                </a:rPr>
                <a:t>)</a:t>
              </a:r>
              <a:r>
                <a:rPr lang="ko-KR" altLang="en-US" sz="1800" b="1" dirty="0">
                  <a:latin typeface="맑은 고딕" pitchFamily="50" charset="-127"/>
                  <a:ea typeface="맑은 고딕" pitchFamily="50" charset="-127"/>
                </a:rPr>
                <a:t>의</a:t>
              </a:r>
              <a:r>
                <a:rPr lang="en-US" altLang="ko-KR" sz="1800" b="1" dirty="0">
                  <a:latin typeface="맑은 고딕" pitchFamily="50" charset="-127"/>
                  <a:ea typeface="맑은 고딕" pitchFamily="50" charset="-127"/>
                </a:rPr>
                <a:t> </a:t>
              </a:r>
              <a:r>
                <a:rPr lang="ko-KR" altLang="en-US" sz="1800" b="1" dirty="0">
                  <a:latin typeface="맑은 고딕" pitchFamily="50" charset="-127"/>
                  <a:ea typeface="맑은 고딕" pitchFamily="50" charset="-127"/>
                </a:rPr>
                <a:t>비중이 상대적으로 낮을 것이다</a:t>
              </a:r>
              <a:r>
                <a:rPr lang="en-US" altLang="ko-KR" sz="1800" b="1" dirty="0">
                  <a:latin typeface="맑은 고딕" pitchFamily="50" charset="-127"/>
                  <a:ea typeface="맑은 고딕" pitchFamily="50" charset="-127"/>
                </a:rPr>
                <a:t>.</a:t>
              </a:r>
              <a:r>
                <a:rPr lang="ko-KR" altLang="en-US" sz="1800" b="1" dirty="0">
                  <a:latin typeface="맑은 고딕" pitchFamily="50" charset="-127"/>
                  <a:ea typeface="맑은 고딕" pitchFamily="50" charset="-127"/>
                </a:rPr>
                <a:t> </a:t>
              </a:r>
              <a:endParaRPr lang="en-US" altLang="ko-KR" sz="1800" b="1" dirty="0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grpSp>
        <p:nvGrpSpPr>
          <p:cNvPr id="3" name="그룹 31"/>
          <p:cNvGrpSpPr/>
          <p:nvPr/>
        </p:nvGrpSpPr>
        <p:grpSpPr>
          <a:xfrm>
            <a:off x="2560618" y="3213480"/>
            <a:ext cx="3143272" cy="3567547"/>
            <a:chOff x="2560618" y="3213480"/>
            <a:chExt cx="3143272" cy="3567547"/>
          </a:xfrm>
        </p:grpSpPr>
        <p:sp>
          <p:nvSpPr>
            <p:cNvPr id="17" name="직사각형 16"/>
            <p:cNvSpPr/>
            <p:nvPr/>
          </p:nvSpPr>
          <p:spPr>
            <a:xfrm>
              <a:off x="4132254" y="3994945"/>
              <a:ext cx="1571636" cy="278608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C00000"/>
                </a:solidFill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2560618" y="3994945"/>
              <a:ext cx="1500198" cy="278608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b="1" dirty="0">
                <a:solidFill>
                  <a:srgbClr val="C00000"/>
                </a:solidFill>
              </a:endParaRPr>
            </a:p>
            <a:p>
              <a:pPr algn="ctr"/>
              <a:endParaRPr lang="en-US" altLang="ko-KR" b="1" dirty="0">
                <a:solidFill>
                  <a:srgbClr val="C00000"/>
                </a:solidFill>
              </a:endParaRPr>
            </a:p>
            <a:p>
              <a:pPr algn="ctr"/>
              <a:endParaRPr lang="en-US" altLang="ko-KR" b="1" dirty="0">
                <a:solidFill>
                  <a:srgbClr val="C00000"/>
                </a:solidFill>
              </a:endParaRPr>
            </a:p>
            <a:p>
              <a:pPr algn="ctr"/>
              <a:endParaRPr lang="en-US" altLang="ko-KR" b="1" dirty="0">
                <a:solidFill>
                  <a:srgbClr val="C00000"/>
                </a:solidFill>
              </a:endParaRPr>
            </a:p>
            <a:p>
              <a:pPr algn="ctr"/>
              <a:endParaRPr lang="en-US" altLang="ko-KR" b="1" dirty="0">
                <a:solidFill>
                  <a:srgbClr val="C00000"/>
                </a:solidFill>
              </a:endParaRPr>
            </a:p>
            <a:p>
              <a:pPr algn="ctr"/>
              <a:endParaRPr lang="ko-KR" altLang="en-US" b="1" dirty="0">
                <a:solidFill>
                  <a:srgbClr val="C00000"/>
                </a:solidFill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2632056" y="4066383"/>
              <a:ext cx="1357322" cy="64294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bg1"/>
                  </a:solidFill>
                </a:rPr>
                <a:t>COLUMN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2560618" y="5280829"/>
              <a:ext cx="150996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>
                  <a:latin typeface="+mn-ea"/>
                </a:rPr>
                <a:t>AGE </a:t>
              </a:r>
              <a:r>
                <a:rPr lang="ko-KR" altLang="en-US" sz="2400" b="1" dirty="0">
                  <a:latin typeface="+mn-ea"/>
                </a:rPr>
                <a:t>그룹</a:t>
              </a:r>
            </a:p>
          </p:txBody>
        </p:sp>
        <p:sp>
          <p:nvSpPr>
            <p:cNvPr id="27" name="왼쪽으로 구부러진 화살표 26"/>
            <p:cNvSpPr/>
            <p:nvPr/>
          </p:nvSpPr>
          <p:spPr>
            <a:xfrm rot="20238294">
              <a:off x="4485094" y="3213480"/>
              <a:ext cx="564910" cy="857256"/>
            </a:xfrm>
            <a:prstGeom prst="curvedLeftArrow">
              <a:avLst>
                <a:gd name="adj1" fmla="val 29575"/>
                <a:gd name="adj2" fmla="val 50000"/>
                <a:gd name="adj3" fmla="val 25000"/>
              </a:avLst>
            </a:prstGeom>
            <a:solidFill>
              <a:srgbClr val="62DBD8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" name="그룹 32"/>
          <p:cNvGrpSpPr/>
          <p:nvPr/>
        </p:nvGrpSpPr>
        <p:grpSpPr>
          <a:xfrm>
            <a:off x="6346832" y="3213481"/>
            <a:ext cx="3851688" cy="3567546"/>
            <a:chOff x="6346832" y="3213481"/>
            <a:chExt cx="3851688" cy="3567546"/>
          </a:xfrm>
        </p:grpSpPr>
        <p:sp>
          <p:nvSpPr>
            <p:cNvPr id="16" name="직사각형 15"/>
            <p:cNvSpPr/>
            <p:nvPr/>
          </p:nvSpPr>
          <p:spPr>
            <a:xfrm>
              <a:off x="7887974" y="3994945"/>
              <a:ext cx="2143140" cy="135944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b="1" dirty="0">
                <a:solidFill>
                  <a:srgbClr val="C00000"/>
                </a:solidFill>
              </a:endParaRPr>
            </a:p>
            <a:p>
              <a:pPr algn="ctr"/>
              <a:br>
                <a:rPr lang="en-US" altLang="ko-KR" b="1" dirty="0">
                  <a:solidFill>
                    <a:srgbClr val="C00000"/>
                  </a:solidFill>
                </a:rPr>
              </a:br>
              <a:endParaRPr lang="en-US" altLang="ko-KR" b="1" dirty="0">
                <a:solidFill>
                  <a:srgbClr val="C00000"/>
                </a:solidFill>
              </a:endParaRP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7887974" y="5423705"/>
              <a:ext cx="2143140" cy="135732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C00000"/>
                </a:solidFill>
              </a:endParaRP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6346832" y="3992827"/>
              <a:ext cx="1500198" cy="278608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b="1" dirty="0">
                <a:solidFill>
                  <a:srgbClr val="C00000"/>
                </a:solidFill>
              </a:endParaRPr>
            </a:p>
            <a:p>
              <a:pPr algn="ctr"/>
              <a:endParaRPr lang="en-US" altLang="ko-KR" b="1" dirty="0">
                <a:solidFill>
                  <a:srgbClr val="C00000"/>
                </a:solidFill>
              </a:endParaRPr>
            </a:p>
            <a:p>
              <a:pPr algn="ctr"/>
              <a:endParaRPr lang="en-US" altLang="ko-KR" b="1" dirty="0">
                <a:solidFill>
                  <a:srgbClr val="C00000"/>
                </a:solidFill>
              </a:endParaRPr>
            </a:p>
            <a:p>
              <a:pPr algn="ctr"/>
              <a:endParaRPr lang="en-US" altLang="ko-KR" b="1" dirty="0">
                <a:solidFill>
                  <a:srgbClr val="C00000"/>
                </a:solidFill>
              </a:endParaRPr>
            </a:p>
            <a:p>
              <a:pPr algn="ctr"/>
              <a:endParaRPr lang="en-US" altLang="ko-KR" b="1" dirty="0">
                <a:solidFill>
                  <a:srgbClr val="C00000"/>
                </a:solidFill>
              </a:endParaRPr>
            </a:p>
            <a:p>
              <a:pPr algn="ctr"/>
              <a:endParaRPr lang="ko-KR" altLang="en-US" b="1" dirty="0">
                <a:solidFill>
                  <a:srgbClr val="C00000"/>
                </a:solidFill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6418270" y="4064265"/>
              <a:ext cx="1357322" cy="64294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bg1"/>
                  </a:solidFill>
                </a:rPr>
                <a:t>COLUMN</a:t>
              </a: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8030850" y="4066383"/>
              <a:ext cx="1928826" cy="42862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bg1"/>
                  </a:solidFill>
                </a:rPr>
                <a:t>ROW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6346832" y="5209391"/>
              <a:ext cx="150996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>
                  <a:latin typeface="+mn-ea"/>
                </a:rPr>
                <a:t>AGE </a:t>
              </a:r>
              <a:r>
                <a:rPr lang="ko-KR" altLang="en-US" sz="2400" b="1" dirty="0">
                  <a:latin typeface="+mn-ea"/>
                </a:rPr>
                <a:t>그룹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8085273" y="4495011"/>
              <a:ext cx="1762021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 b="1" dirty="0">
                  <a:latin typeface="+mn-ea"/>
                </a:rPr>
                <a:t>SO WOOL </a:t>
              </a:r>
              <a:br>
                <a:rPr lang="en-US" altLang="ko-KR" sz="2400" b="1" dirty="0">
                  <a:latin typeface="+mn-ea"/>
                </a:rPr>
              </a:br>
              <a:r>
                <a:rPr lang="ko-KR" altLang="en-US" sz="2400" b="1" dirty="0">
                  <a:latin typeface="+mn-ea"/>
                </a:rPr>
                <a:t>방송 차수</a:t>
              </a:r>
            </a:p>
          </p:txBody>
        </p:sp>
        <p:sp>
          <p:nvSpPr>
            <p:cNvPr id="28" name="왼쪽으로 구부러진 화살표 27"/>
            <p:cNvSpPr/>
            <p:nvPr/>
          </p:nvSpPr>
          <p:spPr>
            <a:xfrm rot="20238294">
              <a:off x="9633610" y="3213481"/>
              <a:ext cx="564910" cy="857256"/>
            </a:xfrm>
            <a:prstGeom prst="curvedLeftArrow">
              <a:avLst>
                <a:gd name="adj1" fmla="val 29575"/>
                <a:gd name="adj2" fmla="val 50000"/>
                <a:gd name="adj3" fmla="val 25000"/>
              </a:avLst>
            </a:prstGeom>
            <a:solidFill>
              <a:srgbClr val="62DBD8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6" name="Rectangle 6"/>
          <p:cNvSpPr>
            <a:spLocks noChangeArrowheads="1"/>
          </p:cNvSpPr>
          <p:nvPr/>
        </p:nvSpPr>
        <p:spPr bwMode="gray">
          <a:xfrm>
            <a:off x="846106" y="3994945"/>
            <a:ext cx="1500198" cy="2428892"/>
          </a:xfrm>
          <a:prstGeom prst="roundRect">
            <a:avLst>
              <a:gd name="adj" fmla="val 16667"/>
            </a:avLst>
          </a:prstGeom>
          <a:solidFill>
            <a:srgbClr val="2A7286"/>
          </a:solidFill>
          <a:ln>
            <a:noFill/>
          </a:ln>
        </p:spPr>
        <p:txBody>
          <a:bodyPr anchor="t" anchorCtr="0"/>
          <a:lstStyle/>
          <a:p>
            <a:pPr algn="ctr">
              <a:buNone/>
            </a:pPr>
            <a:r>
              <a:rPr lang="en-US" altLang="ko-KR" sz="2000" b="1" dirty="0">
                <a:solidFill>
                  <a:srgbClr val="FFFFFF"/>
                </a:solidFill>
                <a:latin typeface="+mj-lt"/>
                <a:ea typeface="맑은 고딕" pitchFamily="50" charset="-127"/>
              </a:rPr>
              <a:t>4)</a:t>
            </a:r>
          </a:p>
          <a:p>
            <a:pPr algn="ctr">
              <a:buNone/>
            </a:pPr>
            <a:endParaRPr lang="en-US" altLang="ko-KR" sz="2000" b="1" dirty="0">
              <a:solidFill>
                <a:srgbClr val="FFFFFF"/>
              </a:solidFill>
              <a:latin typeface="+mj-lt"/>
              <a:ea typeface="맑은 고딕" pitchFamily="50" charset="-127"/>
            </a:endParaRPr>
          </a:p>
          <a:p>
            <a:pPr algn="ctr">
              <a:buNone/>
            </a:pPr>
            <a:r>
              <a:rPr lang="ko-KR" altLang="en-US" sz="2000" b="1" dirty="0">
                <a:solidFill>
                  <a:srgbClr val="FFFFFF"/>
                </a:solidFill>
                <a:ea typeface="맑은 고딕" pitchFamily="50" charset="-127"/>
              </a:rPr>
              <a:t>분석 대상 변수 및 </a:t>
            </a:r>
            <a:br>
              <a:rPr lang="en-US" altLang="ko-KR" sz="2000" b="1" dirty="0">
                <a:solidFill>
                  <a:srgbClr val="FFFFFF"/>
                </a:solidFill>
                <a:ea typeface="맑은 고딕" pitchFamily="50" charset="-127"/>
              </a:rPr>
            </a:br>
            <a:r>
              <a:rPr lang="ko-KR" altLang="en-US" sz="2000" b="1" dirty="0">
                <a:solidFill>
                  <a:srgbClr val="FFFFFF"/>
                </a:solidFill>
                <a:ea typeface="맑은 고딕" pitchFamily="50" charset="-127"/>
              </a:rPr>
              <a:t> </a:t>
            </a:r>
            <a:r>
              <a:rPr lang="en-US" altLang="ko-KR" sz="2000" b="1" dirty="0">
                <a:solidFill>
                  <a:srgbClr val="FFFFFF"/>
                </a:solidFill>
                <a:ea typeface="맑은 고딕" pitchFamily="50" charset="-127"/>
              </a:rPr>
              <a:t>Measure </a:t>
            </a:r>
            <a:br>
              <a:rPr lang="en-US" altLang="ko-KR" sz="2000" b="1" dirty="0">
                <a:solidFill>
                  <a:srgbClr val="FFFFFF"/>
                </a:solidFill>
                <a:ea typeface="맑은 고딕" pitchFamily="50" charset="-127"/>
              </a:rPr>
            </a:br>
            <a:r>
              <a:rPr lang="ko-KR" altLang="en-US" sz="2000" b="1" dirty="0">
                <a:solidFill>
                  <a:srgbClr val="FFFFFF"/>
                </a:solidFill>
                <a:ea typeface="맑은 고딕" pitchFamily="50" charset="-127"/>
              </a:rPr>
              <a:t>정의</a:t>
            </a:r>
            <a:br>
              <a:rPr lang="en-US" altLang="ko-KR" sz="2000" b="1" dirty="0">
                <a:solidFill>
                  <a:srgbClr val="FFFFFF"/>
                </a:solidFill>
                <a:ea typeface="맑은 고딕" pitchFamily="50" charset="-127"/>
              </a:rPr>
            </a:br>
            <a:endParaRPr lang="ko-KR" altLang="en-US" sz="2000" b="1" dirty="0">
              <a:solidFill>
                <a:srgbClr val="FFFFFF"/>
              </a:solidFill>
              <a:latin typeface="+mj-lt"/>
              <a:ea typeface="맑은 고딕" pitchFamily="50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344014" y="4923639"/>
            <a:ext cx="1217000" cy="830997"/>
          </a:xfrm>
          <a:prstGeom prst="rect">
            <a:avLst/>
          </a:prstGeom>
          <a:solidFill>
            <a:srgbClr val="FFF871"/>
          </a:solidFill>
          <a:ln w="28575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rgbClr val="FF0000"/>
                </a:solidFill>
                <a:latin typeface="+mn-ea"/>
              </a:rPr>
              <a:t>고객 수</a:t>
            </a:r>
            <a:endParaRPr lang="en-US" altLang="ko-KR" sz="2400" b="1" dirty="0">
              <a:solidFill>
                <a:srgbClr val="FF0000"/>
              </a:solidFill>
              <a:latin typeface="+mn-ea"/>
            </a:endParaRPr>
          </a:p>
          <a:p>
            <a:pPr algn="ctr"/>
            <a:r>
              <a:rPr lang="ko-KR" altLang="en-US" sz="2400" b="1" dirty="0">
                <a:solidFill>
                  <a:srgbClr val="FF0000"/>
                </a:solidFill>
                <a:latin typeface="+mn-ea"/>
              </a:rPr>
              <a:t>비중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8344542" y="5664278"/>
            <a:ext cx="1217000" cy="830997"/>
          </a:xfrm>
          <a:prstGeom prst="rect">
            <a:avLst/>
          </a:prstGeom>
          <a:solidFill>
            <a:srgbClr val="FFF871"/>
          </a:solidFill>
          <a:ln w="28575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rgbClr val="FF0000"/>
                </a:solidFill>
                <a:latin typeface="+mn-ea"/>
              </a:rPr>
              <a:t>고객 수</a:t>
            </a:r>
            <a:endParaRPr lang="en-US" altLang="ko-KR" sz="2400" b="1" dirty="0">
              <a:solidFill>
                <a:srgbClr val="FF0000"/>
              </a:solidFill>
              <a:latin typeface="+mn-ea"/>
            </a:endParaRPr>
          </a:p>
          <a:p>
            <a:pPr algn="ctr"/>
            <a:r>
              <a:rPr lang="ko-KR" altLang="en-US" sz="2400" b="1" dirty="0">
                <a:solidFill>
                  <a:srgbClr val="FF0000"/>
                </a:solidFill>
                <a:latin typeface="+mn-ea"/>
              </a:rPr>
              <a:t>비중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1016842" y="466720"/>
            <a:ext cx="7687444" cy="572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4306" tIns="52153" rIns="104306" bIns="52153" rtlCol="0" anchor="ctr"/>
          <a:lstStyle/>
          <a:p>
            <a:r>
              <a:rPr lang="ko-KR" altLang="en-US" sz="3200" b="1" spc="-171" dirty="0">
                <a:solidFill>
                  <a:srgbClr val="009999"/>
                </a:solidFill>
                <a:latin typeface="Calibri" pitchFamily="34" charset="0"/>
                <a:ea typeface="나눔바른고딕 옛한글" pitchFamily="50" charset="-127"/>
                <a:cs typeface="Calibri" pitchFamily="34" charset="0"/>
              </a:rPr>
              <a:t>분석 과정 </a:t>
            </a:r>
            <a:r>
              <a:rPr lang="en-US" altLang="ko-KR" sz="3200" b="1" spc="-171" dirty="0">
                <a:solidFill>
                  <a:srgbClr val="009999"/>
                </a:solidFill>
                <a:latin typeface="Calibri" pitchFamily="34" charset="0"/>
                <a:ea typeface="나눔바른고딕 옛한글" pitchFamily="50" charset="-127"/>
                <a:cs typeface="Calibri" pitchFamily="34" charset="0"/>
              </a:rPr>
              <a:t>_ 4) </a:t>
            </a:r>
            <a:r>
              <a:rPr lang="ko-KR" altLang="en-US" sz="3200" b="1" spc="-171" dirty="0">
                <a:solidFill>
                  <a:srgbClr val="009999"/>
                </a:solidFill>
                <a:latin typeface="Calibri" pitchFamily="34" charset="0"/>
                <a:ea typeface="나눔바른고딕 옛한글" pitchFamily="50" charset="-127"/>
                <a:cs typeface="Calibri" pitchFamily="34" charset="0"/>
              </a:rPr>
              <a:t>분석 대상 변수 및 </a:t>
            </a:r>
            <a:r>
              <a:rPr lang="en-US" altLang="ko-KR" sz="3200" b="1" spc="-171" dirty="0">
                <a:solidFill>
                  <a:srgbClr val="009999"/>
                </a:solidFill>
                <a:latin typeface="Calibri" pitchFamily="34" charset="0"/>
                <a:ea typeface="나눔바른고딕 옛한글" pitchFamily="50" charset="-127"/>
                <a:cs typeface="Calibri" pitchFamily="34" charset="0"/>
              </a:rPr>
              <a:t>Measure </a:t>
            </a:r>
            <a:r>
              <a:rPr lang="ko-KR" altLang="en-US" sz="3200" b="1" spc="-171" dirty="0">
                <a:solidFill>
                  <a:srgbClr val="009999"/>
                </a:solidFill>
                <a:latin typeface="Calibri" pitchFamily="34" charset="0"/>
                <a:ea typeface="나눔바른고딕 옛한글" pitchFamily="50" charset="-127"/>
                <a:cs typeface="Calibri" pitchFamily="34" charset="0"/>
              </a:rPr>
              <a:t>정의</a:t>
            </a:r>
          </a:p>
        </p:txBody>
      </p:sp>
    </p:spTree>
    <p:extLst>
      <p:ext uri="{BB962C8B-B14F-4D97-AF65-F5344CB8AC3E}">
        <p14:creationId xmlns:p14="http://schemas.microsoft.com/office/powerpoint/2010/main" val="195203710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1274734" y="494483"/>
            <a:ext cx="7310309" cy="572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4306" tIns="52153" rIns="104306" bIns="52153" rtlCol="0" anchor="ctr"/>
          <a:lstStyle/>
          <a:p>
            <a:r>
              <a:rPr lang="ko-KR" altLang="en-US" sz="3200" b="1" spc="-171" dirty="0">
                <a:solidFill>
                  <a:srgbClr val="009999"/>
                </a:solidFill>
                <a:latin typeface="Calibri" pitchFamily="34" charset="0"/>
                <a:ea typeface="나눔바른고딕 옛한글" pitchFamily="50" charset="-127"/>
                <a:cs typeface="Calibri" pitchFamily="34" charset="0"/>
              </a:rPr>
              <a:t>분석 과정 </a:t>
            </a:r>
            <a:r>
              <a:rPr lang="en-US" altLang="ko-KR" sz="3200" b="1" spc="-171" dirty="0">
                <a:solidFill>
                  <a:srgbClr val="009999"/>
                </a:solidFill>
                <a:latin typeface="Calibri" pitchFamily="34" charset="0"/>
                <a:ea typeface="나눔바른고딕 옛한글" pitchFamily="50" charset="-127"/>
                <a:cs typeface="Calibri" pitchFamily="34" charset="0"/>
              </a:rPr>
              <a:t>_ 5) </a:t>
            </a:r>
            <a:r>
              <a:rPr lang="ko-KR" altLang="en-US" sz="3200" b="1" spc="-171" dirty="0">
                <a:solidFill>
                  <a:srgbClr val="009999"/>
                </a:solidFill>
                <a:latin typeface="Calibri" pitchFamily="34" charset="0"/>
                <a:ea typeface="나눔바른고딕 옛한글" pitchFamily="50" charset="-127"/>
                <a:cs typeface="Calibri" pitchFamily="34" charset="0"/>
              </a:rPr>
              <a:t>분석 관점 정의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365478" y="684287"/>
            <a:ext cx="20758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dirty="0"/>
              <a:t>Big Data Profiler – Analysis</a:t>
            </a:r>
            <a:endParaRPr lang="ko-KR" altLang="en-US" sz="1400" b="1" dirty="0"/>
          </a:p>
        </p:txBody>
      </p:sp>
      <p:grpSp>
        <p:nvGrpSpPr>
          <p:cNvPr id="2" name="그룹 31"/>
          <p:cNvGrpSpPr/>
          <p:nvPr/>
        </p:nvGrpSpPr>
        <p:grpSpPr>
          <a:xfrm>
            <a:off x="774668" y="1280301"/>
            <a:ext cx="9144064" cy="2286016"/>
            <a:chOff x="774668" y="1280301"/>
            <a:chExt cx="9144064" cy="2286016"/>
          </a:xfrm>
        </p:grpSpPr>
        <p:sp>
          <p:nvSpPr>
            <p:cNvPr id="5" name="Text Box 25"/>
            <p:cNvSpPr txBox="1">
              <a:spLocks noChangeArrowheads="1"/>
            </p:cNvSpPr>
            <p:nvPr/>
          </p:nvSpPr>
          <p:spPr bwMode="gray">
            <a:xfrm>
              <a:off x="774668" y="1994681"/>
              <a:ext cx="4214842" cy="1571636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108000" rIns="108000" anchor="ctr" anchorCtr="0">
              <a:noAutofit/>
            </a:bodyPr>
            <a:lstStyle>
              <a:lvl1pPr marL="457200" indent="-457200" defTabSz="762000">
                <a:defRPr sz="1100">
                  <a:solidFill>
                    <a:schemeClr val="tx1"/>
                  </a:solidFill>
                  <a:latin typeface="Arial Black" pitchFamily="34" charset="0"/>
                  <a:ea typeface="HY헤드라인M" pitchFamily="18" charset="-127"/>
                </a:defRPr>
              </a:lvl1pPr>
              <a:lvl2pPr marL="914400" indent="-457200" defTabSz="762000">
                <a:defRPr sz="1100">
                  <a:solidFill>
                    <a:schemeClr val="tx1"/>
                  </a:solidFill>
                  <a:latin typeface="Arial Black" pitchFamily="34" charset="0"/>
                  <a:ea typeface="HY헤드라인M" pitchFamily="18" charset="-127"/>
                </a:defRPr>
              </a:lvl2pPr>
              <a:lvl3pPr marL="1143000" indent="-228600" defTabSz="762000">
                <a:defRPr sz="1100">
                  <a:solidFill>
                    <a:schemeClr val="tx1"/>
                  </a:solidFill>
                  <a:latin typeface="Arial Black" pitchFamily="34" charset="0"/>
                  <a:ea typeface="HY헤드라인M" pitchFamily="18" charset="-127"/>
                </a:defRPr>
              </a:lvl3pPr>
              <a:lvl4pPr marL="1600200" indent="-228600" defTabSz="762000">
                <a:defRPr sz="1100">
                  <a:solidFill>
                    <a:schemeClr val="tx1"/>
                  </a:solidFill>
                  <a:latin typeface="Arial Black" pitchFamily="34" charset="0"/>
                  <a:ea typeface="HY헤드라인M" pitchFamily="18" charset="-127"/>
                </a:defRPr>
              </a:lvl4pPr>
              <a:lvl5pPr marL="2057400" indent="-228600" defTabSz="762000">
                <a:defRPr sz="1100">
                  <a:solidFill>
                    <a:schemeClr val="tx1"/>
                  </a:solidFill>
                  <a:latin typeface="Arial Black" pitchFamily="34" charset="0"/>
                  <a:ea typeface="HY헤드라인M" pitchFamily="18" charset="-127"/>
                </a:defRPr>
              </a:lvl5pPr>
              <a:lvl6pPr marL="2514600" indent="-228600" defTabSz="7620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itchFamily="2" charset="2"/>
                <a:defRPr sz="1100">
                  <a:solidFill>
                    <a:schemeClr val="tx1"/>
                  </a:solidFill>
                  <a:latin typeface="Arial Black" pitchFamily="34" charset="0"/>
                  <a:ea typeface="HY헤드라인M" pitchFamily="18" charset="-127"/>
                </a:defRPr>
              </a:lvl6pPr>
              <a:lvl7pPr marL="2971800" indent="-228600" defTabSz="7620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itchFamily="2" charset="2"/>
                <a:defRPr sz="1100">
                  <a:solidFill>
                    <a:schemeClr val="tx1"/>
                  </a:solidFill>
                  <a:latin typeface="Arial Black" pitchFamily="34" charset="0"/>
                  <a:ea typeface="HY헤드라인M" pitchFamily="18" charset="-127"/>
                </a:defRPr>
              </a:lvl7pPr>
              <a:lvl8pPr marL="3429000" indent="-228600" defTabSz="7620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itchFamily="2" charset="2"/>
                <a:defRPr sz="1100">
                  <a:solidFill>
                    <a:schemeClr val="tx1"/>
                  </a:solidFill>
                  <a:latin typeface="Arial Black" pitchFamily="34" charset="0"/>
                  <a:ea typeface="HY헤드라인M" pitchFamily="18" charset="-127"/>
                </a:defRPr>
              </a:lvl8pPr>
              <a:lvl9pPr marL="3886200" indent="-228600" defTabSz="7620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itchFamily="2" charset="2"/>
                <a:defRPr sz="1100">
                  <a:solidFill>
                    <a:schemeClr val="tx1"/>
                  </a:solidFill>
                  <a:latin typeface="Arial Black" pitchFamily="34" charset="0"/>
                  <a:ea typeface="HY헤드라인M" pitchFamily="18" charset="-127"/>
                </a:defRPr>
              </a:lvl9pPr>
            </a:lstStyle>
            <a:p>
              <a:pPr marL="352425" indent="-352425" latinLnBrk="0">
                <a:spcBef>
                  <a:spcPts val="1200"/>
                </a:spcBef>
              </a:pPr>
              <a:r>
                <a:rPr lang="en-US" altLang="ko-KR" sz="2000" b="1" dirty="0">
                  <a:latin typeface="맑은 고딕" pitchFamily="50" charset="-127"/>
                  <a:ea typeface="맑은 고딕" pitchFamily="50" charset="-127"/>
                </a:rPr>
                <a:t>1) </a:t>
              </a:r>
              <a:r>
                <a:rPr lang="en-US" altLang="ko-KR" sz="1800" b="1" dirty="0">
                  <a:latin typeface="맑은 고딕" pitchFamily="50" charset="-127"/>
                  <a:ea typeface="맑은 고딕" pitchFamily="50" charset="-127"/>
                </a:rPr>
                <a:t>SO WOOL </a:t>
              </a:r>
              <a:r>
                <a:rPr lang="ko-KR" altLang="en-US" sz="1800" b="1" dirty="0">
                  <a:latin typeface="맑은 고딕" pitchFamily="50" charset="-127"/>
                  <a:ea typeface="맑은 고딕" pitchFamily="50" charset="-127"/>
                </a:rPr>
                <a:t>캐시미어</a:t>
              </a:r>
              <a:r>
                <a:rPr lang="en-US" altLang="ko-KR" sz="1800" b="1" dirty="0">
                  <a:latin typeface="맑은 고딕" pitchFamily="50" charset="-127"/>
                  <a:ea typeface="맑은 고딕" pitchFamily="50" charset="-127"/>
                </a:rPr>
                <a:t> </a:t>
              </a:r>
              <a:r>
                <a:rPr lang="ko-KR" altLang="en-US" sz="1800" b="1" dirty="0">
                  <a:latin typeface="맑은 고딕" pitchFamily="50" charset="-127"/>
                  <a:ea typeface="맑은 고딕" pitchFamily="50" charset="-127"/>
                </a:rPr>
                <a:t>니트는 고가 여성의류이므로</a:t>
              </a:r>
              <a:r>
                <a:rPr lang="en-US" altLang="ko-KR" sz="1800" b="1" dirty="0">
                  <a:latin typeface="맑은 고딕" pitchFamily="50" charset="-127"/>
                  <a:ea typeface="맑은 고딕" pitchFamily="50" charset="-127"/>
                </a:rPr>
                <a:t>,</a:t>
              </a:r>
              <a:br>
                <a:rPr lang="en-US" altLang="ko-KR" sz="1800" b="1" dirty="0">
                  <a:latin typeface="맑은 고딕" pitchFamily="50" charset="-127"/>
                  <a:ea typeface="맑은 고딕" pitchFamily="50" charset="-127"/>
                </a:rPr>
              </a:br>
              <a:r>
                <a:rPr lang="ko-KR" altLang="en-US" sz="1800" b="1" dirty="0">
                  <a:latin typeface="맑은 고딕" pitchFamily="50" charset="-127"/>
                  <a:ea typeface="맑은 고딕" pitchFamily="50" charset="-127"/>
                </a:rPr>
                <a:t>주 구매층은 경제력 있는 </a:t>
              </a:r>
              <a:r>
                <a:rPr lang="en-US" altLang="ko-KR" sz="1800" b="1" dirty="0">
                  <a:latin typeface="맑은 고딕" pitchFamily="50" charset="-127"/>
                  <a:ea typeface="맑은 고딕" pitchFamily="50" charset="-127"/>
                </a:rPr>
                <a:t>4~50</a:t>
              </a:r>
              <a:r>
                <a:rPr lang="ko-KR" altLang="en-US" sz="1800" b="1" dirty="0">
                  <a:latin typeface="맑은 고딕" pitchFamily="50" charset="-127"/>
                  <a:ea typeface="맑은 고딕" pitchFamily="50" charset="-127"/>
                </a:rPr>
                <a:t>대 여성층일 것이다</a:t>
              </a:r>
              <a:r>
                <a:rPr lang="en-US" altLang="ko-KR" sz="1800" b="1" dirty="0">
                  <a:latin typeface="맑은 고딕" pitchFamily="50" charset="-127"/>
                  <a:ea typeface="맑은 고딕" pitchFamily="50" charset="-127"/>
                </a:rPr>
                <a:t>.</a:t>
              </a:r>
            </a:p>
          </p:txBody>
        </p:sp>
        <p:sp>
          <p:nvSpPr>
            <p:cNvPr id="8" name="Text Box 25"/>
            <p:cNvSpPr txBox="1">
              <a:spLocks noChangeArrowheads="1"/>
            </p:cNvSpPr>
            <p:nvPr/>
          </p:nvSpPr>
          <p:spPr bwMode="gray">
            <a:xfrm>
              <a:off x="774668" y="1280301"/>
              <a:ext cx="2000264" cy="571504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1"/>
              </a:solidFill>
            </a:ln>
          </p:spPr>
          <p:txBody>
            <a:bodyPr lIns="108000" rIns="108000" anchor="ctr" anchorCtr="0">
              <a:noAutofit/>
            </a:bodyPr>
            <a:lstStyle>
              <a:lvl1pPr marL="457200" indent="-457200" defTabSz="762000">
                <a:defRPr sz="1100">
                  <a:solidFill>
                    <a:schemeClr val="tx1"/>
                  </a:solidFill>
                  <a:latin typeface="Arial Black" pitchFamily="34" charset="0"/>
                  <a:ea typeface="HY헤드라인M" pitchFamily="18" charset="-127"/>
                </a:defRPr>
              </a:lvl1pPr>
              <a:lvl2pPr marL="914400" indent="-457200" defTabSz="762000">
                <a:defRPr sz="1100">
                  <a:solidFill>
                    <a:schemeClr val="tx1"/>
                  </a:solidFill>
                  <a:latin typeface="Arial Black" pitchFamily="34" charset="0"/>
                  <a:ea typeface="HY헤드라인M" pitchFamily="18" charset="-127"/>
                </a:defRPr>
              </a:lvl2pPr>
              <a:lvl3pPr marL="1143000" indent="-228600" defTabSz="762000">
                <a:defRPr sz="1100">
                  <a:solidFill>
                    <a:schemeClr val="tx1"/>
                  </a:solidFill>
                  <a:latin typeface="Arial Black" pitchFamily="34" charset="0"/>
                  <a:ea typeface="HY헤드라인M" pitchFamily="18" charset="-127"/>
                </a:defRPr>
              </a:lvl3pPr>
              <a:lvl4pPr marL="1600200" indent="-228600" defTabSz="762000">
                <a:defRPr sz="1100">
                  <a:solidFill>
                    <a:schemeClr val="tx1"/>
                  </a:solidFill>
                  <a:latin typeface="Arial Black" pitchFamily="34" charset="0"/>
                  <a:ea typeface="HY헤드라인M" pitchFamily="18" charset="-127"/>
                </a:defRPr>
              </a:lvl4pPr>
              <a:lvl5pPr marL="2057400" indent="-228600" defTabSz="762000">
                <a:defRPr sz="1100">
                  <a:solidFill>
                    <a:schemeClr val="tx1"/>
                  </a:solidFill>
                  <a:latin typeface="Arial Black" pitchFamily="34" charset="0"/>
                  <a:ea typeface="HY헤드라인M" pitchFamily="18" charset="-127"/>
                </a:defRPr>
              </a:lvl5pPr>
              <a:lvl6pPr marL="2514600" indent="-228600" defTabSz="7620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itchFamily="2" charset="2"/>
                <a:defRPr sz="1100">
                  <a:solidFill>
                    <a:schemeClr val="tx1"/>
                  </a:solidFill>
                  <a:latin typeface="Arial Black" pitchFamily="34" charset="0"/>
                  <a:ea typeface="HY헤드라인M" pitchFamily="18" charset="-127"/>
                </a:defRPr>
              </a:lvl6pPr>
              <a:lvl7pPr marL="2971800" indent="-228600" defTabSz="7620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itchFamily="2" charset="2"/>
                <a:defRPr sz="1100">
                  <a:solidFill>
                    <a:schemeClr val="tx1"/>
                  </a:solidFill>
                  <a:latin typeface="Arial Black" pitchFamily="34" charset="0"/>
                  <a:ea typeface="HY헤드라인M" pitchFamily="18" charset="-127"/>
                </a:defRPr>
              </a:lvl7pPr>
              <a:lvl8pPr marL="3429000" indent="-228600" defTabSz="7620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itchFamily="2" charset="2"/>
                <a:defRPr sz="1100">
                  <a:solidFill>
                    <a:schemeClr val="tx1"/>
                  </a:solidFill>
                  <a:latin typeface="Arial Black" pitchFamily="34" charset="0"/>
                  <a:ea typeface="HY헤드라인M" pitchFamily="18" charset="-127"/>
                </a:defRPr>
              </a:lvl8pPr>
              <a:lvl9pPr marL="3886200" indent="-228600" defTabSz="7620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itchFamily="2" charset="2"/>
                <a:defRPr sz="1100">
                  <a:solidFill>
                    <a:schemeClr val="tx1"/>
                  </a:solidFill>
                  <a:latin typeface="Arial Black" pitchFamily="34" charset="0"/>
                  <a:ea typeface="HY헤드라인M" pitchFamily="18" charset="-127"/>
                </a:defRPr>
              </a:lvl9pPr>
            </a:lstStyle>
            <a:p>
              <a:pPr marL="0" indent="0" algn="ctr" latinLnBrk="0">
                <a:spcBef>
                  <a:spcPts val="1200"/>
                </a:spcBef>
              </a:pPr>
              <a:r>
                <a:rPr lang="ko-KR" altLang="en-US" sz="20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가설 예시</a:t>
              </a:r>
              <a:endParaRPr lang="en-US" altLang="ko-KR" sz="20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4" name="Text Box 25"/>
            <p:cNvSpPr txBox="1">
              <a:spLocks noChangeArrowheads="1"/>
            </p:cNvSpPr>
            <p:nvPr/>
          </p:nvSpPr>
          <p:spPr bwMode="gray">
            <a:xfrm>
              <a:off x="5703890" y="1994681"/>
              <a:ext cx="4214842" cy="1571636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108000" rIns="108000" anchor="ctr" anchorCtr="0">
              <a:noAutofit/>
            </a:bodyPr>
            <a:lstStyle>
              <a:lvl1pPr marL="457200" indent="-457200" defTabSz="762000">
                <a:defRPr sz="1100">
                  <a:solidFill>
                    <a:schemeClr val="tx1"/>
                  </a:solidFill>
                  <a:latin typeface="Arial Black" pitchFamily="34" charset="0"/>
                  <a:ea typeface="HY헤드라인M" pitchFamily="18" charset="-127"/>
                </a:defRPr>
              </a:lvl1pPr>
              <a:lvl2pPr marL="914400" indent="-457200" defTabSz="762000">
                <a:defRPr sz="1100">
                  <a:solidFill>
                    <a:schemeClr val="tx1"/>
                  </a:solidFill>
                  <a:latin typeface="Arial Black" pitchFamily="34" charset="0"/>
                  <a:ea typeface="HY헤드라인M" pitchFamily="18" charset="-127"/>
                </a:defRPr>
              </a:lvl2pPr>
              <a:lvl3pPr marL="1143000" indent="-228600" defTabSz="762000">
                <a:defRPr sz="1100">
                  <a:solidFill>
                    <a:schemeClr val="tx1"/>
                  </a:solidFill>
                  <a:latin typeface="Arial Black" pitchFamily="34" charset="0"/>
                  <a:ea typeface="HY헤드라인M" pitchFamily="18" charset="-127"/>
                </a:defRPr>
              </a:lvl3pPr>
              <a:lvl4pPr marL="1600200" indent="-228600" defTabSz="762000">
                <a:defRPr sz="1100">
                  <a:solidFill>
                    <a:schemeClr val="tx1"/>
                  </a:solidFill>
                  <a:latin typeface="Arial Black" pitchFamily="34" charset="0"/>
                  <a:ea typeface="HY헤드라인M" pitchFamily="18" charset="-127"/>
                </a:defRPr>
              </a:lvl4pPr>
              <a:lvl5pPr marL="2057400" indent="-228600" defTabSz="762000">
                <a:defRPr sz="1100">
                  <a:solidFill>
                    <a:schemeClr val="tx1"/>
                  </a:solidFill>
                  <a:latin typeface="Arial Black" pitchFamily="34" charset="0"/>
                  <a:ea typeface="HY헤드라인M" pitchFamily="18" charset="-127"/>
                </a:defRPr>
              </a:lvl5pPr>
              <a:lvl6pPr marL="2514600" indent="-228600" defTabSz="7620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itchFamily="2" charset="2"/>
                <a:defRPr sz="1100">
                  <a:solidFill>
                    <a:schemeClr val="tx1"/>
                  </a:solidFill>
                  <a:latin typeface="Arial Black" pitchFamily="34" charset="0"/>
                  <a:ea typeface="HY헤드라인M" pitchFamily="18" charset="-127"/>
                </a:defRPr>
              </a:lvl6pPr>
              <a:lvl7pPr marL="2971800" indent="-228600" defTabSz="7620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itchFamily="2" charset="2"/>
                <a:defRPr sz="1100">
                  <a:solidFill>
                    <a:schemeClr val="tx1"/>
                  </a:solidFill>
                  <a:latin typeface="Arial Black" pitchFamily="34" charset="0"/>
                  <a:ea typeface="HY헤드라인M" pitchFamily="18" charset="-127"/>
                </a:defRPr>
              </a:lvl7pPr>
              <a:lvl8pPr marL="3429000" indent="-228600" defTabSz="7620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itchFamily="2" charset="2"/>
                <a:defRPr sz="1100">
                  <a:solidFill>
                    <a:schemeClr val="tx1"/>
                  </a:solidFill>
                  <a:latin typeface="Arial Black" pitchFamily="34" charset="0"/>
                  <a:ea typeface="HY헤드라인M" pitchFamily="18" charset="-127"/>
                </a:defRPr>
              </a:lvl8pPr>
              <a:lvl9pPr marL="3886200" indent="-228600" defTabSz="7620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itchFamily="2" charset="2"/>
                <a:defRPr sz="1100">
                  <a:solidFill>
                    <a:schemeClr val="tx1"/>
                  </a:solidFill>
                  <a:latin typeface="Arial Black" pitchFamily="34" charset="0"/>
                  <a:ea typeface="HY헤드라인M" pitchFamily="18" charset="-127"/>
                </a:defRPr>
              </a:lvl9pPr>
            </a:lstStyle>
            <a:p>
              <a:pPr marL="352425" indent="-352425" latinLnBrk="0">
                <a:spcBef>
                  <a:spcPts val="1200"/>
                </a:spcBef>
              </a:pPr>
              <a:r>
                <a:rPr lang="en-US" altLang="ko-KR" sz="1800" b="1" dirty="0">
                  <a:latin typeface="맑은 고딕" pitchFamily="50" charset="-127"/>
                  <a:ea typeface="맑은 고딕" pitchFamily="50" charset="-127"/>
                </a:rPr>
                <a:t>2) </a:t>
              </a:r>
              <a:r>
                <a:rPr lang="ko-KR" altLang="en-US" sz="1800" b="1" dirty="0">
                  <a:latin typeface="맑은 고딕" pitchFamily="50" charset="-127"/>
                  <a:ea typeface="맑은 고딕" pitchFamily="50" charset="-127"/>
                </a:rPr>
                <a:t>방송 시간대의 차이 때문에 </a:t>
              </a:r>
              <a:r>
                <a:rPr lang="en-US" altLang="ko-KR" sz="1800" b="1" dirty="0">
                  <a:latin typeface="맑은 고딕" pitchFamily="50" charset="-127"/>
                  <a:ea typeface="맑은 고딕" pitchFamily="50" charset="-127"/>
                </a:rPr>
                <a:t>1</a:t>
              </a:r>
              <a:r>
                <a:rPr lang="ko-KR" altLang="en-US" sz="1800" b="1" dirty="0">
                  <a:latin typeface="맑은 고딕" pitchFamily="50" charset="-127"/>
                  <a:ea typeface="맑은 고딕" pitchFamily="50" charset="-127"/>
                </a:rPr>
                <a:t>차</a:t>
              </a:r>
              <a:r>
                <a:rPr lang="en-US" altLang="ko-KR" sz="1800" b="1" dirty="0">
                  <a:latin typeface="맑은 고딕" pitchFamily="50" charset="-127"/>
                  <a:ea typeface="맑은 고딕" pitchFamily="50" charset="-127"/>
                </a:rPr>
                <a:t>(</a:t>
              </a:r>
              <a:r>
                <a:rPr lang="ko-KR" altLang="en-US" sz="1800" b="1" dirty="0">
                  <a:latin typeface="맑은 고딕" pitchFamily="50" charset="-127"/>
                  <a:ea typeface="맑은 고딕" pitchFamily="50" charset="-127"/>
                </a:rPr>
                <a:t>토</a:t>
              </a:r>
              <a:r>
                <a:rPr lang="en-US" altLang="ko-KR" sz="1800" b="1" dirty="0">
                  <a:latin typeface="맑은 고딕" pitchFamily="50" charset="-127"/>
                  <a:ea typeface="맑은 고딕" pitchFamily="50" charset="-127"/>
                </a:rPr>
                <a:t>) </a:t>
              </a:r>
              <a:r>
                <a:rPr lang="ko-KR" altLang="en-US" sz="1800" b="1" dirty="0">
                  <a:latin typeface="맑은 고딕" pitchFamily="50" charset="-127"/>
                  <a:ea typeface="맑은 고딕" pitchFamily="50" charset="-127"/>
                </a:rPr>
                <a:t>대비 </a:t>
              </a:r>
              <a:r>
                <a:rPr lang="en-US" altLang="ko-KR" sz="1800" b="1" dirty="0">
                  <a:latin typeface="맑은 고딕" pitchFamily="50" charset="-127"/>
                  <a:ea typeface="맑은 고딕" pitchFamily="50" charset="-127"/>
                </a:rPr>
                <a:t>2</a:t>
              </a:r>
              <a:r>
                <a:rPr lang="ko-KR" altLang="en-US" sz="1800" b="1" dirty="0">
                  <a:latin typeface="맑은 고딕" pitchFamily="50" charset="-127"/>
                  <a:ea typeface="맑은 고딕" pitchFamily="50" charset="-127"/>
                </a:rPr>
                <a:t>차</a:t>
              </a:r>
              <a:r>
                <a:rPr lang="en-US" altLang="ko-KR" sz="1800" b="1" dirty="0">
                  <a:latin typeface="맑은 고딕" pitchFamily="50" charset="-127"/>
                  <a:ea typeface="맑은 고딕" pitchFamily="50" charset="-127"/>
                </a:rPr>
                <a:t>(</a:t>
              </a:r>
              <a:r>
                <a:rPr lang="ko-KR" altLang="en-US" sz="1800" b="1" dirty="0">
                  <a:latin typeface="맑은 고딕" pitchFamily="50" charset="-127"/>
                  <a:ea typeface="맑은 고딕" pitchFamily="50" charset="-127"/>
                </a:rPr>
                <a:t>목 아침</a:t>
              </a:r>
              <a:r>
                <a:rPr lang="en-US" altLang="ko-KR" sz="1800" b="1" dirty="0">
                  <a:latin typeface="맑은 고딕" pitchFamily="50" charset="-127"/>
                  <a:ea typeface="맑은 고딕" pitchFamily="50" charset="-127"/>
                </a:rPr>
                <a:t>)</a:t>
              </a:r>
              <a:r>
                <a:rPr lang="ko-KR" altLang="en-US" sz="1800" b="1" dirty="0">
                  <a:latin typeface="맑은 고딕" pitchFamily="50" charset="-127"/>
                  <a:ea typeface="맑은 고딕" pitchFamily="50" charset="-127"/>
                </a:rPr>
                <a:t>에는 직장여성층 </a:t>
              </a:r>
              <a:r>
                <a:rPr lang="en-US" altLang="ko-KR" sz="1800" b="1" dirty="0">
                  <a:latin typeface="맑은 고딕" pitchFamily="50" charset="-127"/>
                  <a:ea typeface="맑은 고딕" pitchFamily="50" charset="-127"/>
                </a:rPr>
                <a:t>(2~30</a:t>
              </a:r>
              <a:r>
                <a:rPr lang="ko-KR" altLang="en-US" sz="1800" b="1" dirty="0">
                  <a:latin typeface="맑은 고딕" pitchFamily="50" charset="-127"/>
                  <a:ea typeface="맑은 고딕" pitchFamily="50" charset="-127"/>
                </a:rPr>
                <a:t>대</a:t>
              </a:r>
              <a:r>
                <a:rPr lang="en-US" altLang="ko-KR" sz="1800" b="1" dirty="0">
                  <a:latin typeface="맑은 고딕" pitchFamily="50" charset="-127"/>
                  <a:ea typeface="맑은 고딕" pitchFamily="50" charset="-127"/>
                </a:rPr>
                <a:t>)</a:t>
              </a:r>
              <a:r>
                <a:rPr lang="ko-KR" altLang="en-US" sz="1800" b="1" dirty="0">
                  <a:latin typeface="맑은 고딕" pitchFamily="50" charset="-127"/>
                  <a:ea typeface="맑은 고딕" pitchFamily="50" charset="-127"/>
                </a:rPr>
                <a:t>의</a:t>
              </a:r>
              <a:r>
                <a:rPr lang="en-US" altLang="ko-KR" sz="1800" b="1" dirty="0">
                  <a:latin typeface="맑은 고딕" pitchFamily="50" charset="-127"/>
                  <a:ea typeface="맑은 고딕" pitchFamily="50" charset="-127"/>
                </a:rPr>
                <a:t> </a:t>
              </a:r>
              <a:r>
                <a:rPr lang="ko-KR" altLang="en-US" sz="1800" b="1" dirty="0">
                  <a:latin typeface="맑은 고딕" pitchFamily="50" charset="-127"/>
                  <a:ea typeface="맑은 고딕" pitchFamily="50" charset="-127"/>
                </a:rPr>
                <a:t>비중이 상대적으로 낮을 것이다</a:t>
              </a:r>
              <a:r>
                <a:rPr lang="en-US" altLang="ko-KR" sz="1800" b="1" dirty="0">
                  <a:latin typeface="맑은 고딕" pitchFamily="50" charset="-127"/>
                  <a:ea typeface="맑은 고딕" pitchFamily="50" charset="-127"/>
                </a:rPr>
                <a:t>.</a:t>
              </a:r>
              <a:r>
                <a:rPr lang="ko-KR" altLang="en-US" sz="1800" b="1" dirty="0">
                  <a:latin typeface="맑은 고딕" pitchFamily="50" charset="-127"/>
                  <a:ea typeface="맑은 고딕" pitchFamily="50" charset="-127"/>
                </a:rPr>
                <a:t> </a:t>
              </a:r>
              <a:endParaRPr lang="en-US" altLang="ko-KR" sz="1800" b="1" dirty="0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11" name="Rectangle 6"/>
          <p:cNvSpPr>
            <a:spLocks noChangeArrowheads="1"/>
          </p:cNvSpPr>
          <p:nvPr/>
        </p:nvSpPr>
        <p:spPr bwMode="gray">
          <a:xfrm>
            <a:off x="631792" y="4137821"/>
            <a:ext cx="1571636" cy="2571768"/>
          </a:xfrm>
          <a:prstGeom prst="roundRect">
            <a:avLst>
              <a:gd name="adj" fmla="val 16667"/>
            </a:avLst>
          </a:prstGeom>
          <a:solidFill>
            <a:srgbClr val="2A7286"/>
          </a:solidFill>
          <a:ln>
            <a:noFill/>
          </a:ln>
        </p:spPr>
        <p:txBody>
          <a:bodyPr anchor="t" anchorCtr="0"/>
          <a:lstStyle/>
          <a:p>
            <a:pPr algn="ctr">
              <a:buNone/>
            </a:pPr>
            <a:r>
              <a:rPr lang="en-US" altLang="ko-KR" sz="2000" b="1" dirty="0">
                <a:solidFill>
                  <a:srgbClr val="FFFFFF"/>
                </a:solidFill>
                <a:ea typeface="맑은 고딕" pitchFamily="50" charset="-127"/>
              </a:rPr>
              <a:t>(5)</a:t>
            </a:r>
          </a:p>
          <a:p>
            <a:pPr algn="ctr">
              <a:buNone/>
            </a:pPr>
            <a:endParaRPr lang="en-US" altLang="ko-KR" sz="2000" b="1" dirty="0">
              <a:solidFill>
                <a:srgbClr val="FFFFFF"/>
              </a:solidFill>
              <a:ea typeface="맑은 고딕" pitchFamily="50" charset="-127"/>
            </a:endParaRPr>
          </a:p>
          <a:p>
            <a:pPr algn="ctr">
              <a:buNone/>
            </a:pPr>
            <a:r>
              <a:rPr lang="en-US" altLang="ko-KR" sz="2000" b="1" dirty="0">
                <a:solidFill>
                  <a:srgbClr val="FFFFFF"/>
                </a:solidFill>
                <a:ea typeface="맑은 고딕" pitchFamily="50" charset="-127"/>
              </a:rPr>
              <a:t>Column / Row / </a:t>
            </a:r>
            <a:br>
              <a:rPr lang="en-US" altLang="ko-KR" sz="2000" b="1" dirty="0">
                <a:solidFill>
                  <a:srgbClr val="FFFFFF"/>
                </a:solidFill>
                <a:ea typeface="맑은 고딕" pitchFamily="50" charset="-127"/>
              </a:rPr>
            </a:br>
            <a:r>
              <a:rPr lang="ko-KR" altLang="en-US" sz="2000" b="1" dirty="0">
                <a:solidFill>
                  <a:srgbClr val="FFFFFF"/>
                </a:solidFill>
                <a:ea typeface="맑은 고딕" pitchFamily="50" charset="-127"/>
              </a:rPr>
              <a:t>전체 </a:t>
            </a:r>
            <a:r>
              <a:rPr lang="en-US" altLang="ko-KR" sz="2000" b="1" dirty="0">
                <a:solidFill>
                  <a:srgbClr val="FFFFFF"/>
                </a:solidFill>
                <a:ea typeface="맑은 고딕" pitchFamily="50" charset="-127"/>
              </a:rPr>
              <a:t>% </a:t>
            </a:r>
            <a:r>
              <a:rPr lang="ko-KR" altLang="en-US" sz="2000" b="1" dirty="0">
                <a:solidFill>
                  <a:srgbClr val="FFFFFF"/>
                </a:solidFill>
                <a:ea typeface="맑은 고딕" pitchFamily="50" charset="-127"/>
              </a:rPr>
              <a:t>등 </a:t>
            </a:r>
            <a:br>
              <a:rPr lang="en-US" altLang="ko-KR" sz="2000" b="1" dirty="0">
                <a:solidFill>
                  <a:srgbClr val="FFFFFF"/>
                </a:solidFill>
                <a:ea typeface="맑은 고딕" pitchFamily="50" charset="-127"/>
              </a:rPr>
            </a:br>
            <a:r>
              <a:rPr lang="ko-KR" altLang="en-US" sz="2000" b="1" dirty="0">
                <a:solidFill>
                  <a:srgbClr val="FFFFFF"/>
                </a:solidFill>
                <a:ea typeface="맑은 고딕" pitchFamily="50" charset="-127"/>
              </a:rPr>
              <a:t>분석 관점 정의</a:t>
            </a:r>
            <a:endParaRPr lang="en-US" altLang="ko-KR" sz="2000" b="1" dirty="0">
              <a:solidFill>
                <a:srgbClr val="FFFFFF"/>
              </a:solidFill>
              <a:ea typeface="맑은 고딕" pitchFamily="50" charset="-127"/>
            </a:endParaRPr>
          </a:p>
        </p:txBody>
      </p:sp>
      <p:grpSp>
        <p:nvGrpSpPr>
          <p:cNvPr id="3" name="그룹 33"/>
          <p:cNvGrpSpPr/>
          <p:nvPr/>
        </p:nvGrpSpPr>
        <p:grpSpPr>
          <a:xfrm>
            <a:off x="2560618" y="3213480"/>
            <a:ext cx="3143272" cy="3567547"/>
            <a:chOff x="2560618" y="3213480"/>
            <a:chExt cx="3143272" cy="3567547"/>
          </a:xfrm>
        </p:grpSpPr>
        <p:sp>
          <p:nvSpPr>
            <p:cNvPr id="13" name="직사각형 12"/>
            <p:cNvSpPr/>
            <p:nvPr/>
          </p:nvSpPr>
          <p:spPr>
            <a:xfrm>
              <a:off x="4132254" y="3994945"/>
              <a:ext cx="1571636" cy="278608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C00000"/>
                </a:solidFill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2560618" y="3994945"/>
              <a:ext cx="1500198" cy="278608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b="1" dirty="0">
                <a:solidFill>
                  <a:srgbClr val="C00000"/>
                </a:solidFill>
              </a:endParaRPr>
            </a:p>
            <a:p>
              <a:pPr algn="ctr"/>
              <a:endParaRPr lang="en-US" altLang="ko-KR" b="1" dirty="0">
                <a:solidFill>
                  <a:srgbClr val="C00000"/>
                </a:solidFill>
              </a:endParaRPr>
            </a:p>
            <a:p>
              <a:pPr algn="ctr"/>
              <a:endParaRPr lang="en-US" altLang="ko-KR" b="1" dirty="0">
                <a:solidFill>
                  <a:srgbClr val="C00000"/>
                </a:solidFill>
              </a:endParaRPr>
            </a:p>
            <a:p>
              <a:pPr algn="ctr"/>
              <a:endParaRPr lang="en-US" altLang="ko-KR" b="1" dirty="0">
                <a:solidFill>
                  <a:srgbClr val="C00000"/>
                </a:solidFill>
              </a:endParaRPr>
            </a:p>
            <a:p>
              <a:pPr algn="ctr"/>
              <a:endParaRPr lang="en-US" altLang="ko-KR" b="1" dirty="0">
                <a:solidFill>
                  <a:srgbClr val="C00000"/>
                </a:solidFill>
              </a:endParaRPr>
            </a:p>
            <a:p>
              <a:pPr algn="ctr"/>
              <a:endParaRPr lang="ko-KR" altLang="en-US" b="1" dirty="0">
                <a:solidFill>
                  <a:srgbClr val="C00000"/>
                </a:solidFill>
              </a:endParaRP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2632056" y="4066383"/>
              <a:ext cx="1357322" cy="64294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bg1"/>
                  </a:solidFill>
                </a:rPr>
                <a:t>COLUMN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2560618" y="5280829"/>
              <a:ext cx="150996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>
                  <a:latin typeface="+mn-ea"/>
                </a:rPr>
                <a:t>AGE </a:t>
              </a:r>
              <a:r>
                <a:rPr lang="ko-KR" altLang="en-US" sz="2400" b="1" dirty="0">
                  <a:latin typeface="+mn-ea"/>
                </a:rPr>
                <a:t>그룹</a:t>
              </a:r>
            </a:p>
          </p:txBody>
        </p:sp>
        <p:sp>
          <p:nvSpPr>
            <p:cNvPr id="27" name="왼쪽으로 구부러진 화살표 26"/>
            <p:cNvSpPr/>
            <p:nvPr/>
          </p:nvSpPr>
          <p:spPr>
            <a:xfrm rot="20238294">
              <a:off x="4485094" y="3213480"/>
              <a:ext cx="564910" cy="857256"/>
            </a:xfrm>
            <a:prstGeom prst="curvedLeftArrow">
              <a:avLst>
                <a:gd name="adj1" fmla="val 29575"/>
                <a:gd name="adj2" fmla="val 50000"/>
                <a:gd name="adj3" fmla="val 25000"/>
              </a:avLst>
            </a:prstGeom>
            <a:solidFill>
              <a:srgbClr val="62DBD8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4275130" y="4209259"/>
              <a:ext cx="1217000" cy="830997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8575"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400" b="1" dirty="0">
                  <a:solidFill>
                    <a:srgbClr val="FF0000"/>
                  </a:solidFill>
                  <a:latin typeface="+mn-ea"/>
                </a:rPr>
                <a:t>고객 수</a:t>
              </a:r>
              <a:endParaRPr lang="en-US" altLang="ko-KR" sz="2400" b="1" dirty="0">
                <a:solidFill>
                  <a:srgbClr val="FF0000"/>
                </a:solidFill>
                <a:latin typeface="+mn-ea"/>
              </a:endParaRPr>
            </a:p>
            <a:p>
              <a:pPr algn="ctr"/>
              <a:r>
                <a:rPr lang="ko-KR" altLang="en-US" sz="2400" b="1" dirty="0">
                  <a:solidFill>
                    <a:srgbClr val="FF0000"/>
                  </a:solidFill>
                  <a:latin typeface="+mn-ea"/>
                </a:rPr>
                <a:t>비중</a:t>
              </a:r>
            </a:p>
          </p:txBody>
        </p:sp>
      </p:grpSp>
      <p:grpSp>
        <p:nvGrpSpPr>
          <p:cNvPr id="4" name="그룹 35"/>
          <p:cNvGrpSpPr/>
          <p:nvPr/>
        </p:nvGrpSpPr>
        <p:grpSpPr>
          <a:xfrm>
            <a:off x="6346832" y="3213481"/>
            <a:ext cx="3929090" cy="3567546"/>
            <a:chOff x="6346832" y="3213481"/>
            <a:chExt cx="3929090" cy="3567546"/>
          </a:xfrm>
        </p:grpSpPr>
        <p:sp>
          <p:nvSpPr>
            <p:cNvPr id="18" name="직사각형 17"/>
            <p:cNvSpPr/>
            <p:nvPr/>
          </p:nvSpPr>
          <p:spPr>
            <a:xfrm>
              <a:off x="7887974" y="3994945"/>
              <a:ext cx="2387948" cy="135944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b="1" dirty="0">
                <a:solidFill>
                  <a:srgbClr val="C00000"/>
                </a:solidFill>
              </a:endParaRPr>
            </a:p>
            <a:p>
              <a:pPr algn="ctr"/>
              <a:br>
                <a:rPr lang="en-US" altLang="ko-KR" b="1" dirty="0">
                  <a:solidFill>
                    <a:srgbClr val="C00000"/>
                  </a:solidFill>
                </a:rPr>
              </a:br>
              <a:endParaRPr lang="en-US" altLang="ko-KR" b="1" dirty="0">
                <a:solidFill>
                  <a:srgbClr val="C00000"/>
                </a:solidFill>
              </a:endParaRP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7887974" y="5423705"/>
              <a:ext cx="2387948" cy="135732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C00000"/>
                </a:solidFill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6346832" y="3992827"/>
              <a:ext cx="1500198" cy="278608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b="1" dirty="0">
                <a:solidFill>
                  <a:srgbClr val="C00000"/>
                </a:solidFill>
              </a:endParaRPr>
            </a:p>
            <a:p>
              <a:pPr algn="ctr"/>
              <a:endParaRPr lang="en-US" altLang="ko-KR" b="1" dirty="0">
                <a:solidFill>
                  <a:srgbClr val="C00000"/>
                </a:solidFill>
              </a:endParaRPr>
            </a:p>
            <a:p>
              <a:pPr algn="ctr"/>
              <a:endParaRPr lang="en-US" altLang="ko-KR" b="1" dirty="0">
                <a:solidFill>
                  <a:srgbClr val="C00000"/>
                </a:solidFill>
              </a:endParaRPr>
            </a:p>
            <a:p>
              <a:pPr algn="ctr"/>
              <a:endParaRPr lang="en-US" altLang="ko-KR" b="1" dirty="0">
                <a:solidFill>
                  <a:srgbClr val="C00000"/>
                </a:solidFill>
              </a:endParaRPr>
            </a:p>
            <a:p>
              <a:pPr algn="ctr"/>
              <a:endParaRPr lang="en-US" altLang="ko-KR" b="1" dirty="0">
                <a:solidFill>
                  <a:srgbClr val="C00000"/>
                </a:solidFill>
              </a:endParaRPr>
            </a:p>
            <a:p>
              <a:pPr algn="ctr"/>
              <a:endParaRPr lang="ko-KR" altLang="en-US" b="1" dirty="0">
                <a:solidFill>
                  <a:srgbClr val="C00000"/>
                </a:solidFill>
              </a:endParaRP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6418270" y="4064265"/>
              <a:ext cx="1357322" cy="64294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bg1"/>
                  </a:solidFill>
                </a:rPr>
                <a:t>COLUMN</a:t>
              </a:r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8030849" y="4066383"/>
              <a:ext cx="2149153" cy="42862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bg1"/>
                  </a:solidFill>
                </a:rPr>
                <a:t>ROW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6346832" y="5209391"/>
              <a:ext cx="150996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>
                  <a:latin typeface="+mn-ea"/>
                </a:rPr>
                <a:t>AGE </a:t>
              </a:r>
              <a:r>
                <a:rPr lang="ko-KR" altLang="en-US" sz="2400" b="1" dirty="0">
                  <a:latin typeface="+mn-ea"/>
                </a:rPr>
                <a:t>그룹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8085273" y="4495011"/>
              <a:ext cx="1762021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 b="1" dirty="0">
                  <a:latin typeface="+mn-ea"/>
                </a:rPr>
                <a:t>SO WOOL </a:t>
              </a:r>
              <a:br>
                <a:rPr lang="en-US" altLang="ko-KR" sz="2400" b="1" dirty="0">
                  <a:latin typeface="+mn-ea"/>
                </a:rPr>
              </a:br>
              <a:r>
                <a:rPr lang="ko-KR" altLang="en-US" sz="2400" b="1" dirty="0">
                  <a:latin typeface="+mn-ea"/>
                </a:rPr>
                <a:t>방송 차수</a:t>
              </a:r>
            </a:p>
          </p:txBody>
        </p:sp>
        <p:sp>
          <p:nvSpPr>
            <p:cNvPr id="28" name="왼쪽으로 구부러진 화살표 27"/>
            <p:cNvSpPr/>
            <p:nvPr/>
          </p:nvSpPr>
          <p:spPr>
            <a:xfrm rot="20238294">
              <a:off x="9633610" y="3213481"/>
              <a:ext cx="564910" cy="857256"/>
            </a:xfrm>
            <a:prstGeom prst="curvedLeftArrow">
              <a:avLst>
                <a:gd name="adj1" fmla="val 29575"/>
                <a:gd name="adj2" fmla="val 50000"/>
                <a:gd name="adj3" fmla="val 25000"/>
              </a:avLst>
            </a:prstGeom>
            <a:solidFill>
              <a:srgbClr val="62DBD8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7989906" y="5495143"/>
              <a:ext cx="857256" cy="1200329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8575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 dirty="0">
                  <a:solidFill>
                    <a:srgbClr val="FF0000"/>
                  </a:solidFill>
                  <a:latin typeface="+mn-ea"/>
                </a:rPr>
                <a:t>고객 수</a:t>
              </a:r>
              <a:endParaRPr lang="en-US" altLang="ko-KR" sz="2400" b="1" dirty="0">
                <a:solidFill>
                  <a:srgbClr val="FF0000"/>
                </a:solidFill>
                <a:latin typeface="+mn-ea"/>
              </a:endParaRPr>
            </a:p>
            <a:p>
              <a:pPr algn="ctr"/>
              <a:r>
                <a:rPr lang="ko-KR" altLang="en-US" sz="2400" b="1" dirty="0">
                  <a:solidFill>
                    <a:srgbClr val="FF0000"/>
                  </a:solidFill>
                  <a:latin typeface="+mn-ea"/>
                </a:rPr>
                <a:t>비중</a:t>
              </a:r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4275130" y="5352267"/>
            <a:ext cx="1285884" cy="1214446"/>
          </a:xfrm>
          <a:prstGeom prst="rect">
            <a:avLst/>
          </a:prstGeom>
          <a:solidFill>
            <a:srgbClr val="FFF871"/>
          </a:solidFill>
          <a:ln w="28575">
            <a:solidFill>
              <a:srgbClr val="FF0000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ko-KR" altLang="en-US" sz="2400" b="1" dirty="0">
                <a:solidFill>
                  <a:srgbClr val="FF0000"/>
                </a:solidFill>
                <a:latin typeface="+mn-ea"/>
              </a:rPr>
              <a:t>열 방향비율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8904952" y="5495143"/>
            <a:ext cx="1285884" cy="1214446"/>
          </a:xfrm>
          <a:prstGeom prst="rect">
            <a:avLst/>
          </a:prstGeom>
          <a:solidFill>
            <a:srgbClr val="FFF871"/>
          </a:solidFill>
          <a:ln w="28575">
            <a:solidFill>
              <a:srgbClr val="FF0000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ko-KR" altLang="en-US" sz="2400" b="1" dirty="0">
                <a:solidFill>
                  <a:srgbClr val="FF0000"/>
                </a:solidFill>
                <a:latin typeface="+mn-ea"/>
              </a:rPr>
              <a:t>열 방향 비율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2560618" y="7209655"/>
            <a:ext cx="393056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*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94538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3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682" name="Picture 2"/>
          <p:cNvPicPr>
            <a:picLocks noChangeAspect="1" noChangeArrowheads="1"/>
          </p:cNvPicPr>
          <p:nvPr/>
        </p:nvPicPr>
        <p:blipFill>
          <a:blip r:embed="rId2"/>
          <a:srcRect l="2111" t="23643" r="52867" b="13856"/>
          <a:stretch>
            <a:fillRect/>
          </a:stretch>
        </p:blipFill>
        <p:spPr bwMode="auto">
          <a:xfrm>
            <a:off x="560354" y="2637623"/>
            <a:ext cx="5857916" cy="4572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99683" name="Picture 3"/>
          <p:cNvPicPr>
            <a:picLocks noChangeAspect="1" noChangeArrowheads="1"/>
          </p:cNvPicPr>
          <p:nvPr/>
        </p:nvPicPr>
        <p:blipFill>
          <a:blip r:embed="rId3"/>
          <a:srcRect l="15410" t="44151" r="53843" b="15809"/>
          <a:stretch>
            <a:fillRect/>
          </a:stretch>
        </p:blipFill>
        <p:spPr bwMode="auto">
          <a:xfrm>
            <a:off x="5918204" y="1494615"/>
            <a:ext cx="4000528" cy="29289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Text Box 25"/>
          <p:cNvSpPr txBox="1">
            <a:spLocks noChangeArrowheads="1"/>
          </p:cNvSpPr>
          <p:nvPr/>
        </p:nvSpPr>
        <p:spPr bwMode="gray">
          <a:xfrm>
            <a:off x="346040" y="1065987"/>
            <a:ext cx="5214974" cy="1428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8000" rIns="108000" anchor="ctr" anchorCtr="0">
            <a:noAutofit/>
          </a:bodyPr>
          <a:lstStyle>
            <a:lvl1pPr marL="457200" indent="-457200" defTabSz="762000">
              <a:defRPr sz="1100">
                <a:solidFill>
                  <a:schemeClr val="tx1"/>
                </a:solidFill>
                <a:latin typeface="Arial Black" pitchFamily="34" charset="0"/>
                <a:ea typeface="HY헤드라인M" pitchFamily="18" charset="-127"/>
              </a:defRPr>
            </a:lvl1pPr>
            <a:lvl2pPr marL="914400" indent="-457200" defTabSz="762000">
              <a:defRPr sz="1100">
                <a:solidFill>
                  <a:schemeClr val="tx1"/>
                </a:solidFill>
                <a:latin typeface="Arial Black" pitchFamily="34" charset="0"/>
                <a:ea typeface="HY헤드라인M" pitchFamily="18" charset="-127"/>
              </a:defRPr>
            </a:lvl2pPr>
            <a:lvl3pPr marL="1143000" indent="-228600" defTabSz="762000">
              <a:defRPr sz="1100">
                <a:solidFill>
                  <a:schemeClr val="tx1"/>
                </a:solidFill>
                <a:latin typeface="Arial Black" pitchFamily="34" charset="0"/>
                <a:ea typeface="HY헤드라인M" pitchFamily="18" charset="-127"/>
              </a:defRPr>
            </a:lvl3pPr>
            <a:lvl4pPr marL="1600200" indent="-228600" defTabSz="762000">
              <a:defRPr sz="1100">
                <a:solidFill>
                  <a:schemeClr val="tx1"/>
                </a:solidFill>
                <a:latin typeface="Arial Black" pitchFamily="34" charset="0"/>
                <a:ea typeface="HY헤드라인M" pitchFamily="18" charset="-127"/>
              </a:defRPr>
            </a:lvl4pPr>
            <a:lvl5pPr marL="2057400" indent="-228600" defTabSz="762000">
              <a:defRPr sz="1100">
                <a:solidFill>
                  <a:schemeClr val="tx1"/>
                </a:solidFill>
                <a:latin typeface="Arial Black" pitchFamily="34" charset="0"/>
                <a:ea typeface="HY헤드라인M" pitchFamily="18" charset="-127"/>
              </a:defRPr>
            </a:lvl5pPr>
            <a:lvl6pPr marL="2514600" indent="-228600" defTabSz="7620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1100">
                <a:solidFill>
                  <a:schemeClr val="tx1"/>
                </a:solidFill>
                <a:latin typeface="Arial Black" pitchFamily="34" charset="0"/>
                <a:ea typeface="HY헤드라인M" pitchFamily="18" charset="-127"/>
              </a:defRPr>
            </a:lvl6pPr>
            <a:lvl7pPr marL="2971800" indent="-228600" defTabSz="7620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1100">
                <a:solidFill>
                  <a:schemeClr val="tx1"/>
                </a:solidFill>
                <a:latin typeface="Arial Black" pitchFamily="34" charset="0"/>
                <a:ea typeface="HY헤드라인M" pitchFamily="18" charset="-127"/>
              </a:defRPr>
            </a:lvl7pPr>
            <a:lvl8pPr marL="3429000" indent="-228600" defTabSz="7620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1100">
                <a:solidFill>
                  <a:schemeClr val="tx1"/>
                </a:solidFill>
                <a:latin typeface="Arial Black" pitchFamily="34" charset="0"/>
                <a:ea typeface="HY헤드라인M" pitchFamily="18" charset="-127"/>
              </a:defRPr>
            </a:lvl8pPr>
            <a:lvl9pPr marL="3886200" indent="-228600" defTabSz="7620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1100">
                <a:solidFill>
                  <a:schemeClr val="tx1"/>
                </a:solidFill>
                <a:latin typeface="Arial Black" pitchFamily="34" charset="0"/>
                <a:ea typeface="HY헤드라인M" pitchFamily="18" charset="-127"/>
              </a:defRPr>
            </a:lvl9pPr>
          </a:lstStyle>
          <a:p>
            <a:pPr marL="352425" indent="-352425" latinLnBrk="0">
              <a:spcBef>
                <a:spcPts val="1200"/>
              </a:spcBef>
            </a:pPr>
            <a:r>
              <a:rPr lang="en-US" altLang="ko-KR" sz="2000" b="1" dirty="0">
                <a:latin typeface="맑은 고딕" pitchFamily="50" charset="-127"/>
                <a:ea typeface="맑은 고딕" pitchFamily="50" charset="-127"/>
              </a:rPr>
              <a:t>1) </a:t>
            </a:r>
            <a:r>
              <a:rPr lang="en-US" altLang="ko-KR" sz="1800" b="1" dirty="0">
                <a:latin typeface="맑은 고딕" pitchFamily="50" charset="-127"/>
                <a:ea typeface="맑은 고딕" pitchFamily="50" charset="-127"/>
              </a:rPr>
              <a:t>SO WOOL </a:t>
            </a:r>
            <a:r>
              <a:rPr lang="ko-KR" altLang="en-US" sz="1800" b="1" dirty="0">
                <a:latin typeface="맑은 고딕" pitchFamily="50" charset="-127"/>
                <a:ea typeface="맑은 고딕" pitchFamily="50" charset="-127"/>
              </a:rPr>
              <a:t>캐시미어</a:t>
            </a:r>
            <a:r>
              <a:rPr lang="en-US" altLang="ko-KR" sz="180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800" b="1" dirty="0">
                <a:latin typeface="맑은 고딕" pitchFamily="50" charset="-127"/>
                <a:ea typeface="맑은 고딕" pitchFamily="50" charset="-127"/>
              </a:rPr>
              <a:t>니트는 고가 여성의류이므로</a:t>
            </a:r>
            <a:r>
              <a:rPr lang="en-US" altLang="ko-KR" sz="1800" b="1" dirty="0">
                <a:latin typeface="맑은 고딕" pitchFamily="50" charset="-127"/>
                <a:ea typeface="맑은 고딕" pitchFamily="50" charset="-127"/>
              </a:rPr>
              <a:t>,</a:t>
            </a:r>
            <a:r>
              <a:rPr lang="ko-KR" altLang="en-US" sz="1800" b="1" dirty="0">
                <a:latin typeface="맑은 고딕" pitchFamily="50" charset="-127"/>
                <a:ea typeface="맑은 고딕" pitchFamily="50" charset="-127"/>
              </a:rPr>
              <a:t>주 구매층은 경제력 있는 </a:t>
            </a:r>
            <a:r>
              <a:rPr lang="en-US" altLang="ko-KR" sz="1800" b="1" dirty="0">
                <a:latin typeface="맑은 고딕" pitchFamily="50" charset="-127"/>
                <a:ea typeface="맑은 고딕" pitchFamily="50" charset="-127"/>
              </a:rPr>
              <a:t>4~50</a:t>
            </a:r>
            <a:r>
              <a:rPr lang="ko-KR" altLang="en-US" sz="1800" b="1" dirty="0">
                <a:latin typeface="맑은 고딕" pitchFamily="50" charset="-127"/>
                <a:ea typeface="맑은 고딕" pitchFamily="50" charset="-127"/>
              </a:rPr>
              <a:t>대 여성층일 것이다</a:t>
            </a:r>
            <a:r>
              <a:rPr lang="en-US" altLang="ko-KR" sz="1800" b="1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1274734" y="494483"/>
            <a:ext cx="7310309" cy="572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4306" tIns="52153" rIns="104306" bIns="52153" rtlCol="0" anchor="ctr"/>
          <a:lstStyle/>
          <a:p>
            <a:r>
              <a:rPr lang="ko-KR" altLang="en-US" sz="3200" b="1" spc="-171" dirty="0">
                <a:solidFill>
                  <a:srgbClr val="009999"/>
                </a:solidFill>
                <a:latin typeface="Calibri" pitchFamily="34" charset="0"/>
                <a:ea typeface="나눔바른고딕 옛한글" pitchFamily="50" charset="-127"/>
                <a:cs typeface="Calibri" pitchFamily="34" charset="0"/>
              </a:rPr>
              <a:t>분석 과정 </a:t>
            </a:r>
            <a:r>
              <a:rPr lang="en-US" altLang="ko-KR" sz="3200" b="1" spc="-171" dirty="0">
                <a:solidFill>
                  <a:srgbClr val="009999"/>
                </a:solidFill>
                <a:latin typeface="Calibri" pitchFamily="34" charset="0"/>
                <a:ea typeface="나눔바른고딕 옛한글" pitchFamily="50" charset="-127"/>
                <a:cs typeface="Calibri" pitchFamily="34" charset="0"/>
              </a:rPr>
              <a:t>_ 5) </a:t>
            </a:r>
            <a:r>
              <a:rPr lang="ko-KR" altLang="en-US" sz="3200" b="1" spc="-171" dirty="0">
                <a:solidFill>
                  <a:srgbClr val="009999"/>
                </a:solidFill>
                <a:latin typeface="Calibri" pitchFamily="34" charset="0"/>
                <a:ea typeface="나눔바른고딕 옛한글" pitchFamily="50" charset="-127"/>
                <a:cs typeface="Calibri" pitchFamily="34" charset="0"/>
              </a:rPr>
              <a:t>분석 관점 정의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1560486" y="2994813"/>
            <a:ext cx="785818" cy="3143272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6346832" y="4875071"/>
            <a:ext cx="4060816" cy="14773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800" b="1" dirty="0"/>
              <a:t>열에 대한 고객 비중 </a:t>
            </a:r>
            <a:r>
              <a:rPr lang="en-US" altLang="ko-KR" sz="1800" b="1" dirty="0"/>
              <a:t>%</a:t>
            </a:r>
            <a:r>
              <a:rPr lang="ko-KR" altLang="en-US" sz="1800" b="1" dirty="0"/>
              <a:t>를</a:t>
            </a:r>
            <a:r>
              <a:rPr lang="en-US" altLang="ko-KR" sz="1800" b="1" dirty="0"/>
              <a:t> </a:t>
            </a:r>
            <a:r>
              <a:rPr lang="ko-KR" altLang="en-US" sz="1800" b="1" dirty="0"/>
              <a:t>구하려면</a:t>
            </a:r>
            <a:r>
              <a:rPr lang="en-US" altLang="ko-KR" sz="1800" b="1" dirty="0"/>
              <a:t>,</a:t>
            </a:r>
          </a:p>
          <a:p>
            <a:endParaRPr lang="en-US" altLang="ko-KR" sz="1800" b="1" dirty="0"/>
          </a:p>
          <a:p>
            <a:r>
              <a:rPr lang="en-US" altLang="ko-KR" sz="1800" b="1" dirty="0"/>
              <a:t>1. [</a:t>
            </a:r>
            <a:r>
              <a:rPr lang="ko-KR" altLang="en-US" sz="1800" b="1" dirty="0"/>
              <a:t>사용할 함수</a:t>
            </a:r>
            <a:r>
              <a:rPr lang="en-US" altLang="ko-KR" sz="1800" b="1" dirty="0"/>
              <a:t>]</a:t>
            </a:r>
            <a:r>
              <a:rPr lang="ko-KR" altLang="en-US" sz="1800" b="1" dirty="0"/>
              <a:t>에서 </a:t>
            </a:r>
            <a:r>
              <a:rPr lang="en-US" altLang="ko-KR" sz="1800" b="1" dirty="0"/>
              <a:t>“</a:t>
            </a:r>
            <a:r>
              <a:rPr lang="ko-KR" altLang="en-US" sz="1800" b="1" dirty="0"/>
              <a:t>개수</a:t>
            </a:r>
            <a:r>
              <a:rPr lang="en-US" altLang="ko-KR" sz="1800" b="1" dirty="0"/>
              <a:t>”,</a:t>
            </a:r>
          </a:p>
          <a:p>
            <a:r>
              <a:rPr lang="en-US" altLang="ko-KR" sz="1800" b="1" dirty="0"/>
              <a:t>2. [</a:t>
            </a:r>
            <a:r>
              <a:rPr lang="ko-KR" altLang="en-US" sz="1800" b="1" dirty="0"/>
              <a:t>값 표시형식</a:t>
            </a:r>
            <a:r>
              <a:rPr lang="en-US" altLang="ko-KR" sz="1800" b="1" dirty="0"/>
              <a:t>]</a:t>
            </a:r>
            <a:r>
              <a:rPr lang="ko-KR" altLang="en-US" sz="1800" b="1" dirty="0"/>
              <a:t>에서 </a:t>
            </a:r>
            <a:r>
              <a:rPr lang="en-US" altLang="ko-KR" sz="1800" b="1" dirty="0"/>
              <a:t>“</a:t>
            </a:r>
            <a:r>
              <a:rPr lang="ko-KR" altLang="en-US" sz="1800" b="1" dirty="0">
                <a:solidFill>
                  <a:srgbClr val="FF0000"/>
                </a:solidFill>
              </a:rPr>
              <a:t>행 방향의 비율</a:t>
            </a:r>
            <a:r>
              <a:rPr lang="en-US" altLang="ko-KR" sz="1800" b="1" dirty="0"/>
              <a:t>”</a:t>
            </a:r>
            <a:r>
              <a:rPr lang="ko-KR" altLang="en-US" sz="1800" b="1" dirty="0"/>
              <a:t>을 선택</a:t>
            </a:r>
          </a:p>
        </p:txBody>
      </p:sp>
      <p:sp>
        <p:nvSpPr>
          <p:cNvPr id="8" name="타원 7"/>
          <p:cNvSpPr/>
          <p:nvPr/>
        </p:nvSpPr>
        <p:spPr>
          <a:xfrm>
            <a:off x="5918204" y="2208995"/>
            <a:ext cx="2571768" cy="1928826"/>
          </a:xfrm>
          <a:prstGeom prst="ellipse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2274866" y="5137953"/>
            <a:ext cx="2571768" cy="642942"/>
          </a:xfrm>
          <a:prstGeom prst="ellipse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760224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706" name="Picture 2"/>
          <p:cNvPicPr>
            <a:picLocks noChangeAspect="1" noChangeArrowheads="1"/>
          </p:cNvPicPr>
          <p:nvPr/>
        </p:nvPicPr>
        <p:blipFill>
          <a:blip r:embed="rId2"/>
          <a:srcRect t="27550" r="35846" b="23622"/>
          <a:stretch>
            <a:fillRect/>
          </a:stretch>
        </p:blipFill>
        <p:spPr bwMode="auto">
          <a:xfrm>
            <a:off x="774668" y="3352003"/>
            <a:ext cx="8347096" cy="3571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0707" name="Picture 3"/>
          <p:cNvPicPr>
            <a:picLocks noChangeAspect="1" noChangeArrowheads="1"/>
          </p:cNvPicPr>
          <p:nvPr/>
        </p:nvPicPr>
        <p:blipFill>
          <a:blip r:embed="rId3"/>
          <a:srcRect l="31881" t="31456" r="38470" b="28505"/>
          <a:stretch>
            <a:fillRect/>
          </a:stretch>
        </p:blipFill>
        <p:spPr bwMode="auto">
          <a:xfrm>
            <a:off x="6275394" y="1851805"/>
            <a:ext cx="3857652" cy="29289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Text Box 25"/>
          <p:cNvSpPr txBox="1">
            <a:spLocks noChangeArrowheads="1"/>
          </p:cNvSpPr>
          <p:nvPr/>
        </p:nvSpPr>
        <p:spPr bwMode="gray">
          <a:xfrm>
            <a:off x="631792" y="1494615"/>
            <a:ext cx="4714908" cy="1571636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08000" rIns="108000" anchor="ctr" anchorCtr="0">
            <a:noAutofit/>
          </a:bodyPr>
          <a:lstStyle>
            <a:lvl1pPr marL="457200" indent="-457200" defTabSz="762000">
              <a:defRPr sz="1100">
                <a:solidFill>
                  <a:schemeClr val="tx1"/>
                </a:solidFill>
                <a:latin typeface="Arial Black" pitchFamily="34" charset="0"/>
                <a:ea typeface="HY헤드라인M" pitchFamily="18" charset="-127"/>
              </a:defRPr>
            </a:lvl1pPr>
            <a:lvl2pPr marL="914400" indent="-457200" defTabSz="762000">
              <a:defRPr sz="1100">
                <a:solidFill>
                  <a:schemeClr val="tx1"/>
                </a:solidFill>
                <a:latin typeface="Arial Black" pitchFamily="34" charset="0"/>
                <a:ea typeface="HY헤드라인M" pitchFamily="18" charset="-127"/>
              </a:defRPr>
            </a:lvl2pPr>
            <a:lvl3pPr marL="1143000" indent="-228600" defTabSz="762000">
              <a:defRPr sz="1100">
                <a:solidFill>
                  <a:schemeClr val="tx1"/>
                </a:solidFill>
                <a:latin typeface="Arial Black" pitchFamily="34" charset="0"/>
                <a:ea typeface="HY헤드라인M" pitchFamily="18" charset="-127"/>
              </a:defRPr>
            </a:lvl3pPr>
            <a:lvl4pPr marL="1600200" indent="-228600" defTabSz="762000">
              <a:defRPr sz="1100">
                <a:solidFill>
                  <a:schemeClr val="tx1"/>
                </a:solidFill>
                <a:latin typeface="Arial Black" pitchFamily="34" charset="0"/>
                <a:ea typeface="HY헤드라인M" pitchFamily="18" charset="-127"/>
              </a:defRPr>
            </a:lvl4pPr>
            <a:lvl5pPr marL="2057400" indent="-228600" defTabSz="762000">
              <a:defRPr sz="1100">
                <a:solidFill>
                  <a:schemeClr val="tx1"/>
                </a:solidFill>
                <a:latin typeface="Arial Black" pitchFamily="34" charset="0"/>
                <a:ea typeface="HY헤드라인M" pitchFamily="18" charset="-127"/>
              </a:defRPr>
            </a:lvl5pPr>
            <a:lvl6pPr marL="2514600" indent="-228600" defTabSz="7620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1100">
                <a:solidFill>
                  <a:schemeClr val="tx1"/>
                </a:solidFill>
                <a:latin typeface="Arial Black" pitchFamily="34" charset="0"/>
                <a:ea typeface="HY헤드라인M" pitchFamily="18" charset="-127"/>
              </a:defRPr>
            </a:lvl6pPr>
            <a:lvl7pPr marL="2971800" indent="-228600" defTabSz="7620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1100">
                <a:solidFill>
                  <a:schemeClr val="tx1"/>
                </a:solidFill>
                <a:latin typeface="Arial Black" pitchFamily="34" charset="0"/>
                <a:ea typeface="HY헤드라인M" pitchFamily="18" charset="-127"/>
              </a:defRPr>
            </a:lvl7pPr>
            <a:lvl8pPr marL="3429000" indent="-228600" defTabSz="7620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1100">
                <a:solidFill>
                  <a:schemeClr val="tx1"/>
                </a:solidFill>
                <a:latin typeface="Arial Black" pitchFamily="34" charset="0"/>
                <a:ea typeface="HY헤드라인M" pitchFamily="18" charset="-127"/>
              </a:defRPr>
            </a:lvl8pPr>
            <a:lvl9pPr marL="3886200" indent="-228600" defTabSz="7620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1100">
                <a:solidFill>
                  <a:schemeClr val="tx1"/>
                </a:solidFill>
                <a:latin typeface="Arial Black" pitchFamily="34" charset="0"/>
                <a:ea typeface="HY헤드라인M" pitchFamily="18" charset="-127"/>
              </a:defRPr>
            </a:lvl9pPr>
          </a:lstStyle>
          <a:p>
            <a:pPr marL="352425" indent="-352425" latinLnBrk="0">
              <a:spcBef>
                <a:spcPts val="1200"/>
              </a:spcBef>
            </a:pPr>
            <a:r>
              <a:rPr lang="en-US" altLang="ko-KR" sz="1800" b="1" dirty="0">
                <a:latin typeface="맑은 고딕" pitchFamily="50" charset="-127"/>
                <a:ea typeface="맑은 고딕" pitchFamily="50" charset="-127"/>
              </a:rPr>
              <a:t>2) </a:t>
            </a:r>
            <a:r>
              <a:rPr lang="ko-KR" altLang="en-US" sz="1800" b="1" dirty="0">
                <a:latin typeface="맑은 고딕" pitchFamily="50" charset="-127"/>
                <a:ea typeface="맑은 고딕" pitchFamily="50" charset="-127"/>
              </a:rPr>
              <a:t>방송 시간대의 차이 때문에 </a:t>
            </a:r>
            <a:r>
              <a:rPr lang="en-US" altLang="ko-KR" sz="1800" b="1" dirty="0">
                <a:latin typeface="맑은 고딕" pitchFamily="50" charset="-127"/>
                <a:ea typeface="맑은 고딕" pitchFamily="50" charset="-127"/>
              </a:rPr>
              <a:t>1</a:t>
            </a:r>
            <a:r>
              <a:rPr lang="ko-KR" altLang="en-US" sz="1800" b="1" dirty="0">
                <a:latin typeface="맑은 고딕" pitchFamily="50" charset="-127"/>
                <a:ea typeface="맑은 고딕" pitchFamily="50" charset="-127"/>
              </a:rPr>
              <a:t>차</a:t>
            </a:r>
            <a:r>
              <a:rPr lang="en-US" altLang="ko-KR" sz="1800" b="1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800" b="1" dirty="0">
                <a:latin typeface="맑은 고딕" pitchFamily="50" charset="-127"/>
                <a:ea typeface="맑은 고딕" pitchFamily="50" charset="-127"/>
              </a:rPr>
              <a:t>토</a:t>
            </a:r>
            <a:r>
              <a:rPr lang="en-US" altLang="ko-KR" sz="1800" b="1" dirty="0">
                <a:latin typeface="맑은 고딕" pitchFamily="50" charset="-127"/>
                <a:ea typeface="맑은 고딕" pitchFamily="50" charset="-127"/>
              </a:rPr>
              <a:t>) </a:t>
            </a:r>
            <a:r>
              <a:rPr lang="ko-KR" altLang="en-US" sz="1800" b="1" dirty="0">
                <a:latin typeface="맑은 고딕" pitchFamily="50" charset="-127"/>
                <a:ea typeface="맑은 고딕" pitchFamily="50" charset="-127"/>
              </a:rPr>
              <a:t>대비 </a:t>
            </a:r>
            <a:r>
              <a:rPr lang="en-US" altLang="ko-KR" sz="1800" b="1" dirty="0"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ko-KR" altLang="en-US" sz="1800" b="1" dirty="0">
                <a:latin typeface="맑은 고딕" pitchFamily="50" charset="-127"/>
                <a:ea typeface="맑은 고딕" pitchFamily="50" charset="-127"/>
              </a:rPr>
              <a:t>차</a:t>
            </a:r>
            <a:r>
              <a:rPr lang="en-US" altLang="ko-KR" sz="1800" b="1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800" b="1" dirty="0">
                <a:latin typeface="맑은 고딕" pitchFamily="50" charset="-127"/>
                <a:ea typeface="맑은 고딕" pitchFamily="50" charset="-127"/>
              </a:rPr>
              <a:t>목 아침</a:t>
            </a:r>
            <a:r>
              <a:rPr lang="en-US" altLang="ko-KR" sz="1800" b="1" dirty="0"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ko-KR" altLang="en-US" sz="1800" b="1" dirty="0">
                <a:latin typeface="맑은 고딕" pitchFamily="50" charset="-127"/>
                <a:ea typeface="맑은 고딕" pitchFamily="50" charset="-127"/>
              </a:rPr>
              <a:t>에는 직장여성층 </a:t>
            </a:r>
            <a:r>
              <a:rPr lang="en-US" altLang="ko-KR" sz="1800" b="1" dirty="0">
                <a:latin typeface="맑은 고딕" pitchFamily="50" charset="-127"/>
                <a:ea typeface="맑은 고딕" pitchFamily="50" charset="-127"/>
              </a:rPr>
              <a:t>(2~30</a:t>
            </a:r>
            <a:r>
              <a:rPr lang="ko-KR" altLang="en-US" sz="1800" b="1" dirty="0">
                <a:latin typeface="맑은 고딕" pitchFamily="50" charset="-127"/>
                <a:ea typeface="맑은 고딕" pitchFamily="50" charset="-127"/>
              </a:rPr>
              <a:t>대</a:t>
            </a:r>
            <a:r>
              <a:rPr lang="en-US" altLang="ko-KR" sz="1800" b="1" dirty="0"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ko-KR" altLang="en-US" sz="1800" b="1" dirty="0">
                <a:latin typeface="맑은 고딕" pitchFamily="50" charset="-127"/>
                <a:ea typeface="맑은 고딕" pitchFamily="50" charset="-127"/>
              </a:rPr>
              <a:t>의</a:t>
            </a:r>
            <a:r>
              <a:rPr lang="en-US" altLang="ko-KR" sz="180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800" b="1" dirty="0">
                <a:latin typeface="맑은 고딕" pitchFamily="50" charset="-127"/>
                <a:ea typeface="맑은 고딕" pitchFamily="50" charset="-127"/>
              </a:rPr>
              <a:t>비중이 상대적으로 낮을 것이다</a:t>
            </a:r>
            <a:r>
              <a:rPr lang="en-US" altLang="ko-KR" sz="1800" b="1" dirty="0"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ko-KR" altLang="en-US" sz="1800" b="1" dirty="0">
                <a:latin typeface="맑은 고딕" pitchFamily="50" charset="-127"/>
                <a:ea typeface="맑은 고딕" pitchFamily="50" charset="-127"/>
              </a:rPr>
              <a:t> </a:t>
            </a:r>
            <a:endParaRPr lang="en-US" altLang="ko-KR" sz="18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74734" y="494483"/>
            <a:ext cx="7310309" cy="572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4306" tIns="52153" rIns="104306" bIns="52153" rtlCol="0" anchor="ctr"/>
          <a:lstStyle/>
          <a:p>
            <a:r>
              <a:rPr lang="ko-KR" altLang="en-US" sz="3200" b="1" spc="-171" dirty="0">
                <a:solidFill>
                  <a:srgbClr val="009999"/>
                </a:solidFill>
                <a:latin typeface="Calibri" pitchFamily="34" charset="0"/>
                <a:ea typeface="나눔바른고딕 옛한글" pitchFamily="50" charset="-127"/>
                <a:cs typeface="Calibri" pitchFamily="34" charset="0"/>
              </a:rPr>
              <a:t>분석 과정 </a:t>
            </a:r>
            <a:r>
              <a:rPr lang="en-US" altLang="ko-KR" sz="3200" b="1" spc="-171" dirty="0">
                <a:solidFill>
                  <a:srgbClr val="009999"/>
                </a:solidFill>
                <a:latin typeface="Calibri" pitchFamily="34" charset="0"/>
                <a:ea typeface="나눔바른고딕 옛한글" pitchFamily="50" charset="-127"/>
                <a:cs typeface="Calibri" pitchFamily="34" charset="0"/>
              </a:rPr>
              <a:t>_ 5) </a:t>
            </a:r>
            <a:r>
              <a:rPr lang="ko-KR" altLang="en-US" sz="3200" b="1" spc="-171" dirty="0">
                <a:solidFill>
                  <a:srgbClr val="009999"/>
                </a:solidFill>
                <a:latin typeface="Calibri" pitchFamily="34" charset="0"/>
                <a:ea typeface="나눔바른고딕 옛한글" pitchFamily="50" charset="-127"/>
                <a:cs typeface="Calibri" pitchFamily="34" charset="0"/>
              </a:rPr>
              <a:t>분석 관점 정의</a:t>
            </a:r>
          </a:p>
        </p:txBody>
      </p:sp>
      <p:grpSp>
        <p:nvGrpSpPr>
          <p:cNvPr id="2" name="그룹 8"/>
          <p:cNvGrpSpPr/>
          <p:nvPr/>
        </p:nvGrpSpPr>
        <p:grpSpPr>
          <a:xfrm>
            <a:off x="2416948" y="4137821"/>
            <a:ext cx="1073952" cy="2215372"/>
            <a:chOff x="2416948" y="4137821"/>
            <a:chExt cx="1073952" cy="2215372"/>
          </a:xfrm>
        </p:grpSpPr>
        <p:cxnSp>
          <p:nvCxnSpPr>
            <p:cNvPr id="7" name="직선 화살표 연결선 6"/>
            <p:cNvCxnSpPr/>
            <p:nvPr/>
          </p:nvCxnSpPr>
          <p:spPr>
            <a:xfrm rot="5400000">
              <a:off x="1310453" y="5245110"/>
              <a:ext cx="2214578" cy="1588"/>
            </a:xfrm>
            <a:prstGeom prst="straightConnector1">
              <a:avLst/>
            </a:prstGeom>
            <a:ln w="28575">
              <a:solidFill>
                <a:srgbClr val="FF0000"/>
              </a:solidFill>
              <a:prstDash val="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화살표 연결선 7"/>
            <p:cNvCxnSpPr/>
            <p:nvPr/>
          </p:nvCxnSpPr>
          <p:spPr>
            <a:xfrm rot="5400000">
              <a:off x="2382817" y="5244316"/>
              <a:ext cx="2214578" cy="1588"/>
            </a:xfrm>
            <a:prstGeom prst="straightConnector1">
              <a:avLst/>
            </a:prstGeom>
            <a:ln w="28575">
              <a:solidFill>
                <a:srgbClr val="FF0000"/>
              </a:solidFill>
              <a:prstDash val="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5256290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1231156" y="466720"/>
            <a:ext cx="7310309" cy="572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4306" tIns="52153" rIns="104306" bIns="52153" rtlCol="0" anchor="ctr"/>
          <a:lstStyle/>
          <a:p>
            <a:r>
              <a:rPr lang="ko-KR" altLang="en-US" sz="3200" b="1" spc="-171" dirty="0">
                <a:solidFill>
                  <a:srgbClr val="009999"/>
                </a:solidFill>
                <a:latin typeface="Calibri" pitchFamily="34" charset="0"/>
                <a:ea typeface="나눔바른고딕 옛한글" pitchFamily="50" charset="-127"/>
                <a:cs typeface="Calibri" pitchFamily="34" charset="0"/>
              </a:rPr>
              <a:t>분석 과정 </a:t>
            </a:r>
            <a:r>
              <a:rPr lang="en-US" altLang="ko-KR" sz="3200" b="1" spc="-171" dirty="0">
                <a:solidFill>
                  <a:srgbClr val="009999"/>
                </a:solidFill>
                <a:latin typeface="Calibri" pitchFamily="34" charset="0"/>
                <a:ea typeface="나눔바른고딕 옛한글" pitchFamily="50" charset="-127"/>
                <a:cs typeface="Calibri" pitchFamily="34" charset="0"/>
              </a:rPr>
              <a:t>_ 6) Graph </a:t>
            </a:r>
            <a:r>
              <a:rPr lang="ko-KR" altLang="en-US" sz="3200" b="1" spc="-171" dirty="0">
                <a:solidFill>
                  <a:srgbClr val="009999"/>
                </a:solidFill>
                <a:latin typeface="Calibri" pitchFamily="34" charset="0"/>
                <a:ea typeface="나눔바른고딕 옛한글" pitchFamily="50" charset="-127"/>
                <a:cs typeface="Calibri" pitchFamily="34" charset="0"/>
              </a:rPr>
              <a:t>선택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365478" y="684287"/>
            <a:ext cx="20758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dirty="0"/>
              <a:t>Big Data Profiler – Analysis</a:t>
            </a:r>
            <a:endParaRPr lang="ko-KR" altLang="en-US" sz="1400" b="1" dirty="0"/>
          </a:p>
        </p:txBody>
      </p:sp>
      <p:grpSp>
        <p:nvGrpSpPr>
          <p:cNvPr id="2" name="그룹 11"/>
          <p:cNvGrpSpPr/>
          <p:nvPr/>
        </p:nvGrpSpPr>
        <p:grpSpPr>
          <a:xfrm>
            <a:off x="774668" y="1280301"/>
            <a:ext cx="4214842" cy="2286016"/>
            <a:chOff x="774668" y="1280301"/>
            <a:chExt cx="4214842" cy="2286016"/>
          </a:xfrm>
        </p:grpSpPr>
        <p:sp>
          <p:nvSpPr>
            <p:cNvPr id="5" name="Text Box 25"/>
            <p:cNvSpPr txBox="1">
              <a:spLocks noChangeArrowheads="1"/>
            </p:cNvSpPr>
            <p:nvPr/>
          </p:nvSpPr>
          <p:spPr bwMode="gray">
            <a:xfrm>
              <a:off x="774668" y="1994681"/>
              <a:ext cx="4214842" cy="1571636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108000" rIns="108000" anchor="ctr" anchorCtr="0">
              <a:noAutofit/>
            </a:bodyPr>
            <a:lstStyle>
              <a:lvl1pPr marL="457200" indent="-457200" defTabSz="762000">
                <a:defRPr sz="1100">
                  <a:solidFill>
                    <a:schemeClr val="tx1"/>
                  </a:solidFill>
                  <a:latin typeface="Arial Black" pitchFamily="34" charset="0"/>
                  <a:ea typeface="HY헤드라인M" pitchFamily="18" charset="-127"/>
                </a:defRPr>
              </a:lvl1pPr>
              <a:lvl2pPr marL="914400" indent="-457200" defTabSz="762000">
                <a:defRPr sz="1100">
                  <a:solidFill>
                    <a:schemeClr val="tx1"/>
                  </a:solidFill>
                  <a:latin typeface="Arial Black" pitchFamily="34" charset="0"/>
                  <a:ea typeface="HY헤드라인M" pitchFamily="18" charset="-127"/>
                </a:defRPr>
              </a:lvl2pPr>
              <a:lvl3pPr marL="1143000" indent="-228600" defTabSz="762000">
                <a:defRPr sz="1100">
                  <a:solidFill>
                    <a:schemeClr val="tx1"/>
                  </a:solidFill>
                  <a:latin typeface="Arial Black" pitchFamily="34" charset="0"/>
                  <a:ea typeface="HY헤드라인M" pitchFamily="18" charset="-127"/>
                </a:defRPr>
              </a:lvl3pPr>
              <a:lvl4pPr marL="1600200" indent="-228600" defTabSz="762000">
                <a:defRPr sz="1100">
                  <a:solidFill>
                    <a:schemeClr val="tx1"/>
                  </a:solidFill>
                  <a:latin typeface="Arial Black" pitchFamily="34" charset="0"/>
                  <a:ea typeface="HY헤드라인M" pitchFamily="18" charset="-127"/>
                </a:defRPr>
              </a:lvl4pPr>
              <a:lvl5pPr marL="2057400" indent="-228600" defTabSz="762000">
                <a:defRPr sz="1100">
                  <a:solidFill>
                    <a:schemeClr val="tx1"/>
                  </a:solidFill>
                  <a:latin typeface="Arial Black" pitchFamily="34" charset="0"/>
                  <a:ea typeface="HY헤드라인M" pitchFamily="18" charset="-127"/>
                </a:defRPr>
              </a:lvl5pPr>
              <a:lvl6pPr marL="2514600" indent="-228600" defTabSz="7620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itchFamily="2" charset="2"/>
                <a:defRPr sz="1100">
                  <a:solidFill>
                    <a:schemeClr val="tx1"/>
                  </a:solidFill>
                  <a:latin typeface="Arial Black" pitchFamily="34" charset="0"/>
                  <a:ea typeface="HY헤드라인M" pitchFamily="18" charset="-127"/>
                </a:defRPr>
              </a:lvl6pPr>
              <a:lvl7pPr marL="2971800" indent="-228600" defTabSz="7620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itchFamily="2" charset="2"/>
                <a:defRPr sz="1100">
                  <a:solidFill>
                    <a:schemeClr val="tx1"/>
                  </a:solidFill>
                  <a:latin typeface="Arial Black" pitchFamily="34" charset="0"/>
                  <a:ea typeface="HY헤드라인M" pitchFamily="18" charset="-127"/>
                </a:defRPr>
              </a:lvl7pPr>
              <a:lvl8pPr marL="3429000" indent="-228600" defTabSz="7620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itchFamily="2" charset="2"/>
                <a:defRPr sz="1100">
                  <a:solidFill>
                    <a:schemeClr val="tx1"/>
                  </a:solidFill>
                  <a:latin typeface="Arial Black" pitchFamily="34" charset="0"/>
                  <a:ea typeface="HY헤드라인M" pitchFamily="18" charset="-127"/>
                </a:defRPr>
              </a:lvl8pPr>
              <a:lvl9pPr marL="3886200" indent="-228600" defTabSz="7620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itchFamily="2" charset="2"/>
                <a:defRPr sz="1100">
                  <a:solidFill>
                    <a:schemeClr val="tx1"/>
                  </a:solidFill>
                  <a:latin typeface="Arial Black" pitchFamily="34" charset="0"/>
                  <a:ea typeface="HY헤드라인M" pitchFamily="18" charset="-127"/>
                </a:defRPr>
              </a:lvl9pPr>
            </a:lstStyle>
            <a:p>
              <a:pPr marL="352425" indent="-352425" latinLnBrk="0">
                <a:spcBef>
                  <a:spcPts val="1200"/>
                </a:spcBef>
              </a:pPr>
              <a:r>
                <a:rPr lang="en-US" altLang="ko-KR" sz="2000" b="1" dirty="0">
                  <a:latin typeface="맑은 고딕" pitchFamily="50" charset="-127"/>
                  <a:ea typeface="맑은 고딕" pitchFamily="50" charset="-127"/>
                </a:rPr>
                <a:t>1) </a:t>
              </a:r>
              <a:r>
                <a:rPr lang="en-US" altLang="ko-KR" sz="1800" b="1" dirty="0">
                  <a:latin typeface="맑은 고딕" pitchFamily="50" charset="-127"/>
                  <a:ea typeface="맑은 고딕" pitchFamily="50" charset="-127"/>
                </a:rPr>
                <a:t>SO WOOL </a:t>
              </a:r>
              <a:r>
                <a:rPr lang="ko-KR" altLang="en-US" sz="1800" b="1" dirty="0">
                  <a:latin typeface="맑은 고딕" pitchFamily="50" charset="-127"/>
                  <a:ea typeface="맑은 고딕" pitchFamily="50" charset="-127"/>
                </a:rPr>
                <a:t>캐시미어</a:t>
              </a:r>
              <a:r>
                <a:rPr lang="en-US" altLang="ko-KR" sz="1800" b="1" dirty="0">
                  <a:latin typeface="맑은 고딕" pitchFamily="50" charset="-127"/>
                  <a:ea typeface="맑은 고딕" pitchFamily="50" charset="-127"/>
                </a:rPr>
                <a:t> </a:t>
              </a:r>
              <a:r>
                <a:rPr lang="ko-KR" altLang="en-US" sz="1800" b="1" dirty="0">
                  <a:latin typeface="맑은 고딕" pitchFamily="50" charset="-127"/>
                  <a:ea typeface="맑은 고딕" pitchFamily="50" charset="-127"/>
                </a:rPr>
                <a:t>니트는 고가 여성의류이므로</a:t>
              </a:r>
              <a:r>
                <a:rPr lang="en-US" altLang="ko-KR" sz="1800" b="1" dirty="0">
                  <a:latin typeface="맑은 고딕" pitchFamily="50" charset="-127"/>
                  <a:ea typeface="맑은 고딕" pitchFamily="50" charset="-127"/>
                </a:rPr>
                <a:t>,</a:t>
              </a:r>
              <a:br>
                <a:rPr lang="en-US" altLang="ko-KR" sz="1800" b="1" dirty="0">
                  <a:latin typeface="맑은 고딕" pitchFamily="50" charset="-127"/>
                  <a:ea typeface="맑은 고딕" pitchFamily="50" charset="-127"/>
                </a:rPr>
              </a:br>
              <a:r>
                <a:rPr lang="ko-KR" altLang="en-US" sz="1800" b="1" dirty="0">
                  <a:latin typeface="맑은 고딕" pitchFamily="50" charset="-127"/>
                  <a:ea typeface="맑은 고딕" pitchFamily="50" charset="-127"/>
                </a:rPr>
                <a:t>주 구매층은 경제력 있는 </a:t>
              </a:r>
              <a:r>
                <a:rPr lang="en-US" altLang="ko-KR" sz="1800" b="1" dirty="0">
                  <a:latin typeface="맑은 고딕" pitchFamily="50" charset="-127"/>
                  <a:ea typeface="맑은 고딕" pitchFamily="50" charset="-127"/>
                </a:rPr>
                <a:t>4~50</a:t>
              </a:r>
              <a:r>
                <a:rPr lang="ko-KR" altLang="en-US" sz="1800" b="1" dirty="0">
                  <a:latin typeface="맑은 고딕" pitchFamily="50" charset="-127"/>
                  <a:ea typeface="맑은 고딕" pitchFamily="50" charset="-127"/>
                </a:rPr>
                <a:t>대 여성층일 것이다</a:t>
              </a:r>
              <a:r>
                <a:rPr lang="en-US" altLang="ko-KR" sz="1800" b="1" dirty="0">
                  <a:latin typeface="맑은 고딕" pitchFamily="50" charset="-127"/>
                  <a:ea typeface="맑은 고딕" pitchFamily="50" charset="-127"/>
                </a:rPr>
                <a:t>.</a:t>
              </a:r>
            </a:p>
          </p:txBody>
        </p:sp>
        <p:sp>
          <p:nvSpPr>
            <p:cNvPr id="8" name="Text Box 25"/>
            <p:cNvSpPr txBox="1">
              <a:spLocks noChangeArrowheads="1"/>
            </p:cNvSpPr>
            <p:nvPr/>
          </p:nvSpPr>
          <p:spPr bwMode="gray">
            <a:xfrm>
              <a:off x="774668" y="1280301"/>
              <a:ext cx="2000264" cy="571504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1"/>
              </a:solidFill>
            </a:ln>
          </p:spPr>
          <p:txBody>
            <a:bodyPr lIns="108000" rIns="108000" anchor="ctr" anchorCtr="0">
              <a:noAutofit/>
            </a:bodyPr>
            <a:lstStyle>
              <a:lvl1pPr marL="457200" indent="-457200" defTabSz="762000">
                <a:defRPr sz="1100">
                  <a:solidFill>
                    <a:schemeClr val="tx1"/>
                  </a:solidFill>
                  <a:latin typeface="Arial Black" pitchFamily="34" charset="0"/>
                  <a:ea typeface="HY헤드라인M" pitchFamily="18" charset="-127"/>
                </a:defRPr>
              </a:lvl1pPr>
              <a:lvl2pPr marL="914400" indent="-457200" defTabSz="762000">
                <a:defRPr sz="1100">
                  <a:solidFill>
                    <a:schemeClr val="tx1"/>
                  </a:solidFill>
                  <a:latin typeface="Arial Black" pitchFamily="34" charset="0"/>
                  <a:ea typeface="HY헤드라인M" pitchFamily="18" charset="-127"/>
                </a:defRPr>
              </a:lvl2pPr>
              <a:lvl3pPr marL="1143000" indent="-228600" defTabSz="762000">
                <a:defRPr sz="1100">
                  <a:solidFill>
                    <a:schemeClr val="tx1"/>
                  </a:solidFill>
                  <a:latin typeface="Arial Black" pitchFamily="34" charset="0"/>
                  <a:ea typeface="HY헤드라인M" pitchFamily="18" charset="-127"/>
                </a:defRPr>
              </a:lvl3pPr>
              <a:lvl4pPr marL="1600200" indent="-228600" defTabSz="762000">
                <a:defRPr sz="1100">
                  <a:solidFill>
                    <a:schemeClr val="tx1"/>
                  </a:solidFill>
                  <a:latin typeface="Arial Black" pitchFamily="34" charset="0"/>
                  <a:ea typeface="HY헤드라인M" pitchFamily="18" charset="-127"/>
                </a:defRPr>
              </a:lvl4pPr>
              <a:lvl5pPr marL="2057400" indent="-228600" defTabSz="762000">
                <a:defRPr sz="1100">
                  <a:solidFill>
                    <a:schemeClr val="tx1"/>
                  </a:solidFill>
                  <a:latin typeface="Arial Black" pitchFamily="34" charset="0"/>
                  <a:ea typeface="HY헤드라인M" pitchFamily="18" charset="-127"/>
                </a:defRPr>
              </a:lvl5pPr>
              <a:lvl6pPr marL="2514600" indent="-228600" defTabSz="7620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itchFamily="2" charset="2"/>
                <a:defRPr sz="1100">
                  <a:solidFill>
                    <a:schemeClr val="tx1"/>
                  </a:solidFill>
                  <a:latin typeface="Arial Black" pitchFamily="34" charset="0"/>
                  <a:ea typeface="HY헤드라인M" pitchFamily="18" charset="-127"/>
                </a:defRPr>
              </a:lvl6pPr>
              <a:lvl7pPr marL="2971800" indent="-228600" defTabSz="7620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itchFamily="2" charset="2"/>
                <a:defRPr sz="1100">
                  <a:solidFill>
                    <a:schemeClr val="tx1"/>
                  </a:solidFill>
                  <a:latin typeface="Arial Black" pitchFamily="34" charset="0"/>
                  <a:ea typeface="HY헤드라인M" pitchFamily="18" charset="-127"/>
                </a:defRPr>
              </a:lvl7pPr>
              <a:lvl8pPr marL="3429000" indent="-228600" defTabSz="7620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itchFamily="2" charset="2"/>
                <a:defRPr sz="1100">
                  <a:solidFill>
                    <a:schemeClr val="tx1"/>
                  </a:solidFill>
                  <a:latin typeface="Arial Black" pitchFamily="34" charset="0"/>
                  <a:ea typeface="HY헤드라인M" pitchFamily="18" charset="-127"/>
                </a:defRPr>
              </a:lvl8pPr>
              <a:lvl9pPr marL="3886200" indent="-228600" defTabSz="7620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itchFamily="2" charset="2"/>
                <a:defRPr sz="1100">
                  <a:solidFill>
                    <a:schemeClr val="tx1"/>
                  </a:solidFill>
                  <a:latin typeface="Arial Black" pitchFamily="34" charset="0"/>
                  <a:ea typeface="HY헤드라인M" pitchFamily="18" charset="-127"/>
                </a:defRPr>
              </a:lvl9pPr>
            </a:lstStyle>
            <a:p>
              <a:pPr marL="0" indent="0" algn="ctr" latinLnBrk="0">
                <a:spcBef>
                  <a:spcPts val="1200"/>
                </a:spcBef>
              </a:pPr>
              <a:r>
                <a:rPr lang="ko-KR" altLang="en-US" sz="2000" b="1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가설 예시</a:t>
              </a:r>
              <a:endParaRPr lang="en-US" altLang="ko-KR" sz="20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11" name="Rectangle 6"/>
          <p:cNvSpPr>
            <a:spLocks noChangeArrowheads="1"/>
          </p:cNvSpPr>
          <p:nvPr/>
        </p:nvSpPr>
        <p:spPr bwMode="gray">
          <a:xfrm>
            <a:off x="1131858" y="4066383"/>
            <a:ext cx="2214578" cy="2571768"/>
          </a:xfrm>
          <a:prstGeom prst="roundRect">
            <a:avLst>
              <a:gd name="adj" fmla="val 16667"/>
            </a:avLst>
          </a:prstGeom>
          <a:solidFill>
            <a:srgbClr val="2A7286"/>
          </a:solidFill>
          <a:ln>
            <a:noFill/>
          </a:ln>
        </p:spPr>
        <p:txBody>
          <a:bodyPr anchor="t" anchorCtr="0"/>
          <a:lstStyle/>
          <a:p>
            <a:pPr algn="ctr">
              <a:buNone/>
            </a:pPr>
            <a:r>
              <a:rPr lang="en-US" altLang="ko-KR" sz="2400" b="1" dirty="0">
                <a:solidFill>
                  <a:srgbClr val="FFFFFF"/>
                </a:solidFill>
                <a:ea typeface="맑은 고딕" pitchFamily="50" charset="-127"/>
              </a:rPr>
              <a:t>(6)</a:t>
            </a:r>
          </a:p>
          <a:p>
            <a:pPr algn="ctr">
              <a:buNone/>
            </a:pPr>
            <a:endParaRPr lang="en-US" altLang="ko-KR" sz="2400" b="1" dirty="0">
              <a:solidFill>
                <a:srgbClr val="FFFFFF"/>
              </a:solidFill>
              <a:ea typeface="맑은 고딕" pitchFamily="50" charset="-127"/>
            </a:endParaRPr>
          </a:p>
          <a:p>
            <a:pPr algn="ctr">
              <a:buNone/>
            </a:pPr>
            <a:r>
              <a:rPr lang="en-US" altLang="ko-KR" sz="2400" b="1" dirty="0">
                <a:solidFill>
                  <a:srgbClr val="FFFFFF"/>
                </a:solidFill>
                <a:ea typeface="맑은 고딕" pitchFamily="50" charset="-127"/>
              </a:rPr>
              <a:t>Graph </a:t>
            </a:r>
            <a:br>
              <a:rPr lang="en-US" altLang="ko-KR" sz="2400" b="1" dirty="0">
                <a:solidFill>
                  <a:srgbClr val="FFFFFF"/>
                </a:solidFill>
                <a:ea typeface="맑은 고딕" pitchFamily="50" charset="-127"/>
              </a:rPr>
            </a:br>
            <a:r>
              <a:rPr lang="ko-KR" altLang="en-US" sz="2400" b="1" dirty="0">
                <a:solidFill>
                  <a:srgbClr val="FFFFFF"/>
                </a:solidFill>
                <a:ea typeface="맑은 고딕" pitchFamily="50" charset="-127"/>
              </a:rPr>
              <a:t>및 </a:t>
            </a:r>
            <a:r>
              <a:rPr lang="en-US" altLang="ko-KR" sz="2400" b="1" dirty="0">
                <a:solidFill>
                  <a:srgbClr val="FFFFFF"/>
                </a:solidFill>
                <a:ea typeface="맑은 고딕" pitchFamily="50" charset="-127"/>
              </a:rPr>
              <a:t>Table </a:t>
            </a:r>
            <a:r>
              <a:rPr lang="ko-KR" altLang="en-US" sz="2400" b="1" dirty="0">
                <a:solidFill>
                  <a:srgbClr val="FFFFFF"/>
                </a:solidFill>
                <a:ea typeface="맑은 고딕" pitchFamily="50" charset="-127"/>
              </a:rPr>
              <a:t>등  </a:t>
            </a:r>
            <a:br>
              <a:rPr lang="ko-KR" altLang="en-US" sz="2400" b="1" dirty="0">
                <a:solidFill>
                  <a:srgbClr val="FFFFFF"/>
                </a:solidFill>
                <a:ea typeface="맑은 고딕" pitchFamily="50" charset="-127"/>
              </a:rPr>
            </a:br>
            <a:r>
              <a:rPr lang="ko-KR" altLang="en-US" sz="2400" b="1" dirty="0">
                <a:solidFill>
                  <a:srgbClr val="FFFFFF"/>
                </a:solidFill>
                <a:ea typeface="맑은 고딕" pitchFamily="50" charset="-127"/>
              </a:rPr>
              <a:t>선택 </a:t>
            </a:r>
          </a:p>
          <a:p>
            <a:pPr algn="ctr">
              <a:buNone/>
            </a:pPr>
            <a:endParaRPr lang="en-US" altLang="ko-KR" sz="2400" b="1" dirty="0">
              <a:solidFill>
                <a:srgbClr val="FFFFFF"/>
              </a:solidFill>
              <a:ea typeface="맑은 고딕" pitchFamily="50" charset="-127"/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275262" y="3780631"/>
            <a:ext cx="4632325" cy="2971800"/>
          </a:xfrm>
          <a:prstGeom prst="rect">
            <a:avLst/>
          </a:prstGeom>
          <a:noFill/>
          <a:ln w="9525">
            <a:solidFill>
              <a:srgbClr val="2A7286"/>
            </a:solidFill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26919259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1231156" y="466720"/>
            <a:ext cx="7310309" cy="572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4306" tIns="52153" rIns="104306" bIns="52153" rtlCol="0" anchor="ctr"/>
          <a:lstStyle/>
          <a:p>
            <a:r>
              <a:rPr lang="ko-KR" altLang="en-US" sz="3200" b="1" spc="-171" dirty="0">
                <a:solidFill>
                  <a:srgbClr val="009999"/>
                </a:solidFill>
                <a:latin typeface="Calibri" pitchFamily="34" charset="0"/>
                <a:ea typeface="나눔바른고딕 옛한글" pitchFamily="50" charset="-127"/>
                <a:cs typeface="Calibri" pitchFamily="34" charset="0"/>
              </a:rPr>
              <a:t>분석 과정 </a:t>
            </a:r>
            <a:r>
              <a:rPr lang="en-US" altLang="ko-KR" sz="3200" b="1" spc="-171" dirty="0">
                <a:solidFill>
                  <a:srgbClr val="009999"/>
                </a:solidFill>
                <a:latin typeface="Calibri" pitchFamily="34" charset="0"/>
                <a:ea typeface="나눔바른고딕 옛한글" pitchFamily="50" charset="-127"/>
                <a:cs typeface="Calibri" pitchFamily="34" charset="0"/>
              </a:rPr>
              <a:t>_ 6) Graph </a:t>
            </a:r>
            <a:r>
              <a:rPr lang="ko-KR" altLang="en-US" sz="3200" b="1" spc="-171" dirty="0">
                <a:solidFill>
                  <a:srgbClr val="009999"/>
                </a:solidFill>
                <a:latin typeface="Calibri" pitchFamily="34" charset="0"/>
                <a:ea typeface="나눔바른고딕 옛한글" pitchFamily="50" charset="-127"/>
                <a:cs typeface="Calibri" pitchFamily="34" charset="0"/>
              </a:rPr>
              <a:t>선택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365478" y="684287"/>
            <a:ext cx="20758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dirty="0"/>
              <a:t>Big Data Profiler – Analysis</a:t>
            </a:r>
            <a:endParaRPr lang="ko-KR" altLang="en-US" sz="1400" b="1" dirty="0"/>
          </a:p>
        </p:txBody>
      </p:sp>
      <p:grpSp>
        <p:nvGrpSpPr>
          <p:cNvPr id="2" name="그룹 8"/>
          <p:cNvGrpSpPr/>
          <p:nvPr/>
        </p:nvGrpSpPr>
        <p:grpSpPr>
          <a:xfrm>
            <a:off x="3632188" y="1780367"/>
            <a:ext cx="6286544" cy="1571636"/>
            <a:chOff x="3632188" y="1780367"/>
            <a:chExt cx="6286544" cy="1571636"/>
          </a:xfrm>
        </p:grpSpPr>
        <p:sp>
          <p:nvSpPr>
            <p:cNvPr id="8" name="Text Box 25"/>
            <p:cNvSpPr txBox="1">
              <a:spLocks noChangeArrowheads="1"/>
            </p:cNvSpPr>
            <p:nvPr/>
          </p:nvSpPr>
          <p:spPr bwMode="gray">
            <a:xfrm>
              <a:off x="3632188" y="1780367"/>
              <a:ext cx="2000264" cy="571504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1"/>
              </a:solidFill>
            </a:ln>
          </p:spPr>
          <p:txBody>
            <a:bodyPr lIns="108000" rIns="108000" anchor="ctr" anchorCtr="0">
              <a:noAutofit/>
            </a:bodyPr>
            <a:lstStyle>
              <a:lvl1pPr marL="457200" indent="-457200" defTabSz="762000">
                <a:defRPr sz="1100">
                  <a:solidFill>
                    <a:schemeClr val="tx1"/>
                  </a:solidFill>
                  <a:latin typeface="Arial Black" pitchFamily="34" charset="0"/>
                  <a:ea typeface="HY헤드라인M" pitchFamily="18" charset="-127"/>
                </a:defRPr>
              </a:lvl1pPr>
              <a:lvl2pPr marL="914400" indent="-457200" defTabSz="762000">
                <a:defRPr sz="1100">
                  <a:solidFill>
                    <a:schemeClr val="tx1"/>
                  </a:solidFill>
                  <a:latin typeface="Arial Black" pitchFamily="34" charset="0"/>
                  <a:ea typeface="HY헤드라인M" pitchFamily="18" charset="-127"/>
                </a:defRPr>
              </a:lvl2pPr>
              <a:lvl3pPr marL="1143000" indent="-228600" defTabSz="762000">
                <a:defRPr sz="1100">
                  <a:solidFill>
                    <a:schemeClr val="tx1"/>
                  </a:solidFill>
                  <a:latin typeface="Arial Black" pitchFamily="34" charset="0"/>
                  <a:ea typeface="HY헤드라인M" pitchFamily="18" charset="-127"/>
                </a:defRPr>
              </a:lvl3pPr>
              <a:lvl4pPr marL="1600200" indent="-228600" defTabSz="762000">
                <a:defRPr sz="1100">
                  <a:solidFill>
                    <a:schemeClr val="tx1"/>
                  </a:solidFill>
                  <a:latin typeface="Arial Black" pitchFamily="34" charset="0"/>
                  <a:ea typeface="HY헤드라인M" pitchFamily="18" charset="-127"/>
                </a:defRPr>
              </a:lvl4pPr>
              <a:lvl5pPr marL="2057400" indent="-228600" defTabSz="762000">
                <a:defRPr sz="1100">
                  <a:solidFill>
                    <a:schemeClr val="tx1"/>
                  </a:solidFill>
                  <a:latin typeface="Arial Black" pitchFamily="34" charset="0"/>
                  <a:ea typeface="HY헤드라인M" pitchFamily="18" charset="-127"/>
                </a:defRPr>
              </a:lvl5pPr>
              <a:lvl6pPr marL="2514600" indent="-228600" defTabSz="7620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itchFamily="2" charset="2"/>
                <a:defRPr sz="1100">
                  <a:solidFill>
                    <a:schemeClr val="tx1"/>
                  </a:solidFill>
                  <a:latin typeface="Arial Black" pitchFamily="34" charset="0"/>
                  <a:ea typeface="HY헤드라인M" pitchFamily="18" charset="-127"/>
                </a:defRPr>
              </a:lvl6pPr>
              <a:lvl7pPr marL="2971800" indent="-228600" defTabSz="7620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itchFamily="2" charset="2"/>
                <a:defRPr sz="1100">
                  <a:solidFill>
                    <a:schemeClr val="tx1"/>
                  </a:solidFill>
                  <a:latin typeface="Arial Black" pitchFamily="34" charset="0"/>
                  <a:ea typeface="HY헤드라인M" pitchFamily="18" charset="-127"/>
                </a:defRPr>
              </a:lvl7pPr>
              <a:lvl8pPr marL="3429000" indent="-228600" defTabSz="7620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itchFamily="2" charset="2"/>
                <a:defRPr sz="1100">
                  <a:solidFill>
                    <a:schemeClr val="tx1"/>
                  </a:solidFill>
                  <a:latin typeface="Arial Black" pitchFamily="34" charset="0"/>
                  <a:ea typeface="HY헤드라인M" pitchFamily="18" charset="-127"/>
                </a:defRPr>
              </a:lvl8pPr>
              <a:lvl9pPr marL="3886200" indent="-228600" defTabSz="7620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itchFamily="2" charset="2"/>
                <a:defRPr sz="1100">
                  <a:solidFill>
                    <a:schemeClr val="tx1"/>
                  </a:solidFill>
                  <a:latin typeface="Arial Black" pitchFamily="34" charset="0"/>
                  <a:ea typeface="HY헤드라인M" pitchFamily="18" charset="-127"/>
                </a:defRPr>
              </a:lvl9pPr>
            </a:lstStyle>
            <a:p>
              <a:pPr marL="0" indent="0" algn="ctr" latinLnBrk="0">
                <a:spcBef>
                  <a:spcPts val="1200"/>
                </a:spcBef>
              </a:pPr>
              <a:r>
                <a:rPr lang="ko-KR" altLang="en-US" sz="2000" b="1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가설 예시</a:t>
              </a:r>
              <a:endParaRPr lang="en-US" altLang="ko-KR" sz="20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4" name="Text Box 25"/>
            <p:cNvSpPr txBox="1">
              <a:spLocks noChangeArrowheads="1"/>
            </p:cNvSpPr>
            <p:nvPr/>
          </p:nvSpPr>
          <p:spPr bwMode="gray">
            <a:xfrm>
              <a:off x="5703890" y="1780367"/>
              <a:ext cx="4214842" cy="1571636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108000" rIns="108000" anchor="ctr" anchorCtr="0">
              <a:noAutofit/>
            </a:bodyPr>
            <a:lstStyle>
              <a:lvl1pPr marL="457200" indent="-457200" defTabSz="762000">
                <a:defRPr sz="1100">
                  <a:solidFill>
                    <a:schemeClr val="tx1"/>
                  </a:solidFill>
                  <a:latin typeface="Arial Black" pitchFamily="34" charset="0"/>
                  <a:ea typeface="HY헤드라인M" pitchFamily="18" charset="-127"/>
                </a:defRPr>
              </a:lvl1pPr>
              <a:lvl2pPr marL="914400" indent="-457200" defTabSz="762000">
                <a:defRPr sz="1100">
                  <a:solidFill>
                    <a:schemeClr val="tx1"/>
                  </a:solidFill>
                  <a:latin typeface="Arial Black" pitchFamily="34" charset="0"/>
                  <a:ea typeface="HY헤드라인M" pitchFamily="18" charset="-127"/>
                </a:defRPr>
              </a:lvl2pPr>
              <a:lvl3pPr marL="1143000" indent="-228600" defTabSz="762000">
                <a:defRPr sz="1100">
                  <a:solidFill>
                    <a:schemeClr val="tx1"/>
                  </a:solidFill>
                  <a:latin typeface="Arial Black" pitchFamily="34" charset="0"/>
                  <a:ea typeface="HY헤드라인M" pitchFamily="18" charset="-127"/>
                </a:defRPr>
              </a:lvl3pPr>
              <a:lvl4pPr marL="1600200" indent="-228600" defTabSz="762000">
                <a:defRPr sz="1100">
                  <a:solidFill>
                    <a:schemeClr val="tx1"/>
                  </a:solidFill>
                  <a:latin typeface="Arial Black" pitchFamily="34" charset="0"/>
                  <a:ea typeface="HY헤드라인M" pitchFamily="18" charset="-127"/>
                </a:defRPr>
              </a:lvl4pPr>
              <a:lvl5pPr marL="2057400" indent="-228600" defTabSz="762000">
                <a:defRPr sz="1100">
                  <a:solidFill>
                    <a:schemeClr val="tx1"/>
                  </a:solidFill>
                  <a:latin typeface="Arial Black" pitchFamily="34" charset="0"/>
                  <a:ea typeface="HY헤드라인M" pitchFamily="18" charset="-127"/>
                </a:defRPr>
              </a:lvl5pPr>
              <a:lvl6pPr marL="2514600" indent="-228600" defTabSz="7620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itchFamily="2" charset="2"/>
                <a:defRPr sz="1100">
                  <a:solidFill>
                    <a:schemeClr val="tx1"/>
                  </a:solidFill>
                  <a:latin typeface="Arial Black" pitchFamily="34" charset="0"/>
                  <a:ea typeface="HY헤드라인M" pitchFamily="18" charset="-127"/>
                </a:defRPr>
              </a:lvl6pPr>
              <a:lvl7pPr marL="2971800" indent="-228600" defTabSz="7620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itchFamily="2" charset="2"/>
                <a:defRPr sz="1100">
                  <a:solidFill>
                    <a:schemeClr val="tx1"/>
                  </a:solidFill>
                  <a:latin typeface="Arial Black" pitchFamily="34" charset="0"/>
                  <a:ea typeface="HY헤드라인M" pitchFamily="18" charset="-127"/>
                </a:defRPr>
              </a:lvl7pPr>
              <a:lvl8pPr marL="3429000" indent="-228600" defTabSz="7620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itchFamily="2" charset="2"/>
                <a:defRPr sz="1100">
                  <a:solidFill>
                    <a:schemeClr val="tx1"/>
                  </a:solidFill>
                  <a:latin typeface="Arial Black" pitchFamily="34" charset="0"/>
                  <a:ea typeface="HY헤드라인M" pitchFamily="18" charset="-127"/>
                </a:defRPr>
              </a:lvl8pPr>
              <a:lvl9pPr marL="3886200" indent="-228600" defTabSz="7620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itchFamily="2" charset="2"/>
                <a:defRPr sz="1100">
                  <a:solidFill>
                    <a:schemeClr val="tx1"/>
                  </a:solidFill>
                  <a:latin typeface="Arial Black" pitchFamily="34" charset="0"/>
                  <a:ea typeface="HY헤드라인M" pitchFamily="18" charset="-127"/>
                </a:defRPr>
              </a:lvl9pPr>
            </a:lstStyle>
            <a:p>
              <a:pPr marL="352425" indent="-352425" latinLnBrk="0">
                <a:spcBef>
                  <a:spcPts val="1200"/>
                </a:spcBef>
              </a:pPr>
              <a:r>
                <a:rPr lang="en-US" altLang="ko-KR" sz="1800" b="1" dirty="0">
                  <a:latin typeface="맑은 고딕" pitchFamily="50" charset="-127"/>
                  <a:ea typeface="맑은 고딕" pitchFamily="50" charset="-127"/>
                </a:rPr>
                <a:t>2) </a:t>
              </a:r>
              <a:r>
                <a:rPr lang="ko-KR" altLang="en-US" sz="1800" b="1" dirty="0">
                  <a:latin typeface="맑은 고딕" pitchFamily="50" charset="-127"/>
                  <a:ea typeface="맑은 고딕" pitchFamily="50" charset="-127"/>
                </a:rPr>
                <a:t>방송 시간대의 차이 때문에 </a:t>
              </a:r>
              <a:r>
                <a:rPr lang="en-US" altLang="ko-KR" sz="1800" b="1" dirty="0">
                  <a:latin typeface="맑은 고딕" pitchFamily="50" charset="-127"/>
                  <a:ea typeface="맑은 고딕" pitchFamily="50" charset="-127"/>
                </a:rPr>
                <a:t>1</a:t>
              </a:r>
              <a:r>
                <a:rPr lang="ko-KR" altLang="en-US" sz="1800" b="1" dirty="0">
                  <a:latin typeface="맑은 고딕" pitchFamily="50" charset="-127"/>
                  <a:ea typeface="맑은 고딕" pitchFamily="50" charset="-127"/>
                </a:rPr>
                <a:t>차</a:t>
              </a:r>
              <a:r>
                <a:rPr lang="en-US" altLang="ko-KR" sz="1800" b="1" dirty="0">
                  <a:latin typeface="맑은 고딕" pitchFamily="50" charset="-127"/>
                  <a:ea typeface="맑은 고딕" pitchFamily="50" charset="-127"/>
                </a:rPr>
                <a:t>(</a:t>
              </a:r>
              <a:r>
                <a:rPr lang="ko-KR" altLang="en-US" sz="1800" b="1" dirty="0">
                  <a:latin typeface="맑은 고딕" pitchFamily="50" charset="-127"/>
                  <a:ea typeface="맑은 고딕" pitchFamily="50" charset="-127"/>
                </a:rPr>
                <a:t>토</a:t>
              </a:r>
              <a:r>
                <a:rPr lang="en-US" altLang="ko-KR" sz="1800" b="1" dirty="0">
                  <a:latin typeface="맑은 고딕" pitchFamily="50" charset="-127"/>
                  <a:ea typeface="맑은 고딕" pitchFamily="50" charset="-127"/>
                </a:rPr>
                <a:t>) </a:t>
              </a:r>
              <a:r>
                <a:rPr lang="ko-KR" altLang="en-US" sz="1800" b="1" dirty="0">
                  <a:latin typeface="맑은 고딕" pitchFamily="50" charset="-127"/>
                  <a:ea typeface="맑은 고딕" pitchFamily="50" charset="-127"/>
                </a:rPr>
                <a:t>대비 </a:t>
              </a:r>
              <a:r>
                <a:rPr lang="en-US" altLang="ko-KR" sz="1800" b="1" dirty="0">
                  <a:latin typeface="맑은 고딕" pitchFamily="50" charset="-127"/>
                  <a:ea typeface="맑은 고딕" pitchFamily="50" charset="-127"/>
                </a:rPr>
                <a:t>2</a:t>
              </a:r>
              <a:r>
                <a:rPr lang="ko-KR" altLang="en-US" sz="1800" b="1" dirty="0">
                  <a:latin typeface="맑은 고딕" pitchFamily="50" charset="-127"/>
                  <a:ea typeface="맑은 고딕" pitchFamily="50" charset="-127"/>
                </a:rPr>
                <a:t>차</a:t>
              </a:r>
              <a:r>
                <a:rPr lang="en-US" altLang="ko-KR" sz="1800" b="1" dirty="0">
                  <a:latin typeface="맑은 고딕" pitchFamily="50" charset="-127"/>
                  <a:ea typeface="맑은 고딕" pitchFamily="50" charset="-127"/>
                </a:rPr>
                <a:t>(</a:t>
              </a:r>
              <a:r>
                <a:rPr lang="ko-KR" altLang="en-US" sz="1800" b="1" dirty="0">
                  <a:latin typeface="맑은 고딕" pitchFamily="50" charset="-127"/>
                  <a:ea typeface="맑은 고딕" pitchFamily="50" charset="-127"/>
                </a:rPr>
                <a:t>목 아침</a:t>
              </a:r>
              <a:r>
                <a:rPr lang="en-US" altLang="ko-KR" sz="1800" b="1" dirty="0">
                  <a:latin typeface="맑은 고딕" pitchFamily="50" charset="-127"/>
                  <a:ea typeface="맑은 고딕" pitchFamily="50" charset="-127"/>
                </a:rPr>
                <a:t>)</a:t>
              </a:r>
              <a:r>
                <a:rPr lang="ko-KR" altLang="en-US" sz="1800" b="1" dirty="0">
                  <a:latin typeface="맑은 고딕" pitchFamily="50" charset="-127"/>
                  <a:ea typeface="맑은 고딕" pitchFamily="50" charset="-127"/>
                </a:rPr>
                <a:t>에는 직장여성층 </a:t>
              </a:r>
              <a:r>
                <a:rPr lang="en-US" altLang="ko-KR" sz="1800" b="1" dirty="0">
                  <a:latin typeface="맑은 고딕" pitchFamily="50" charset="-127"/>
                  <a:ea typeface="맑은 고딕" pitchFamily="50" charset="-127"/>
                </a:rPr>
                <a:t>(2~30</a:t>
              </a:r>
              <a:r>
                <a:rPr lang="ko-KR" altLang="en-US" sz="1800" b="1" dirty="0">
                  <a:latin typeface="맑은 고딕" pitchFamily="50" charset="-127"/>
                  <a:ea typeface="맑은 고딕" pitchFamily="50" charset="-127"/>
                </a:rPr>
                <a:t>대</a:t>
              </a:r>
              <a:r>
                <a:rPr lang="en-US" altLang="ko-KR" sz="1800" b="1" dirty="0">
                  <a:latin typeface="맑은 고딕" pitchFamily="50" charset="-127"/>
                  <a:ea typeface="맑은 고딕" pitchFamily="50" charset="-127"/>
                </a:rPr>
                <a:t>)</a:t>
              </a:r>
              <a:r>
                <a:rPr lang="ko-KR" altLang="en-US" sz="1800" b="1" dirty="0">
                  <a:latin typeface="맑은 고딕" pitchFamily="50" charset="-127"/>
                  <a:ea typeface="맑은 고딕" pitchFamily="50" charset="-127"/>
                </a:rPr>
                <a:t>의</a:t>
              </a:r>
              <a:r>
                <a:rPr lang="en-US" altLang="ko-KR" sz="1800" b="1" dirty="0">
                  <a:latin typeface="맑은 고딕" pitchFamily="50" charset="-127"/>
                  <a:ea typeface="맑은 고딕" pitchFamily="50" charset="-127"/>
                </a:rPr>
                <a:t> </a:t>
              </a:r>
              <a:r>
                <a:rPr lang="ko-KR" altLang="en-US" sz="1800" b="1" dirty="0">
                  <a:latin typeface="맑은 고딕" pitchFamily="50" charset="-127"/>
                  <a:ea typeface="맑은 고딕" pitchFamily="50" charset="-127"/>
                </a:rPr>
                <a:t>비중이 상대적으로 낮을 것이다</a:t>
              </a:r>
              <a:r>
                <a:rPr lang="en-US" altLang="ko-KR" sz="1800" b="1" dirty="0">
                  <a:latin typeface="맑은 고딕" pitchFamily="50" charset="-127"/>
                  <a:ea typeface="맑은 고딕" pitchFamily="50" charset="-127"/>
                </a:rPr>
                <a:t>.</a:t>
              </a:r>
              <a:r>
                <a:rPr lang="ko-KR" altLang="en-US" sz="1800" b="1" dirty="0">
                  <a:latin typeface="맑은 고딕" pitchFamily="50" charset="-127"/>
                  <a:ea typeface="맑은 고딕" pitchFamily="50" charset="-127"/>
                </a:rPr>
                <a:t> </a:t>
              </a:r>
              <a:endParaRPr lang="en-US" altLang="ko-KR" sz="1800" b="1" dirty="0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11" name="Rectangle 6"/>
          <p:cNvSpPr>
            <a:spLocks noChangeArrowheads="1"/>
          </p:cNvSpPr>
          <p:nvPr/>
        </p:nvSpPr>
        <p:spPr bwMode="gray">
          <a:xfrm>
            <a:off x="1131858" y="4066383"/>
            <a:ext cx="2214578" cy="2571768"/>
          </a:xfrm>
          <a:prstGeom prst="roundRect">
            <a:avLst>
              <a:gd name="adj" fmla="val 16667"/>
            </a:avLst>
          </a:prstGeom>
          <a:solidFill>
            <a:srgbClr val="2A7286"/>
          </a:solidFill>
          <a:ln>
            <a:noFill/>
          </a:ln>
        </p:spPr>
        <p:txBody>
          <a:bodyPr anchor="t" anchorCtr="0"/>
          <a:lstStyle/>
          <a:p>
            <a:pPr algn="ctr">
              <a:buNone/>
            </a:pPr>
            <a:r>
              <a:rPr lang="en-US" altLang="ko-KR" sz="2400" b="1" dirty="0">
                <a:solidFill>
                  <a:srgbClr val="FFFFFF"/>
                </a:solidFill>
                <a:ea typeface="맑은 고딕" pitchFamily="50" charset="-127"/>
              </a:rPr>
              <a:t>(6)</a:t>
            </a:r>
          </a:p>
          <a:p>
            <a:pPr algn="ctr">
              <a:buNone/>
            </a:pPr>
            <a:endParaRPr lang="en-US" altLang="ko-KR" sz="2400" b="1" dirty="0">
              <a:solidFill>
                <a:srgbClr val="FFFFFF"/>
              </a:solidFill>
              <a:ea typeface="맑은 고딕" pitchFamily="50" charset="-127"/>
            </a:endParaRPr>
          </a:p>
          <a:p>
            <a:pPr algn="ctr">
              <a:buNone/>
            </a:pPr>
            <a:r>
              <a:rPr lang="en-US" altLang="ko-KR" sz="2400" b="1" dirty="0">
                <a:solidFill>
                  <a:srgbClr val="FFFFFF"/>
                </a:solidFill>
                <a:ea typeface="맑은 고딕" pitchFamily="50" charset="-127"/>
              </a:rPr>
              <a:t>Graph </a:t>
            </a:r>
            <a:br>
              <a:rPr lang="en-US" altLang="ko-KR" sz="2400" b="1" dirty="0">
                <a:solidFill>
                  <a:srgbClr val="FFFFFF"/>
                </a:solidFill>
                <a:ea typeface="맑은 고딕" pitchFamily="50" charset="-127"/>
              </a:rPr>
            </a:br>
            <a:r>
              <a:rPr lang="ko-KR" altLang="en-US" sz="2400" b="1" dirty="0">
                <a:solidFill>
                  <a:srgbClr val="FFFFFF"/>
                </a:solidFill>
                <a:ea typeface="맑은 고딕" pitchFamily="50" charset="-127"/>
              </a:rPr>
              <a:t>및 </a:t>
            </a:r>
            <a:r>
              <a:rPr lang="en-US" altLang="ko-KR" sz="2400" b="1" dirty="0">
                <a:solidFill>
                  <a:srgbClr val="FFFFFF"/>
                </a:solidFill>
                <a:ea typeface="맑은 고딕" pitchFamily="50" charset="-127"/>
              </a:rPr>
              <a:t>Table </a:t>
            </a:r>
            <a:r>
              <a:rPr lang="ko-KR" altLang="en-US" sz="2400" b="1" dirty="0">
                <a:solidFill>
                  <a:srgbClr val="FFFFFF"/>
                </a:solidFill>
                <a:ea typeface="맑은 고딕" pitchFamily="50" charset="-127"/>
              </a:rPr>
              <a:t>등  </a:t>
            </a:r>
            <a:br>
              <a:rPr lang="ko-KR" altLang="en-US" sz="2400" b="1" dirty="0">
                <a:solidFill>
                  <a:srgbClr val="FFFFFF"/>
                </a:solidFill>
                <a:ea typeface="맑은 고딕" pitchFamily="50" charset="-127"/>
              </a:rPr>
            </a:br>
            <a:r>
              <a:rPr lang="ko-KR" altLang="en-US" sz="2400" b="1" dirty="0">
                <a:solidFill>
                  <a:srgbClr val="FFFFFF"/>
                </a:solidFill>
                <a:ea typeface="맑은 고딕" pitchFamily="50" charset="-127"/>
              </a:rPr>
              <a:t>선택 </a:t>
            </a:r>
          </a:p>
          <a:p>
            <a:pPr algn="ctr">
              <a:buNone/>
            </a:pPr>
            <a:endParaRPr lang="en-US" altLang="ko-KR" sz="2400" b="1" dirty="0">
              <a:solidFill>
                <a:srgbClr val="FFFFFF"/>
              </a:solidFill>
              <a:ea typeface="맑은 고딕" pitchFamily="50" charset="-127"/>
            </a:endParaRPr>
          </a:p>
        </p:txBody>
      </p:sp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418006" y="3566317"/>
            <a:ext cx="5589699" cy="3198668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7279499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083238" y="453273"/>
            <a:ext cx="9015990" cy="572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4306" tIns="52153" rIns="104306" bIns="52153" rtlCol="0" anchor="ctr"/>
          <a:lstStyle/>
          <a:p>
            <a:r>
              <a:rPr lang="en-US" altLang="ko-KR" sz="3200" spc="-171" dirty="0">
                <a:solidFill>
                  <a:schemeClr val="tx1"/>
                </a:solidFill>
                <a:latin typeface="+mj-lt"/>
                <a:ea typeface="나눔바른고딕 옛한글" pitchFamily="50" charset="-127"/>
                <a:cs typeface="Calibri" pitchFamily="34" charset="0"/>
              </a:rPr>
              <a:t>What GS can Utilize – </a:t>
            </a:r>
            <a:r>
              <a:rPr lang="en-US" altLang="ko-KR" sz="3200" b="1" spc="-171" dirty="0">
                <a:solidFill>
                  <a:srgbClr val="009999"/>
                </a:solidFill>
                <a:latin typeface="+mj-lt"/>
                <a:ea typeface="나눔바른고딕 옛한글" pitchFamily="50" charset="-127"/>
                <a:cs typeface="Calibri" pitchFamily="34" charset="0"/>
              </a:rPr>
              <a:t>Data-hub</a:t>
            </a:r>
            <a:endParaRPr lang="ko-KR" altLang="en-US" sz="3600" b="1" spc="-171" dirty="0">
              <a:solidFill>
                <a:srgbClr val="009999"/>
              </a:solidFill>
              <a:latin typeface="+mj-lt"/>
              <a:ea typeface="나눔바른고딕 옛한글" pitchFamily="50" charset="-127"/>
              <a:cs typeface="Calibri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678" y="1548383"/>
            <a:ext cx="9667875" cy="4972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482604" y="6520433"/>
            <a:ext cx="37003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주요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(43) 	         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단위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(142)           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상세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(224)</a:t>
            </a:r>
            <a:endParaRPr lang="ko-KR" altLang="en-US" sz="12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616040" y="36215"/>
            <a:ext cx="29872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latin typeface="+mj-lt"/>
              </a:rPr>
              <a:t>Value from Data - </a:t>
            </a:r>
            <a:r>
              <a:rPr lang="en-US" altLang="ko-KR" sz="1400" b="1" dirty="0">
                <a:latin typeface="+mj-lt"/>
              </a:rPr>
              <a:t>Cases</a:t>
            </a:r>
            <a:endParaRPr lang="ko-KR" altLang="en-US" sz="14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4705514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1231156" y="466720"/>
            <a:ext cx="7310309" cy="572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4306" tIns="52153" rIns="104306" bIns="52153" rtlCol="0" anchor="ctr"/>
          <a:lstStyle/>
          <a:p>
            <a:r>
              <a:rPr lang="ko-KR" altLang="en-US" sz="3200" b="1" spc="-171" dirty="0">
                <a:solidFill>
                  <a:srgbClr val="009999"/>
                </a:solidFill>
                <a:latin typeface="Calibri" pitchFamily="34" charset="0"/>
                <a:ea typeface="나눔바른고딕 옛한글" pitchFamily="50" charset="-127"/>
                <a:cs typeface="Calibri" pitchFamily="34" charset="0"/>
              </a:rPr>
              <a:t>분석 과정 </a:t>
            </a:r>
            <a:r>
              <a:rPr lang="en-US" altLang="ko-KR" sz="3200" b="1" spc="-171" dirty="0">
                <a:solidFill>
                  <a:srgbClr val="009999"/>
                </a:solidFill>
                <a:latin typeface="Calibri" pitchFamily="34" charset="0"/>
                <a:ea typeface="나눔바른고딕 옛한글" pitchFamily="50" charset="-127"/>
                <a:cs typeface="Calibri" pitchFamily="34" charset="0"/>
              </a:rPr>
              <a:t>_ 7) </a:t>
            </a:r>
            <a:r>
              <a:rPr lang="ko-KR" altLang="en-US" sz="3200" b="1" spc="-171" dirty="0">
                <a:solidFill>
                  <a:srgbClr val="009999"/>
                </a:solidFill>
                <a:latin typeface="Calibri" pitchFamily="34" charset="0"/>
                <a:ea typeface="나눔바른고딕 옛한글" pitchFamily="50" charset="-127"/>
                <a:cs typeface="Calibri" pitchFamily="34" charset="0"/>
              </a:rPr>
              <a:t>분석 결과 해석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365478" y="684287"/>
            <a:ext cx="20758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dirty="0"/>
              <a:t>Big Data Profiler – Analysis</a:t>
            </a:r>
            <a:endParaRPr lang="ko-KR" altLang="en-US" sz="1400" b="1" dirty="0"/>
          </a:p>
        </p:txBody>
      </p:sp>
      <p:grpSp>
        <p:nvGrpSpPr>
          <p:cNvPr id="2" name="그룹 15"/>
          <p:cNvGrpSpPr/>
          <p:nvPr/>
        </p:nvGrpSpPr>
        <p:grpSpPr>
          <a:xfrm>
            <a:off x="774668" y="1280301"/>
            <a:ext cx="9144064" cy="2286016"/>
            <a:chOff x="774668" y="1280301"/>
            <a:chExt cx="9144064" cy="2286016"/>
          </a:xfrm>
        </p:grpSpPr>
        <p:sp>
          <p:nvSpPr>
            <p:cNvPr id="5" name="Text Box 25"/>
            <p:cNvSpPr txBox="1">
              <a:spLocks noChangeArrowheads="1"/>
            </p:cNvSpPr>
            <p:nvPr/>
          </p:nvSpPr>
          <p:spPr bwMode="gray">
            <a:xfrm>
              <a:off x="774668" y="1994681"/>
              <a:ext cx="4214842" cy="1571636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108000" rIns="108000" anchor="ctr" anchorCtr="0">
              <a:noAutofit/>
            </a:bodyPr>
            <a:lstStyle>
              <a:lvl1pPr marL="457200" indent="-457200" defTabSz="762000">
                <a:defRPr sz="1100">
                  <a:solidFill>
                    <a:schemeClr val="tx1"/>
                  </a:solidFill>
                  <a:latin typeface="Arial Black" pitchFamily="34" charset="0"/>
                  <a:ea typeface="HY헤드라인M" pitchFamily="18" charset="-127"/>
                </a:defRPr>
              </a:lvl1pPr>
              <a:lvl2pPr marL="914400" indent="-457200" defTabSz="762000">
                <a:defRPr sz="1100">
                  <a:solidFill>
                    <a:schemeClr val="tx1"/>
                  </a:solidFill>
                  <a:latin typeface="Arial Black" pitchFamily="34" charset="0"/>
                  <a:ea typeface="HY헤드라인M" pitchFamily="18" charset="-127"/>
                </a:defRPr>
              </a:lvl2pPr>
              <a:lvl3pPr marL="1143000" indent="-228600" defTabSz="762000">
                <a:defRPr sz="1100">
                  <a:solidFill>
                    <a:schemeClr val="tx1"/>
                  </a:solidFill>
                  <a:latin typeface="Arial Black" pitchFamily="34" charset="0"/>
                  <a:ea typeface="HY헤드라인M" pitchFamily="18" charset="-127"/>
                </a:defRPr>
              </a:lvl3pPr>
              <a:lvl4pPr marL="1600200" indent="-228600" defTabSz="762000">
                <a:defRPr sz="1100">
                  <a:solidFill>
                    <a:schemeClr val="tx1"/>
                  </a:solidFill>
                  <a:latin typeface="Arial Black" pitchFamily="34" charset="0"/>
                  <a:ea typeface="HY헤드라인M" pitchFamily="18" charset="-127"/>
                </a:defRPr>
              </a:lvl4pPr>
              <a:lvl5pPr marL="2057400" indent="-228600" defTabSz="762000">
                <a:defRPr sz="1100">
                  <a:solidFill>
                    <a:schemeClr val="tx1"/>
                  </a:solidFill>
                  <a:latin typeface="Arial Black" pitchFamily="34" charset="0"/>
                  <a:ea typeface="HY헤드라인M" pitchFamily="18" charset="-127"/>
                </a:defRPr>
              </a:lvl5pPr>
              <a:lvl6pPr marL="2514600" indent="-228600" defTabSz="7620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itchFamily="2" charset="2"/>
                <a:defRPr sz="1100">
                  <a:solidFill>
                    <a:schemeClr val="tx1"/>
                  </a:solidFill>
                  <a:latin typeface="Arial Black" pitchFamily="34" charset="0"/>
                  <a:ea typeface="HY헤드라인M" pitchFamily="18" charset="-127"/>
                </a:defRPr>
              </a:lvl6pPr>
              <a:lvl7pPr marL="2971800" indent="-228600" defTabSz="7620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itchFamily="2" charset="2"/>
                <a:defRPr sz="1100">
                  <a:solidFill>
                    <a:schemeClr val="tx1"/>
                  </a:solidFill>
                  <a:latin typeface="Arial Black" pitchFamily="34" charset="0"/>
                  <a:ea typeface="HY헤드라인M" pitchFamily="18" charset="-127"/>
                </a:defRPr>
              </a:lvl7pPr>
              <a:lvl8pPr marL="3429000" indent="-228600" defTabSz="7620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itchFamily="2" charset="2"/>
                <a:defRPr sz="1100">
                  <a:solidFill>
                    <a:schemeClr val="tx1"/>
                  </a:solidFill>
                  <a:latin typeface="Arial Black" pitchFamily="34" charset="0"/>
                  <a:ea typeface="HY헤드라인M" pitchFamily="18" charset="-127"/>
                </a:defRPr>
              </a:lvl8pPr>
              <a:lvl9pPr marL="3886200" indent="-228600" defTabSz="7620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itchFamily="2" charset="2"/>
                <a:defRPr sz="1100">
                  <a:solidFill>
                    <a:schemeClr val="tx1"/>
                  </a:solidFill>
                  <a:latin typeface="Arial Black" pitchFamily="34" charset="0"/>
                  <a:ea typeface="HY헤드라인M" pitchFamily="18" charset="-127"/>
                </a:defRPr>
              </a:lvl9pPr>
            </a:lstStyle>
            <a:p>
              <a:pPr marL="352425" indent="-352425" latinLnBrk="0">
                <a:spcBef>
                  <a:spcPts val="1200"/>
                </a:spcBef>
              </a:pPr>
              <a:r>
                <a:rPr lang="en-US" altLang="ko-KR" sz="2000" b="1" dirty="0">
                  <a:latin typeface="맑은 고딕" pitchFamily="50" charset="-127"/>
                  <a:ea typeface="맑은 고딕" pitchFamily="50" charset="-127"/>
                </a:rPr>
                <a:t>1) </a:t>
              </a:r>
              <a:r>
                <a:rPr lang="en-US" altLang="ko-KR" sz="1800" b="1" dirty="0">
                  <a:latin typeface="맑은 고딕" pitchFamily="50" charset="-127"/>
                  <a:ea typeface="맑은 고딕" pitchFamily="50" charset="-127"/>
                </a:rPr>
                <a:t>SO WOOL </a:t>
              </a:r>
              <a:r>
                <a:rPr lang="ko-KR" altLang="en-US" sz="1800" b="1" dirty="0">
                  <a:latin typeface="맑은 고딕" pitchFamily="50" charset="-127"/>
                  <a:ea typeface="맑은 고딕" pitchFamily="50" charset="-127"/>
                </a:rPr>
                <a:t>캐시미어</a:t>
              </a:r>
              <a:r>
                <a:rPr lang="en-US" altLang="ko-KR" sz="1800" b="1" dirty="0">
                  <a:latin typeface="맑은 고딕" pitchFamily="50" charset="-127"/>
                  <a:ea typeface="맑은 고딕" pitchFamily="50" charset="-127"/>
                </a:rPr>
                <a:t> </a:t>
              </a:r>
              <a:r>
                <a:rPr lang="ko-KR" altLang="en-US" sz="1800" b="1" dirty="0">
                  <a:latin typeface="맑은 고딕" pitchFamily="50" charset="-127"/>
                  <a:ea typeface="맑은 고딕" pitchFamily="50" charset="-127"/>
                </a:rPr>
                <a:t>니트는 고가 여성의류이므로</a:t>
              </a:r>
              <a:r>
                <a:rPr lang="en-US" altLang="ko-KR" sz="1800" b="1" dirty="0">
                  <a:latin typeface="맑은 고딕" pitchFamily="50" charset="-127"/>
                  <a:ea typeface="맑은 고딕" pitchFamily="50" charset="-127"/>
                </a:rPr>
                <a:t>,</a:t>
              </a:r>
              <a:br>
                <a:rPr lang="en-US" altLang="ko-KR" sz="1800" b="1" dirty="0">
                  <a:latin typeface="맑은 고딕" pitchFamily="50" charset="-127"/>
                  <a:ea typeface="맑은 고딕" pitchFamily="50" charset="-127"/>
                </a:rPr>
              </a:br>
              <a:r>
                <a:rPr lang="ko-KR" altLang="en-US" sz="1800" b="1" dirty="0">
                  <a:latin typeface="맑은 고딕" pitchFamily="50" charset="-127"/>
                  <a:ea typeface="맑은 고딕" pitchFamily="50" charset="-127"/>
                </a:rPr>
                <a:t>주 구매층은 경제력 있는 </a:t>
              </a:r>
              <a:r>
                <a:rPr lang="en-US" altLang="ko-KR" sz="1800" b="1" dirty="0">
                  <a:latin typeface="맑은 고딕" pitchFamily="50" charset="-127"/>
                  <a:ea typeface="맑은 고딕" pitchFamily="50" charset="-127"/>
                </a:rPr>
                <a:t>4~50</a:t>
              </a:r>
              <a:r>
                <a:rPr lang="ko-KR" altLang="en-US" sz="1800" b="1" dirty="0">
                  <a:latin typeface="맑은 고딕" pitchFamily="50" charset="-127"/>
                  <a:ea typeface="맑은 고딕" pitchFamily="50" charset="-127"/>
                </a:rPr>
                <a:t>대 여성층일 것이다</a:t>
              </a:r>
              <a:r>
                <a:rPr lang="en-US" altLang="ko-KR" sz="1800" b="1" dirty="0">
                  <a:latin typeface="맑은 고딕" pitchFamily="50" charset="-127"/>
                  <a:ea typeface="맑은 고딕" pitchFamily="50" charset="-127"/>
                </a:rPr>
                <a:t>.</a:t>
              </a:r>
            </a:p>
          </p:txBody>
        </p:sp>
        <p:sp>
          <p:nvSpPr>
            <p:cNvPr id="8" name="Text Box 25"/>
            <p:cNvSpPr txBox="1">
              <a:spLocks noChangeArrowheads="1"/>
            </p:cNvSpPr>
            <p:nvPr/>
          </p:nvSpPr>
          <p:spPr bwMode="gray">
            <a:xfrm>
              <a:off x="774668" y="1280301"/>
              <a:ext cx="2000264" cy="571504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1"/>
              </a:solidFill>
            </a:ln>
          </p:spPr>
          <p:txBody>
            <a:bodyPr lIns="108000" rIns="108000" anchor="ctr" anchorCtr="0">
              <a:noAutofit/>
            </a:bodyPr>
            <a:lstStyle>
              <a:lvl1pPr marL="457200" indent="-457200" defTabSz="762000">
                <a:defRPr sz="1100">
                  <a:solidFill>
                    <a:schemeClr val="tx1"/>
                  </a:solidFill>
                  <a:latin typeface="Arial Black" pitchFamily="34" charset="0"/>
                  <a:ea typeface="HY헤드라인M" pitchFamily="18" charset="-127"/>
                </a:defRPr>
              </a:lvl1pPr>
              <a:lvl2pPr marL="914400" indent="-457200" defTabSz="762000">
                <a:defRPr sz="1100">
                  <a:solidFill>
                    <a:schemeClr val="tx1"/>
                  </a:solidFill>
                  <a:latin typeface="Arial Black" pitchFamily="34" charset="0"/>
                  <a:ea typeface="HY헤드라인M" pitchFamily="18" charset="-127"/>
                </a:defRPr>
              </a:lvl2pPr>
              <a:lvl3pPr marL="1143000" indent="-228600" defTabSz="762000">
                <a:defRPr sz="1100">
                  <a:solidFill>
                    <a:schemeClr val="tx1"/>
                  </a:solidFill>
                  <a:latin typeface="Arial Black" pitchFamily="34" charset="0"/>
                  <a:ea typeface="HY헤드라인M" pitchFamily="18" charset="-127"/>
                </a:defRPr>
              </a:lvl3pPr>
              <a:lvl4pPr marL="1600200" indent="-228600" defTabSz="762000">
                <a:defRPr sz="1100">
                  <a:solidFill>
                    <a:schemeClr val="tx1"/>
                  </a:solidFill>
                  <a:latin typeface="Arial Black" pitchFamily="34" charset="0"/>
                  <a:ea typeface="HY헤드라인M" pitchFamily="18" charset="-127"/>
                </a:defRPr>
              </a:lvl4pPr>
              <a:lvl5pPr marL="2057400" indent="-228600" defTabSz="762000">
                <a:defRPr sz="1100">
                  <a:solidFill>
                    <a:schemeClr val="tx1"/>
                  </a:solidFill>
                  <a:latin typeface="Arial Black" pitchFamily="34" charset="0"/>
                  <a:ea typeface="HY헤드라인M" pitchFamily="18" charset="-127"/>
                </a:defRPr>
              </a:lvl5pPr>
              <a:lvl6pPr marL="2514600" indent="-228600" defTabSz="7620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itchFamily="2" charset="2"/>
                <a:defRPr sz="1100">
                  <a:solidFill>
                    <a:schemeClr val="tx1"/>
                  </a:solidFill>
                  <a:latin typeface="Arial Black" pitchFamily="34" charset="0"/>
                  <a:ea typeface="HY헤드라인M" pitchFamily="18" charset="-127"/>
                </a:defRPr>
              </a:lvl6pPr>
              <a:lvl7pPr marL="2971800" indent="-228600" defTabSz="7620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itchFamily="2" charset="2"/>
                <a:defRPr sz="1100">
                  <a:solidFill>
                    <a:schemeClr val="tx1"/>
                  </a:solidFill>
                  <a:latin typeface="Arial Black" pitchFamily="34" charset="0"/>
                  <a:ea typeface="HY헤드라인M" pitchFamily="18" charset="-127"/>
                </a:defRPr>
              </a:lvl7pPr>
              <a:lvl8pPr marL="3429000" indent="-228600" defTabSz="7620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itchFamily="2" charset="2"/>
                <a:defRPr sz="1100">
                  <a:solidFill>
                    <a:schemeClr val="tx1"/>
                  </a:solidFill>
                  <a:latin typeface="Arial Black" pitchFamily="34" charset="0"/>
                  <a:ea typeface="HY헤드라인M" pitchFamily="18" charset="-127"/>
                </a:defRPr>
              </a:lvl8pPr>
              <a:lvl9pPr marL="3886200" indent="-228600" defTabSz="7620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itchFamily="2" charset="2"/>
                <a:defRPr sz="1100">
                  <a:solidFill>
                    <a:schemeClr val="tx1"/>
                  </a:solidFill>
                  <a:latin typeface="Arial Black" pitchFamily="34" charset="0"/>
                  <a:ea typeface="HY헤드라인M" pitchFamily="18" charset="-127"/>
                </a:defRPr>
              </a:lvl9pPr>
            </a:lstStyle>
            <a:p>
              <a:pPr marL="0" indent="0" algn="ctr" latinLnBrk="0">
                <a:spcBef>
                  <a:spcPts val="1200"/>
                </a:spcBef>
              </a:pPr>
              <a:r>
                <a:rPr lang="ko-KR" altLang="en-US" sz="2000" b="1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가설 예시</a:t>
              </a:r>
              <a:endParaRPr lang="en-US" altLang="ko-KR" sz="20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4" name="Text Box 25"/>
            <p:cNvSpPr txBox="1">
              <a:spLocks noChangeArrowheads="1"/>
            </p:cNvSpPr>
            <p:nvPr/>
          </p:nvSpPr>
          <p:spPr bwMode="gray">
            <a:xfrm>
              <a:off x="5703890" y="1994681"/>
              <a:ext cx="4214842" cy="1571636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108000" rIns="108000" anchor="ctr" anchorCtr="0">
              <a:noAutofit/>
            </a:bodyPr>
            <a:lstStyle>
              <a:lvl1pPr marL="457200" indent="-457200" defTabSz="762000">
                <a:defRPr sz="1100">
                  <a:solidFill>
                    <a:schemeClr val="tx1"/>
                  </a:solidFill>
                  <a:latin typeface="Arial Black" pitchFamily="34" charset="0"/>
                  <a:ea typeface="HY헤드라인M" pitchFamily="18" charset="-127"/>
                </a:defRPr>
              </a:lvl1pPr>
              <a:lvl2pPr marL="914400" indent="-457200" defTabSz="762000">
                <a:defRPr sz="1100">
                  <a:solidFill>
                    <a:schemeClr val="tx1"/>
                  </a:solidFill>
                  <a:latin typeface="Arial Black" pitchFamily="34" charset="0"/>
                  <a:ea typeface="HY헤드라인M" pitchFamily="18" charset="-127"/>
                </a:defRPr>
              </a:lvl2pPr>
              <a:lvl3pPr marL="1143000" indent="-228600" defTabSz="762000">
                <a:defRPr sz="1100">
                  <a:solidFill>
                    <a:schemeClr val="tx1"/>
                  </a:solidFill>
                  <a:latin typeface="Arial Black" pitchFamily="34" charset="0"/>
                  <a:ea typeface="HY헤드라인M" pitchFamily="18" charset="-127"/>
                </a:defRPr>
              </a:lvl3pPr>
              <a:lvl4pPr marL="1600200" indent="-228600" defTabSz="762000">
                <a:defRPr sz="1100">
                  <a:solidFill>
                    <a:schemeClr val="tx1"/>
                  </a:solidFill>
                  <a:latin typeface="Arial Black" pitchFamily="34" charset="0"/>
                  <a:ea typeface="HY헤드라인M" pitchFamily="18" charset="-127"/>
                </a:defRPr>
              </a:lvl4pPr>
              <a:lvl5pPr marL="2057400" indent="-228600" defTabSz="762000">
                <a:defRPr sz="1100">
                  <a:solidFill>
                    <a:schemeClr val="tx1"/>
                  </a:solidFill>
                  <a:latin typeface="Arial Black" pitchFamily="34" charset="0"/>
                  <a:ea typeface="HY헤드라인M" pitchFamily="18" charset="-127"/>
                </a:defRPr>
              </a:lvl5pPr>
              <a:lvl6pPr marL="2514600" indent="-228600" defTabSz="7620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itchFamily="2" charset="2"/>
                <a:defRPr sz="1100">
                  <a:solidFill>
                    <a:schemeClr val="tx1"/>
                  </a:solidFill>
                  <a:latin typeface="Arial Black" pitchFamily="34" charset="0"/>
                  <a:ea typeface="HY헤드라인M" pitchFamily="18" charset="-127"/>
                </a:defRPr>
              </a:lvl6pPr>
              <a:lvl7pPr marL="2971800" indent="-228600" defTabSz="7620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itchFamily="2" charset="2"/>
                <a:defRPr sz="1100">
                  <a:solidFill>
                    <a:schemeClr val="tx1"/>
                  </a:solidFill>
                  <a:latin typeface="Arial Black" pitchFamily="34" charset="0"/>
                  <a:ea typeface="HY헤드라인M" pitchFamily="18" charset="-127"/>
                </a:defRPr>
              </a:lvl7pPr>
              <a:lvl8pPr marL="3429000" indent="-228600" defTabSz="7620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itchFamily="2" charset="2"/>
                <a:defRPr sz="1100">
                  <a:solidFill>
                    <a:schemeClr val="tx1"/>
                  </a:solidFill>
                  <a:latin typeface="Arial Black" pitchFamily="34" charset="0"/>
                  <a:ea typeface="HY헤드라인M" pitchFamily="18" charset="-127"/>
                </a:defRPr>
              </a:lvl8pPr>
              <a:lvl9pPr marL="3886200" indent="-228600" defTabSz="7620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itchFamily="2" charset="2"/>
                <a:defRPr sz="1100">
                  <a:solidFill>
                    <a:schemeClr val="tx1"/>
                  </a:solidFill>
                  <a:latin typeface="Arial Black" pitchFamily="34" charset="0"/>
                  <a:ea typeface="HY헤드라인M" pitchFamily="18" charset="-127"/>
                </a:defRPr>
              </a:lvl9pPr>
            </a:lstStyle>
            <a:p>
              <a:pPr marL="352425" indent="-352425" latinLnBrk="0">
                <a:spcBef>
                  <a:spcPts val="1200"/>
                </a:spcBef>
              </a:pPr>
              <a:r>
                <a:rPr lang="en-US" altLang="ko-KR" sz="1800" b="1" dirty="0">
                  <a:latin typeface="맑은 고딕" pitchFamily="50" charset="-127"/>
                  <a:ea typeface="맑은 고딕" pitchFamily="50" charset="-127"/>
                </a:rPr>
                <a:t>2) </a:t>
              </a:r>
              <a:r>
                <a:rPr lang="ko-KR" altLang="en-US" sz="1800" b="1" dirty="0">
                  <a:latin typeface="맑은 고딕" pitchFamily="50" charset="-127"/>
                  <a:ea typeface="맑은 고딕" pitchFamily="50" charset="-127"/>
                </a:rPr>
                <a:t>방송 시간대의 차이 때문에 </a:t>
              </a:r>
              <a:r>
                <a:rPr lang="en-US" altLang="ko-KR" sz="1800" b="1" dirty="0">
                  <a:latin typeface="맑은 고딕" pitchFamily="50" charset="-127"/>
                  <a:ea typeface="맑은 고딕" pitchFamily="50" charset="-127"/>
                </a:rPr>
                <a:t>1</a:t>
              </a:r>
              <a:r>
                <a:rPr lang="ko-KR" altLang="en-US" sz="1800" b="1" dirty="0">
                  <a:latin typeface="맑은 고딕" pitchFamily="50" charset="-127"/>
                  <a:ea typeface="맑은 고딕" pitchFamily="50" charset="-127"/>
                </a:rPr>
                <a:t>차</a:t>
              </a:r>
              <a:r>
                <a:rPr lang="en-US" altLang="ko-KR" sz="1800" b="1" dirty="0">
                  <a:latin typeface="맑은 고딕" pitchFamily="50" charset="-127"/>
                  <a:ea typeface="맑은 고딕" pitchFamily="50" charset="-127"/>
                </a:rPr>
                <a:t>(</a:t>
              </a:r>
              <a:r>
                <a:rPr lang="ko-KR" altLang="en-US" sz="1800" b="1" dirty="0">
                  <a:latin typeface="맑은 고딕" pitchFamily="50" charset="-127"/>
                  <a:ea typeface="맑은 고딕" pitchFamily="50" charset="-127"/>
                </a:rPr>
                <a:t>토</a:t>
              </a:r>
              <a:r>
                <a:rPr lang="en-US" altLang="ko-KR" sz="1800" b="1" dirty="0">
                  <a:latin typeface="맑은 고딕" pitchFamily="50" charset="-127"/>
                  <a:ea typeface="맑은 고딕" pitchFamily="50" charset="-127"/>
                </a:rPr>
                <a:t>) </a:t>
              </a:r>
              <a:r>
                <a:rPr lang="ko-KR" altLang="en-US" sz="1800" b="1" dirty="0">
                  <a:latin typeface="맑은 고딕" pitchFamily="50" charset="-127"/>
                  <a:ea typeface="맑은 고딕" pitchFamily="50" charset="-127"/>
                </a:rPr>
                <a:t>대비 </a:t>
              </a:r>
              <a:r>
                <a:rPr lang="en-US" altLang="ko-KR" sz="1800" b="1" dirty="0">
                  <a:latin typeface="맑은 고딕" pitchFamily="50" charset="-127"/>
                  <a:ea typeface="맑은 고딕" pitchFamily="50" charset="-127"/>
                </a:rPr>
                <a:t>2</a:t>
              </a:r>
              <a:r>
                <a:rPr lang="ko-KR" altLang="en-US" sz="1800" b="1" dirty="0">
                  <a:latin typeface="맑은 고딕" pitchFamily="50" charset="-127"/>
                  <a:ea typeface="맑은 고딕" pitchFamily="50" charset="-127"/>
                </a:rPr>
                <a:t>차</a:t>
              </a:r>
              <a:r>
                <a:rPr lang="en-US" altLang="ko-KR" sz="1800" b="1" dirty="0">
                  <a:latin typeface="맑은 고딕" pitchFamily="50" charset="-127"/>
                  <a:ea typeface="맑은 고딕" pitchFamily="50" charset="-127"/>
                </a:rPr>
                <a:t>(</a:t>
              </a:r>
              <a:r>
                <a:rPr lang="ko-KR" altLang="en-US" sz="1800" b="1" dirty="0">
                  <a:latin typeface="맑은 고딕" pitchFamily="50" charset="-127"/>
                  <a:ea typeface="맑은 고딕" pitchFamily="50" charset="-127"/>
                </a:rPr>
                <a:t>목 아침</a:t>
              </a:r>
              <a:r>
                <a:rPr lang="en-US" altLang="ko-KR" sz="1800" b="1" dirty="0">
                  <a:latin typeface="맑은 고딕" pitchFamily="50" charset="-127"/>
                  <a:ea typeface="맑은 고딕" pitchFamily="50" charset="-127"/>
                </a:rPr>
                <a:t>)</a:t>
              </a:r>
              <a:r>
                <a:rPr lang="ko-KR" altLang="en-US" sz="1800" b="1" dirty="0">
                  <a:latin typeface="맑은 고딕" pitchFamily="50" charset="-127"/>
                  <a:ea typeface="맑은 고딕" pitchFamily="50" charset="-127"/>
                </a:rPr>
                <a:t>에는 직장여성층 </a:t>
              </a:r>
              <a:r>
                <a:rPr lang="en-US" altLang="ko-KR" sz="1800" b="1" dirty="0">
                  <a:latin typeface="맑은 고딕" pitchFamily="50" charset="-127"/>
                  <a:ea typeface="맑은 고딕" pitchFamily="50" charset="-127"/>
                </a:rPr>
                <a:t>(2~30</a:t>
              </a:r>
              <a:r>
                <a:rPr lang="ko-KR" altLang="en-US" sz="1800" b="1" dirty="0">
                  <a:latin typeface="맑은 고딕" pitchFamily="50" charset="-127"/>
                  <a:ea typeface="맑은 고딕" pitchFamily="50" charset="-127"/>
                </a:rPr>
                <a:t>대</a:t>
              </a:r>
              <a:r>
                <a:rPr lang="en-US" altLang="ko-KR" sz="1800" b="1" dirty="0">
                  <a:latin typeface="맑은 고딕" pitchFamily="50" charset="-127"/>
                  <a:ea typeface="맑은 고딕" pitchFamily="50" charset="-127"/>
                </a:rPr>
                <a:t>)</a:t>
              </a:r>
              <a:r>
                <a:rPr lang="ko-KR" altLang="en-US" sz="1800" b="1" dirty="0">
                  <a:latin typeface="맑은 고딕" pitchFamily="50" charset="-127"/>
                  <a:ea typeface="맑은 고딕" pitchFamily="50" charset="-127"/>
                </a:rPr>
                <a:t>의</a:t>
              </a:r>
              <a:r>
                <a:rPr lang="en-US" altLang="ko-KR" sz="1800" b="1" dirty="0">
                  <a:latin typeface="맑은 고딕" pitchFamily="50" charset="-127"/>
                  <a:ea typeface="맑은 고딕" pitchFamily="50" charset="-127"/>
                </a:rPr>
                <a:t> </a:t>
              </a:r>
              <a:r>
                <a:rPr lang="ko-KR" altLang="en-US" sz="1800" b="1" dirty="0">
                  <a:latin typeface="맑은 고딕" pitchFamily="50" charset="-127"/>
                  <a:ea typeface="맑은 고딕" pitchFamily="50" charset="-127"/>
                </a:rPr>
                <a:t>비중이 상대적으로 낮을 것이다</a:t>
              </a:r>
              <a:r>
                <a:rPr lang="en-US" altLang="ko-KR" sz="1800" b="1" dirty="0">
                  <a:latin typeface="맑은 고딕" pitchFamily="50" charset="-127"/>
                  <a:ea typeface="맑은 고딕" pitchFamily="50" charset="-127"/>
                </a:rPr>
                <a:t>.</a:t>
              </a:r>
              <a:r>
                <a:rPr lang="ko-KR" altLang="en-US" sz="1800" b="1" dirty="0">
                  <a:latin typeface="맑은 고딕" pitchFamily="50" charset="-127"/>
                  <a:ea typeface="맑은 고딕" pitchFamily="50" charset="-127"/>
                </a:rPr>
                <a:t> </a:t>
              </a:r>
              <a:endParaRPr lang="en-US" altLang="ko-KR" sz="1800" b="1" dirty="0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11" name="Rectangle 6"/>
          <p:cNvSpPr>
            <a:spLocks noChangeArrowheads="1"/>
          </p:cNvSpPr>
          <p:nvPr/>
        </p:nvSpPr>
        <p:spPr bwMode="gray">
          <a:xfrm>
            <a:off x="1131858" y="4066383"/>
            <a:ext cx="2214578" cy="2571768"/>
          </a:xfrm>
          <a:prstGeom prst="roundRect">
            <a:avLst>
              <a:gd name="adj" fmla="val 16667"/>
            </a:avLst>
          </a:prstGeom>
          <a:solidFill>
            <a:srgbClr val="2A7286"/>
          </a:solidFill>
          <a:ln>
            <a:noFill/>
          </a:ln>
        </p:spPr>
        <p:txBody>
          <a:bodyPr anchor="t" anchorCtr="0"/>
          <a:lstStyle/>
          <a:p>
            <a:pPr algn="ctr">
              <a:buNone/>
            </a:pPr>
            <a:r>
              <a:rPr lang="en-US" altLang="ko-KR" sz="2400" b="1" dirty="0">
                <a:solidFill>
                  <a:srgbClr val="FFFFFF"/>
                </a:solidFill>
                <a:ea typeface="맑은 고딕" pitchFamily="50" charset="-127"/>
              </a:rPr>
              <a:t>(7)</a:t>
            </a:r>
          </a:p>
          <a:p>
            <a:pPr algn="ctr" latinLnBrk="0">
              <a:buNone/>
            </a:pPr>
            <a:endParaRPr lang="en-US" altLang="ko-KR" sz="2400" b="1" dirty="0">
              <a:solidFill>
                <a:srgbClr val="FFFFFF"/>
              </a:solidFill>
              <a:ea typeface="맑은 고딕" pitchFamily="50" charset="-127"/>
            </a:endParaRPr>
          </a:p>
          <a:p>
            <a:pPr algn="ctr">
              <a:buNone/>
            </a:pPr>
            <a:r>
              <a:rPr lang="ko-KR" altLang="en-US" sz="2400" b="1" dirty="0">
                <a:solidFill>
                  <a:srgbClr val="FFFFFF"/>
                </a:solidFill>
                <a:ea typeface="맑은 고딕" pitchFamily="50" charset="-127"/>
              </a:rPr>
              <a:t>분석 결과 </a:t>
            </a:r>
            <a:br>
              <a:rPr lang="en-US" altLang="ko-KR" sz="2400" b="1" dirty="0">
                <a:solidFill>
                  <a:srgbClr val="FFFFFF"/>
                </a:solidFill>
                <a:ea typeface="맑은 고딕" pitchFamily="50" charset="-127"/>
              </a:rPr>
            </a:br>
            <a:r>
              <a:rPr lang="ko-KR" altLang="en-US" sz="2400" b="1" dirty="0">
                <a:solidFill>
                  <a:srgbClr val="FFFFFF"/>
                </a:solidFill>
                <a:ea typeface="맑은 고딕" pitchFamily="50" charset="-127"/>
              </a:rPr>
              <a:t>해석 및 추가 요건 도출</a:t>
            </a:r>
            <a:endParaRPr lang="en-US" altLang="ko-KR" sz="2400" b="1" dirty="0">
              <a:solidFill>
                <a:srgbClr val="FFFFFF"/>
              </a:solidFill>
              <a:ea typeface="맑은 고딕" pitchFamily="50" charset="-127"/>
            </a:endParaRPr>
          </a:p>
        </p:txBody>
      </p:sp>
      <p:sp>
        <p:nvSpPr>
          <p:cNvPr id="17" name="Text Box 25"/>
          <p:cNvSpPr txBox="1">
            <a:spLocks noChangeArrowheads="1"/>
          </p:cNvSpPr>
          <p:nvPr/>
        </p:nvSpPr>
        <p:spPr bwMode="gray">
          <a:xfrm>
            <a:off x="7418402" y="4066383"/>
            <a:ext cx="2428892" cy="2714644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08000" rIns="108000" anchor="ctr" anchorCtr="0">
            <a:noAutofit/>
          </a:bodyPr>
          <a:lstStyle>
            <a:lvl1pPr marL="457200" indent="-457200" defTabSz="762000">
              <a:defRPr sz="1100">
                <a:solidFill>
                  <a:schemeClr val="tx1"/>
                </a:solidFill>
                <a:latin typeface="Arial Black" pitchFamily="34" charset="0"/>
                <a:ea typeface="HY헤드라인M" pitchFamily="18" charset="-127"/>
              </a:defRPr>
            </a:lvl1pPr>
            <a:lvl2pPr marL="914400" indent="-457200" defTabSz="762000">
              <a:defRPr sz="1100">
                <a:solidFill>
                  <a:schemeClr val="tx1"/>
                </a:solidFill>
                <a:latin typeface="Arial Black" pitchFamily="34" charset="0"/>
                <a:ea typeface="HY헤드라인M" pitchFamily="18" charset="-127"/>
              </a:defRPr>
            </a:lvl2pPr>
            <a:lvl3pPr marL="1143000" indent="-228600" defTabSz="762000">
              <a:defRPr sz="1100">
                <a:solidFill>
                  <a:schemeClr val="tx1"/>
                </a:solidFill>
                <a:latin typeface="Arial Black" pitchFamily="34" charset="0"/>
                <a:ea typeface="HY헤드라인M" pitchFamily="18" charset="-127"/>
              </a:defRPr>
            </a:lvl3pPr>
            <a:lvl4pPr marL="1600200" indent="-228600" defTabSz="762000">
              <a:defRPr sz="1100">
                <a:solidFill>
                  <a:schemeClr val="tx1"/>
                </a:solidFill>
                <a:latin typeface="Arial Black" pitchFamily="34" charset="0"/>
                <a:ea typeface="HY헤드라인M" pitchFamily="18" charset="-127"/>
              </a:defRPr>
            </a:lvl4pPr>
            <a:lvl5pPr marL="2057400" indent="-228600" defTabSz="762000">
              <a:defRPr sz="1100">
                <a:solidFill>
                  <a:schemeClr val="tx1"/>
                </a:solidFill>
                <a:latin typeface="Arial Black" pitchFamily="34" charset="0"/>
                <a:ea typeface="HY헤드라인M" pitchFamily="18" charset="-127"/>
              </a:defRPr>
            </a:lvl5pPr>
            <a:lvl6pPr marL="2514600" indent="-228600" defTabSz="7620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1100">
                <a:solidFill>
                  <a:schemeClr val="tx1"/>
                </a:solidFill>
                <a:latin typeface="Arial Black" pitchFamily="34" charset="0"/>
                <a:ea typeface="HY헤드라인M" pitchFamily="18" charset="-127"/>
              </a:defRPr>
            </a:lvl6pPr>
            <a:lvl7pPr marL="2971800" indent="-228600" defTabSz="7620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1100">
                <a:solidFill>
                  <a:schemeClr val="tx1"/>
                </a:solidFill>
                <a:latin typeface="Arial Black" pitchFamily="34" charset="0"/>
                <a:ea typeface="HY헤드라인M" pitchFamily="18" charset="-127"/>
              </a:defRPr>
            </a:lvl7pPr>
            <a:lvl8pPr marL="3429000" indent="-228600" defTabSz="7620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1100">
                <a:solidFill>
                  <a:schemeClr val="tx1"/>
                </a:solidFill>
                <a:latin typeface="Arial Black" pitchFamily="34" charset="0"/>
                <a:ea typeface="HY헤드라인M" pitchFamily="18" charset="-127"/>
              </a:defRPr>
            </a:lvl8pPr>
            <a:lvl9pPr marL="3886200" indent="-228600" defTabSz="7620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1100">
                <a:solidFill>
                  <a:schemeClr val="tx1"/>
                </a:solidFill>
                <a:latin typeface="Arial Black" pitchFamily="34" charset="0"/>
                <a:ea typeface="HY헤드라인M" pitchFamily="18" charset="-127"/>
              </a:defRPr>
            </a:lvl9pPr>
          </a:lstStyle>
          <a:p>
            <a:pPr marL="177800" indent="0" latinLnBrk="0">
              <a:spcBef>
                <a:spcPts val="1200"/>
              </a:spcBef>
            </a:pPr>
            <a:r>
              <a:rPr lang="en-US" altLang="ko-KR" sz="1600" b="1" dirty="0">
                <a:latin typeface="맑은 고딕" pitchFamily="50" charset="-127"/>
                <a:ea typeface="맑은 고딕" pitchFamily="50" charset="-127"/>
              </a:rPr>
              <a:t>SO WOOL</a:t>
            </a: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은 고가 의류이므로 </a:t>
            </a:r>
            <a:r>
              <a:rPr lang="en-US" altLang="ko-KR" sz="1600" b="1" dirty="0">
                <a:latin typeface="맑은 고딕" pitchFamily="50" charset="-127"/>
                <a:ea typeface="맑은 고딕" pitchFamily="50" charset="-127"/>
              </a:rPr>
              <a:t>4~50</a:t>
            </a: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데의 </a:t>
            </a:r>
            <a:r>
              <a:rPr lang="ko-KR" altLang="en-US" sz="1600" b="1" dirty="0" err="1">
                <a:latin typeface="맑은 고딕" pitchFamily="50" charset="-127"/>
                <a:ea typeface="맑은 고딕" pitchFamily="50" charset="-127"/>
              </a:rPr>
              <a:t>경제력있는</a:t>
            </a: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 층이 주 고객이나</a:t>
            </a:r>
            <a:r>
              <a:rPr lang="en-US" altLang="ko-KR" sz="1600" b="1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방송 시간대를 토</a:t>
            </a:r>
            <a:r>
              <a:rPr lang="en-US" altLang="ko-KR" sz="1600" b="1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일 오전 등으로 조정 시</a:t>
            </a:r>
            <a:r>
              <a:rPr lang="en-US" altLang="ko-KR" sz="1600" b="1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프리미엄 성향의 </a:t>
            </a:r>
            <a:r>
              <a:rPr lang="en-US" altLang="ko-KR" sz="1600" b="1" dirty="0">
                <a:latin typeface="맑은 고딕" pitchFamily="50" charset="-127"/>
                <a:ea typeface="맑은 고딕" pitchFamily="50" charset="-127"/>
              </a:rPr>
              <a:t> 2~30 </a:t>
            </a: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대 젊은 층도 구매 유도 가능</a:t>
            </a:r>
            <a:endParaRPr lang="en-US" altLang="ko-KR" sz="1600" b="1" dirty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3" name="그룹 17"/>
          <p:cNvGrpSpPr/>
          <p:nvPr/>
        </p:nvGrpSpPr>
        <p:grpSpPr>
          <a:xfrm>
            <a:off x="3989378" y="4066383"/>
            <a:ext cx="3071834" cy="2772434"/>
            <a:chOff x="3989378" y="4066383"/>
            <a:chExt cx="3071834" cy="2772434"/>
          </a:xfrm>
        </p:grpSpPr>
        <p:sp>
          <p:nvSpPr>
            <p:cNvPr id="12" name="Text Box 25"/>
            <p:cNvSpPr txBox="1">
              <a:spLocks noChangeArrowheads="1"/>
            </p:cNvSpPr>
            <p:nvPr/>
          </p:nvSpPr>
          <p:spPr bwMode="gray">
            <a:xfrm>
              <a:off x="3989378" y="4066383"/>
              <a:ext cx="3071834" cy="857256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108000" rIns="108000" anchor="ctr" anchorCtr="0">
              <a:noAutofit/>
            </a:bodyPr>
            <a:lstStyle>
              <a:lvl1pPr marL="457200" indent="-457200" defTabSz="762000">
                <a:defRPr sz="1100">
                  <a:solidFill>
                    <a:schemeClr val="tx1"/>
                  </a:solidFill>
                  <a:latin typeface="Arial Black" pitchFamily="34" charset="0"/>
                  <a:ea typeface="HY헤드라인M" pitchFamily="18" charset="-127"/>
                </a:defRPr>
              </a:lvl1pPr>
              <a:lvl2pPr marL="914400" indent="-457200" defTabSz="762000">
                <a:defRPr sz="1100">
                  <a:solidFill>
                    <a:schemeClr val="tx1"/>
                  </a:solidFill>
                  <a:latin typeface="Arial Black" pitchFamily="34" charset="0"/>
                  <a:ea typeface="HY헤드라인M" pitchFamily="18" charset="-127"/>
                </a:defRPr>
              </a:lvl2pPr>
              <a:lvl3pPr marL="1143000" indent="-228600" defTabSz="762000">
                <a:defRPr sz="1100">
                  <a:solidFill>
                    <a:schemeClr val="tx1"/>
                  </a:solidFill>
                  <a:latin typeface="Arial Black" pitchFamily="34" charset="0"/>
                  <a:ea typeface="HY헤드라인M" pitchFamily="18" charset="-127"/>
                </a:defRPr>
              </a:lvl3pPr>
              <a:lvl4pPr marL="1600200" indent="-228600" defTabSz="762000">
                <a:defRPr sz="1100">
                  <a:solidFill>
                    <a:schemeClr val="tx1"/>
                  </a:solidFill>
                  <a:latin typeface="Arial Black" pitchFamily="34" charset="0"/>
                  <a:ea typeface="HY헤드라인M" pitchFamily="18" charset="-127"/>
                </a:defRPr>
              </a:lvl4pPr>
              <a:lvl5pPr marL="2057400" indent="-228600" defTabSz="762000">
                <a:defRPr sz="1100">
                  <a:solidFill>
                    <a:schemeClr val="tx1"/>
                  </a:solidFill>
                  <a:latin typeface="Arial Black" pitchFamily="34" charset="0"/>
                  <a:ea typeface="HY헤드라인M" pitchFamily="18" charset="-127"/>
                </a:defRPr>
              </a:lvl5pPr>
              <a:lvl6pPr marL="2514600" indent="-228600" defTabSz="7620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itchFamily="2" charset="2"/>
                <a:defRPr sz="1100">
                  <a:solidFill>
                    <a:schemeClr val="tx1"/>
                  </a:solidFill>
                  <a:latin typeface="Arial Black" pitchFamily="34" charset="0"/>
                  <a:ea typeface="HY헤드라인M" pitchFamily="18" charset="-127"/>
                </a:defRPr>
              </a:lvl6pPr>
              <a:lvl7pPr marL="2971800" indent="-228600" defTabSz="7620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itchFamily="2" charset="2"/>
                <a:defRPr sz="1100">
                  <a:solidFill>
                    <a:schemeClr val="tx1"/>
                  </a:solidFill>
                  <a:latin typeface="Arial Black" pitchFamily="34" charset="0"/>
                  <a:ea typeface="HY헤드라인M" pitchFamily="18" charset="-127"/>
                </a:defRPr>
              </a:lvl7pPr>
              <a:lvl8pPr marL="3429000" indent="-228600" defTabSz="7620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itchFamily="2" charset="2"/>
                <a:defRPr sz="1100">
                  <a:solidFill>
                    <a:schemeClr val="tx1"/>
                  </a:solidFill>
                  <a:latin typeface="Arial Black" pitchFamily="34" charset="0"/>
                  <a:ea typeface="HY헤드라인M" pitchFamily="18" charset="-127"/>
                </a:defRPr>
              </a:lvl8pPr>
              <a:lvl9pPr marL="3886200" indent="-228600" defTabSz="7620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itchFamily="2" charset="2"/>
                <a:defRPr sz="1100">
                  <a:solidFill>
                    <a:schemeClr val="tx1"/>
                  </a:solidFill>
                  <a:latin typeface="Arial Black" pitchFamily="34" charset="0"/>
                  <a:ea typeface="HY헤드라인M" pitchFamily="18" charset="-127"/>
                </a:defRPr>
              </a:lvl9pPr>
            </a:lstStyle>
            <a:p>
              <a:pPr marL="177800" indent="0" latinLnBrk="0">
                <a:spcBef>
                  <a:spcPts val="1200"/>
                </a:spcBef>
              </a:pPr>
              <a:r>
                <a:rPr lang="ko-KR" altLang="en-US" sz="1600" b="1" dirty="0">
                  <a:latin typeface="맑은 고딕" pitchFamily="50" charset="-127"/>
                  <a:ea typeface="맑은 고딕" pitchFamily="50" charset="-127"/>
                </a:rPr>
                <a:t>고가 여성의류이므로</a:t>
              </a:r>
              <a:r>
                <a:rPr lang="en-US" altLang="ko-KR" sz="1600" b="1" dirty="0">
                  <a:latin typeface="맑은 고딕" pitchFamily="50" charset="-127"/>
                  <a:ea typeface="맑은 고딕" pitchFamily="50" charset="-127"/>
                </a:rPr>
                <a:t>,</a:t>
              </a:r>
              <a:br>
                <a:rPr lang="en-US" altLang="ko-KR" sz="1600" b="1" dirty="0">
                  <a:latin typeface="맑은 고딕" pitchFamily="50" charset="-127"/>
                  <a:ea typeface="맑은 고딕" pitchFamily="50" charset="-127"/>
                </a:rPr>
              </a:br>
              <a:r>
                <a:rPr lang="ko-KR" altLang="en-US" sz="1600" b="1" dirty="0">
                  <a:latin typeface="맑은 고딕" pitchFamily="50" charset="-127"/>
                  <a:ea typeface="맑은 고딕" pitchFamily="50" charset="-127"/>
                </a:rPr>
                <a:t>주 구매층은 </a:t>
              </a:r>
              <a:r>
                <a:rPr lang="en-US" altLang="ko-KR" sz="1600" b="1" dirty="0">
                  <a:latin typeface="맑은 고딕" pitchFamily="50" charset="-127"/>
                  <a:ea typeface="맑은 고딕" pitchFamily="50" charset="-127"/>
                </a:rPr>
                <a:t>(</a:t>
              </a:r>
              <a:r>
                <a:rPr lang="ko-KR" altLang="en-US" sz="1600" b="1" dirty="0">
                  <a:latin typeface="맑은 고딕" pitchFamily="50" charset="-127"/>
                  <a:ea typeface="맑은 고딕" pitchFamily="50" charset="-127"/>
                </a:rPr>
                <a:t>경제력 있는</a:t>
              </a:r>
              <a:r>
                <a:rPr lang="en-US" altLang="ko-KR" sz="1600" b="1" dirty="0">
                  <a:latin typeface="맑은 고딕" pitchFamily="50" charset="-127"/>
                  <a:ea typeface="맑은 고딕" pitchFamily="50" charset="-127"/>
                </a:rPr>
                <a:t>)</a:t>
              </a:r>
              <a:r>
                <a:rPr lang="ko-KR" altLang="en-US" sz="1600" b="1" dirty="0">
                  <a:latin typeface="맑은 고딕" pitchFamily="50" charset="-127"/>
                  <a:ea typeface="맑은 고딕" pitchFamily="50" charset="-127"/>
                </a:rPr>
                <a:t> </a:t>
              </a:r>
              <a:r>
                <a:rPr lang="en-US" altLang="ko-KR" sz="1600" b="1" dirty="0">
                  <a:latin typeface="맑은 고딕" pitchFamily="50" charset="-127"/>
                  <a:ea typeface="맑은 고딕" pitchFamily="50" charset="-127"/>
                </a:rPr>
                <a:t>45~60</a:t>
              </a:r>
              <a:r>
                <a:rPr lang="ko-KR" altLang="en-US" sz="1600" b="1" dirty="0">
                  <a:latin typeface="맑은 고딕" pitchFamily="50" charset="-127"/>
                  <a:ea typeface="맑은 고딕" pitchFamily="50" charset="-127"/>
                </a:rPr>
                <a:t>세 여성층</a:t>
              </a:r>
              <a:endParaRPr lang="en-US" altLang="ko-KR" sz="1600" b="1" dirty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5" name="Text Box 25"/>
            <p:cNvSpPr txBox="1">
              <a:spLocks noChangeArrowheads="1"/>
            </p:cNvSpPr>
            <p:nvPr/>
          </p:nvSpPr>
          <p:spPr bwMode="gray">
            <a:xfrm>
              <a:off x="3989378" y="5030796"/>
              <a:ext cx="3071834" cy="857256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108000" rIns="108000" anchor="ctr" anchorCtr="0">
              <a:noAutofit/>
            </a:bodyPr>
            <a:lstStyle>
              <a:lvl1pPr marL="457200" indent="-457200" defTabSz="762000">
                <a:defRPr sz="1100">
                  <a:solidFill>
                    <a:schemeClr val="tx1"/>
                  </a:solidFill>
                  <a:latin typeface="Arial Black" pitchFamily="34" charset="0"/>
                  <a:ea typeface="HY헤드라인M" pitchFamily="18" charset="-127"/>
                </a:defRPr>
              </a:lvl1pPr>
              <a:lvl2pPr marL="914400" indent="-457200" defTabSz="762000">
                <a:defRPr sz="1100">
                  <a:solidFill>
                    <a:schemeClr val="tx1"/>
                  </a:solidFill>
                  <a:latin typeface="Arial Black" pitchFamily="34" charset="0"/>
                  <a:ea typeface="HY헤드라인M" pitchFamily="18" charset="-127"/>
                </a:defRPr>
              </a:lvl2pPr>
              <a:lvl3pPr marL="1143000" indent="-228600" defTabSz="762000">
                <a:defRPr sz="1100">
                  <a:solidFill>
                    <a:schemeClr val="tx1"/>
                  </a:solidFill>
                  <a:latin typeface="Arial Black" pitchFamily="34" charset="0"/>
                  <a:ea typeface="HY헤드라인M" pitchFamily="18" charset="-127"/>
                </a:defRPr>
              </a:lvl3pPr>
              <a:lvl4pPr marL="1600200" indent="-228600" defTabSz="762000">
                <a:defRPr sz="1100">
                  <a:solidFill>
                    <a:schemeClr val="tx1"/>
                  </a:solidFill>
                  <a:latin typeface="Arial Black" pitchFamily="34" charset="0"/>
                  <a:ea typeface="HY헤드라인M" pitchFamily="18" charset="-127"/>
                </a:defRPr>
              </a:lvl4pPr>
              <a:lvl5pPr marL="2057400" indent="-228600" defTabSz="762000">
                <a:defRPr sz="1100">
                  <a:solidFill>
                    <a:schemeClr val="tx1"/>
                  </a:solidFill>
                  <a:latin typeface="Arial Black" pitchFamily="34" charset="0"/>
                  <a:ea typeface="HY헤드라인M" pitchFamily="18" charset="-127"/>
                </a:defRPr>
              </a:lvl5pPr>
              <a:lvl6pPr marL="2514600" indent="-228600" defTabSz="7620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itchFamily="2" charset="2"/>
                <a:defRPr sz="1100">
                  <a:solidFill>
                    <a:schemeClr val="tx1"/>
                  </a:solidFill>
                  <a:latin typeface="Arial Black" pitchFamily="34" charset="0"/>
                  <a:ea typeface="HY헤드라인M" pitchFamily="18" charset="-127"/>
                </a:defRPr>
              </a:lvl6pPr>
              <a:lvl7pPr marL="2971800" indent="-228600" defTabSz="7620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itchFamily="2" charset="2"/>
                <a:defRPr sz="1100">
                  <a:solidFill>
                    <a:schemeClr val="tx1"/>
                  </a:solidFill>
                  <a:latin typeface="Arial Black" pitchFamily="34" charset="0"/>
                  <a:ea typeface="HY헤드라인M" pitchFamily="18" charset="-127"/>
                </a:defRPr>
              </a:lvl7pPr>
              <a:lvl8pPr marL="3429000" indent="-228600" defTabSz="7620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itchFamily="2" charset="2"/>
                <a:defRPr sz="1100">
                  <a:solidFill>
                    <a:schemeClr val="tx1"/>
                  </a:solidFill>
                  <a:latin typeface="Arial Black" pitchFamily="34" charset="0"/>
                  <a:ea typeface="HY헤드라인M" pitchFamily="18" charset="-127"/>
                </a:defRPr>
              </a:lvl8pPr>
              <a:lvl9pPr marL="3886200" indent="-228600" defTabSz="7620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itchFamily="2" charset="2"/>
                <a:defRPr sz="1100">
                  <a:solidFill>
                    <a:schemeClr val="tx1"/>
                  </a:solidFill>
                  <a:latin typeface="Arial Black" pitchFamily="34" charset="0"/>
                  <a:ea typeface="HY헤드라인M" pitchFamily="18" charset="-127"/>
                </a:defRPr>
              </a:lvl9pPr>
            </a:lstStyle>
            <a:p>
              <a:pPr marL="95250" indent="0" latinLnBrk="0">
                <a:spcBef>
                  <a:spcPts val="1200"/>
                </a:spcBef>
              </a:pPr>
              <a:r>
                <a:rPr lang="en-US" altLang="ko-KR" sz="1600" b="1" dirty="0">
                  <a:latin typeface="맑은 고딕" pitchFamily="50" charset="-127"/>
                  <a:ea typeface="맑은 고딕" pitchFamily="50" charset="-127"/>
                </a:rPr>
                <a:t>1</a:t>
              </a:r>
              <a:r>
                <a:rPr lang="ko-KR" altLang="en-US" sz="1600" b="1" dirty="0">
                  <a:latin typeface="맑은 고딕" pitchFamily="50" charset="-127"/>
                  <a:ea typeface="맑은 고딕" pitchFamily="50" charset="-127"/>
                </a:rPr>
                <a:t>차</a:t>
              </a:r>
              <a:r>
                <a:rPr lang="en-US" altLang="ko-KR" sz="1600" b="1" dirty="0">
                  <a:latin typeface="맑은 고딕" pitchFamily="50" charset="-127"/>
                  <a:ea typeface="맑은 고딕" pitchFamily="50" charset="-127"/>
                </a:rPr>
                <a:t>(</a:t>
              </a:r>
              <a:r>
                <a:rPr lang="ko-KR" altLang="en-US" sz="1600" b="1" dirty="0" err="1">
                  <a:latin typeface="맑은 고딕" pitchFamily="50" charset="-127"/>
                  <a:ea typeface="맑은 고딕" pitchFamily="50" charset="-127"/>
                </a:rPr>
                <a:t>토아침</a:t>
              </a:r>
              <a:r>
                <a:rPr lang="en-US" altLang="ko-KR" sz="1600" b="1" dirty="0">
                  <a:latin typeface="맑은 고딕" pitchFamily="50" charset="-127"/>
                  <a:ea typeface="맑은 고딕" pitchFamily="50" charset="-127"/>
                </a:rPr>
                <a:t>) </a:t>
              </a:r>
              <a:r>
                <a:rPr lang="ko-KR" altLang="en-US" sz="1600" b="1" dirty="0">
                  <a:latin typeface="맑은 고딕" pitchFamily="50" charset="-127"/>
                  <a:ea typeface="맑은 고딕" pitchFamily="50" charset="-127"/>
                </a:rPr>
                <a:t>대비  </a:t>
              </a:r>
              <a:r>
                <a:rPr lang="en-US" altLang="ko-KR" sz="1600" b="1" dirty="0">
                  <a:latin typeface="맑은 고딕" pitchFamily="50" charset="-127"/>
                  <a:ea typeface="맑은 고딕" pitchFamily="50" charset="-127"/>
                </a:rPr>
                <a:t>2</a:t>
              </a:r>
              <a:r>
                <a:rPr lang="ko-KR" altLang="en-US" sz="1600" b="1" dirty="0">
                  <a:latin typeface="맑은 고딕" pitchFamily="50" charset="-127"/>
                  <a:ea typeface="맑은 고딕" pitchFamily="50" charset="-127"/>
                </a:rPr>
                <a:t>차</a:t>
              </a:r>
              <a:r>
                <a:rPr lang="en-US" altLang="ko-KR" sz="1600" b="1" dirty="0">
                  <a:latin typeface="맑은 고딕" pitchFamily="50" charset="-127"/>
                  <a:ea typeface="맑은 고딕" pitchFamily="50" charset="-127"/>
                </a:rPr>
                <a:t>(</a:t>
              </a:r>
              <a:r>
                <a:rPr lang="ko-KR" altLang="en-US" sz="1600" b="1" dirty="0">
                  <a:latin typeface="맑은 고딕" pitchFamily="50" charset="-127"/>
                  <a:ea typeface="맑은 고딕" pitchFamily="50" charset="-127"/>
                </a:rPr>
                <a:t>목 아침</a:t>
              </a:r>
              <a:r>
                <a:rPr lang="en-US" altLang="ko-KR" sz="1600" b="1" dirty="0">
                  <a:latin typeface="맑은 고딕" pitchFamily="50" charset="-127"/>
                  <a:ea typeface="맑은 고딕" pitchFamily="50" charset="-127"/>
                </a:rPr>
                <a:t>)</a:t>
              </a:r>
              <a:r>
                <a:rPr lang="ko-KR" altLang="en-US" sz="1600" b="1" dirty="0">
                  <a:latin typeface="맑은 고딕" pitchFamily="50" charset="-127"/>
                  <a:ea typeface="맑은 고딕" pitchFamily="50" charset="-127"/>
                </a:rPr>
                <a:t>에 직장여성층 </a:t>
              </a:r>
              <a:r>
                <a:rPr lang="en-US" altLang="ko-KR" sz="1600" b="1" dirty="0">
                  <a:latin typeface="맑은 고딕" pitchFamily="50" charset="-127"/>
                  <a:ea typeface="맑은 고딕" pitchFamily="50" charset="-127"/>
                </a:rPr>
                <a:t>2~30</a:t>
              </a:r>
              <a:r>
                <a:rPr lang="ko-KR" altLang="en-US" sz="1600" b="1" dirty="0">
                  <a:latin typeface="맑은 고딕" pitchFamily="50" charset="-127"/>
                  <a:ea typeface="맑은 고딕" pitchFamily="50" charset="-127"/>
                </a:rPr>
                <a:t>대의</a:t>
              </a:r>
              <a:r>
                <a:rPr lang="en-US" altLang="ko-KR" sz="1600" b="1" dirty="0">
                  <a:latin typeface="맑은 고딕" pitchFamily="50" charset="-127"/>
                  <a:ea typeface="맑은 고딕" pitchFamily="50" charset="-127"/>
                </a:rPr>
                <a:t> </a:t>
              </a:r>
              <a:r>
                <a:rPr lang="ko-KR" altLang="en-US" sz="1600" b="1" dirty="0">
                  <a:latin typeface="맑은 고딕" pitchFamily="50" charset="-127"/>
                  <a:ea typeface="맑은 고딕" pitchFamily="50" charset="-127"/>
                </a:rPr>
                <a:t>비중이 상대적으로 낮음</a:t>
              </a:r>
              <a:endParaRPr lang="en-US" altLang="ko-KR" sz="1600" b="1" dirty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3" name="Text Box 25"/>
            <p:cNvSpPr txBox="1">
              <a:spLocks noChangeArrowheads="1"/>
            </p:cNvSpPr>
            <p:nvPr/>
          </p:nvSpPr>
          <p:spPr bwMode="gray">
            <a:xfrm>
              <a:off x="3989378" y="5981561"/>
              <a:ext cx="3071834" cy="857256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108000" rIns="108000" anchor="ctr" anchorCtr="0">
              <a:noAutofit/>
            </a:bodyPr>
            <a:lstStyle>
              <a:lvl1pPr marL="457200" indent="-457200" defTabSz="762000">
                <a:defRPr sz="1100">
                  <a:solidFill>
                    <a:schemeClr val="tx1"/>
                  </a:solidFill>
                  <a:latin typeface="Arial Black" pitchFamily="34" charset="0"/>
                  <a:ea typeface="HY헤드라인M" pitchFamily="18" charset="-127"/>
                </a:defRPr>
              </a:lvl1pPr>
              <a:lvl2pPr marL="914400" indent="-457200" defTabSz="762000">
                <a:defRPr sz="1100">
                  <a:solidFill>
                    <a:schemeClr val="tx1"/>
                  </a:solidFill>
                  <a:latin typeface="Arial Black" pitchFamily="34" charset="0"/>
                  <a:ea typeface="HY헤드라인M" pitchFamily="18" charset="-127"/>
                </a:defRPr>
              </a:lvl2pPr>
              <a:lvl3pPr marL="1143000" indent="-228600" defTabSz="762000">
                <a:defRPr sz="1100">
                  <a:solidFill>
                    <a:schemeClr val="tx1"/>
                  </a:solidFill>
                  <a:latin typeface="Arial Black" pitchFamily="34" charset="0"/>
                  <a:ea typeface="HY헤드라인M" pitchFamily="18" charset="-127"/>
                </a:defRPr>
              </a:lvl3pPr>
              <a:lvl4pPr marL="1600200" indent="-228600" defTabSz="762000">
                <a:defRPr sz="1100">
                  <a:solidFill>
                    <a:schemeClr val="tx1"/>
                  </a:solidFill>
                  <a:latin typeface="Arial Black" pitchFamily="34" charset="0"/>
                  <a:ea typeface="HY헤드라인M" pitchFamily="18" charset="-127"/>
                </a:defRPr>
              </a:lvl4pPr>
              <a:lvl5pPr marL="2057400" indent="-228600" defTabSz="762000">
                <a:defRPr sz="1100">
                  <a:solidFill>
                    <a:schemeClr val="tx1"/>
                  </a:solidFill>
                  <a:latin typeface="Arial Black" pitchFamily="34" charset="0"/>
                  <a:ea typeface="HY헤드라인M" pitchFamily="18" charset="-127"/>
                </a:defRPr>
              </a:lvl5pPr>
              <a:lvl6pPr marL="2514600" indent="-228600" defTabSz="7620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itchFamily="2" charset="2"/>
                <a:defRPr sz="1100">
                  <a:solidFill>
                    <a:schemeClr val="tx1"/>
                  </a:solidFill>
                  <a:latin typeface="Arial Black" pitchFamily="34" charset="0"/>
                  <a:ea typeface="HY헤드라인M" pitchFamily="18" charset="-127"/>
                </a:defRPr>
              </a:lvl6pPr>
              <a:lvl7pPr marL="2971800" indent="-228600" defTabSz="7620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itchFamily="2" charset="2"/>
                <a:defRPr sz="1100">
                  <a:solidFill>
                    <a:schemeClr val="tx1"/>
                  </a:solidFill>
                  <a:latin typeface="Arial Black" pitchFamily="34" charset="0"/>
                  <a:ea typeface="HY헤드라인M" pitchFamily="18" charset="-127"/>
                </a:defRPr>
              </a:lvl7pPr>
              <a:lvl8pPr marL="3429000" indent="-228600" defTabSz="7620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itchFamily="2" charset="2"/>
                <a:defRPr sz="1100">
                  <a:solidFill>
                    <a:schemeClr val="tx1"/>
                  </a:solidFill>
                  <a:latin typeface="Arial Black" pitchFamily="34" charset="0"/>
                  <a:ea typeface="HY헤드라인M" pitchFamily="18" charset="-127"/>
                </a:defRPr>
              </a:lvl8pPr>
              <a:lvl9pPr marL="3886200" indent="-228600" defTabSz="7620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itchFamily="2" charset="2"/>
                <a:defRPr sz="1100">
                  <a:solidFill>
                    <a:schemeClr val="tx1"/>
                  </a:solidFill>
                  <a:latin typeface="Arial Black" pitchFamily="34" charset="0"/>
                  <a:ea typeface="HY헤드라인M" pitchFamily="18" charset="-127"/>
                </a:defRPr>
              </a:lvl9pPr>
            </a:lstStyle>
            <a:p>
              <a:pPr marL="95250" indent="0" latinLnBrk="0">
                <a:spcBef>
                  <a:spcPts val="1200"/>
                </a:spcBef>
              </a:pPr>
              <a:r>
                <a:rPr lang="en-US" altLang="ko-KR" sz="1600" b="1" dirty="0">
                  <a:latin typeface="맑은 고딕" pitchFamily="50" charset="-127"/>
                  <a:ea typeface="맑은 고딕" pitchFamily="50" charset="-127"/>
                </a:rPr>
                <a:t>SO WOOL </a:t>
              </a:r>
              <a:r>
                <a:rPr lang="ko-KR" altLang="en-US" sz="1600" b="1" dirty="0">
                  <a:latin typeface="맑은 고딕" pitchFamily="50" charset="-127"/>
                  <a:ea typeface="맑은 고딕" pitchFamily="50" charset="-127"/>
                </a:rPr>
                <a:t>구매고객 중</a:t>
              </a:r>
              <a:r>
                <a:rPr lang="en-US" altLang="ko-KR" sz="1600" b="1" dirty="0">
                  <a:latin typeface="맑은 고딕" pitchFamily="50" charset="-127"/>
                  <a:ea typeface="맑은 고딕" pitchFamily="50" charset="-127"/>
                </a:rPr>
                <a:t> 2~30</a:t>
              </a:r>
              <a:r>
                <a:rPr lang="ko-KR" altLang="en-US" sz="1600" b="1" dirty="0">
                  <a:latin typeface="맑은 고딕" pitchFamily="50" charset="-127"/>
                  <a:ea typeface="맑은 고딕" pitchFamily="50" charset="-127"/>
                </a:rPr>
                <a:t>대 고객은 고 매출 프리미엄 성향 보유</a:t>
              </a:r>
              <a:endParaRPr lang="en-US" altLang="ko-KR" sz="1600" b="1" dirty="0">
                <a:latin typeface="맑은 고딕" pitchFamily="50" charset="-127"/>
                <a:ea typeface="맑은 고딕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7363764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1231156" y="466720"/>
            <a:ext cx="7310309" cy="572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4306" tIns="52153" rIns="104306" bIns="52153" rtlCol="0" anchor="ctr"/>
          <a:lstStyle/>
          <a:p>
            <a:r>
              <a:rPr lang="ko-KR" altLang="en-US" sz="3200" b="1" spc="-171" dirty="0">
                <a:solidFill>
                  <a:srgbClr val="009999"/>
                </a:solidFill>
                <a:latin typeface="Calibri" pitchFamily="34" charset="0"/>
                <a:ea typeface="나눔바른고딕 옛한글" pitchFamily="50" charset="-127"/>
                <a:cs typeface="Calibri" pitchFamily="34" charset="0"/>
              </a:rPr>
              <a:t>분석 </a:t>
            </a:r>
            <a:r>
              <a:rPr lang="en-US" altLang="ko-KR" sz="3200" b="1" spc="-171" dirty="0">
                <a:solidFill>
                  <a:srgbClr val="009999"/>
                </a:solidFill>
                <a:latin typeface="Calibri" pitchFamily="34" charset="0"/>
                <a:ea typeface="나눔바른고딕 옛한글" pitchFamily="50" charset="-127"/>
                <a:cs typeface="Calibri" pitchFamily="34" charset="0"/>
              </a:rPr>
              <a:t>Implication </a:t>
            </a:r>
            <a:r>
              <a:rPr lang="ko-KR" altLang="en-US" sz="3200" b="1" spc="-171" dirty="0">
                <a:solidFill>
                  <a:srgbClr val="009999"/>
                </a:solidFill>
                <a:latin typeface="Calibri" pitchFamily="34" charset="0"/>
                <a:ea typeface="나눔바른고딕 옛한글" pitchFamily="50" charset="-127"/>
                <a:cs typeface="Calibri" pitchFamily="34" charset="0"/>
              </a:rPr>
              <a:t>도출 </a:t>
            </a:r>
            <a:r>
              <a:rPr lang="en-US" altLang="ko-KR" sz="3200" b="1" spc="-171" dirty="0">
                <a:solidFill>
                  <a:srgbClr val="009999"/>
                </a:solidFill>
                <a:latin typeface="Calibri" pitchFamily="34" charset="0"/>
                <a:ea typeface="나눔바른고딕 옛한글" pitchFamily="50" charset="-127"/>
                <a:cs typeface="Calibri" pitchFamily="34" charset="0"/>
              </a:rPr>
              <a:t>FORMAT</a:t>
            </a:r>
            <a:endParaRPr lang="ko-KR" altLang="en-US" sz="3200" b="1" spc="-171" dirty="0">
              <a:solidFill>
                <a:srgbClr val="009999"/>
              </a:solidFill>
              <a:latin typeface="Calibri" pitchFamily="34" charset="0"/>
              <a:ea typeface="나눔바른고딕 옛한글" pitchFamily="50" charset="-127"/>
              <a:cs typeface="Calibri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365478" y="684287"/>
            <a:ext cx="20758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dirty="0"/>
              <a:t>Big Data Profiler – Analysis</a:t>
            </a:r>
            <a:endParaRPr lang="ko-KR" altLang="en-US" sz="1400" b="1" dirty="0"/>
          </a:p>
        </p:txBody>
      </p:sp>
      <p:sp>
        <p:nvSpPr>
          <p:cNvPr id="16" name="Text Box 25"/>
          <p:cNvSpPr txBox="1">
            <a:spLocks noChangeArrowheads="1"/>
          </p:cNvSpPr>
          <p:nvPr/>
        </p:nvSpPr>
        <p:spPr bwMode="gray">
          <a:xfrm>
            <a:off x="488916" y="1494615"/>
            <a:ext cx="1000132" cy="5214974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rgbClr val="C00000"/>
            </a:solidFill>
          </a:ln>
        </p:spPr>
        <p:txBody>
          <a:bodyPr lIns="108000" rIns="108000" anchor="ctr" anchorCtr="0">
            <a:noAutofit/>
          </a:bodyPr>
          <a:lstStyle>
            <a:lvl1pPr marL="457200" indent="-457200" defTabSz="762000">
              <a:defRPr sz="1100">
                <a:solidFill>
                  <a:schemeClr val="tx1"/>
                </a:solidFill>
                <a:latin typeface="Arial Black" pitchFamily="34" charset="0"/>
                <a:ea typeface="HY헤드라인M" pitchFamily="18" charset="-127"/>
              </a:defRPr>
            </a:lvl1pPr>
            <a:lvl2pPr marL="914400" indent="-457200" defTabSz="762000">
              <a:defRPr sz="1100">
                <a:solidFill>
                  <a:schemeClr val="tx1"/>
                </a:solidFill>
                <a:latin typeface="Arial Black" pitchFamily="34" charset="0"/>
                <a:ea typeface="HY헤드라인M" pitchFamily="18" charset="-127"/>
              </a:defRPr>
            </a:lvl2pPr>
            <a:lvl3pPr marL="1143000" indent="-228600" defTabSz="762000">
              <a:defRPr sz="1100">
                <a:solidFill>
                  <a:schemeClr val="tx1"/>
                </a:solidFill>
                <a:latin typeface="Arial Black" pitchFamily="34" charset="0"/>
                <a:ea typeface="HY헤드라인M" pitchFamily="18" charset="-127"/>
              </a:defRPr>
            </a:lvl3pPr>
            <a:lvl4pPr marL="1600200" indent="-228600" defTabSz="762000">
              <a:defRPr sz="1100">
                <a:solidFill>
                  <a:schemeClr val="tx1"/>
                </a:solidFill>
                <a:latin typeface="Arial Black" pitchFamily="34" charset="0"/>
                <a:ea typeface="HY헤드라인M" pitchFamily="18" charset="-127"/>
              </a:defRPr>
            </a:lvl4pPr>
            <a:lvl5pPr marL="2057400" indent="-228600" defTabSz="762000">
              <a:defRPr sz="1100">
                <a:solidFill>
                  <a:schemeClr val="tx1"/>
                </a:solidFill>
                <a:latin typeface="Arial Black" pitchFamily="34" charset="0"/>
                <a:ea typeface="HY헤드라인M" pitchFamily="18" charset="-127"/>
              </a:defRPr>
            </a:lvl5pPr>
            <a:lvl6pPr marL="2514600" indent="-228600" defTabSz="7620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1100">
                <a:solidFill>
                  <a:schemeClr val="tx1"/>
                </a:solidFill>
                <a:latin typeface="Arial Black" pitchFamily="34" charset="0"/>
                <a:ea typeface="HY헤드라인M" pitchFamily="18" charset="-127"/>
              </a:defRPr>
            </a:lvl6pPr>
            <a:lvl7pPr marL="2971800" indent="-228600" defTabSz="7620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1100">
                <a:solidFill>
                  <a:schemeClr val="tx1"/>
                </a:solidFill>
                <a:latin typeface="Arial Black" pitchFamily="34" charset="0"/>
                <a:ea typeface="HY헤드라인M" pitchFamily="18" charset="-127"/>
              </a:defRPr>
            </a:lvl7pPr>
            <a:lvl8pPr marL="3429000" indent="-228600" defTabSz="7620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1100">
                <a:solidFill>
                  <a:schemeClr val="tx1"/>
                </a:solidFill>
                <a:latin typeface="Arial Black" pitchFamily="34" charset="0"/>
                <a:ea typeface="HY헤드라인M" pitchFamily="18" charset="-127"/>
              </a:defRPr>
            </a:lvl8pPr>
            <a:lvl9pPr marL="3886200" indent="-228600" defTabSz="7620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1100">
                <a:solidFill>
                  <a:schemeClr val="tx1"/>
                </a:solidFill>
                <a:latin typeface="Arial Black" pitchFamily="34" charset="0"/>
                <a:ea typeface="HY헤드라인M" pitchFamily="18" charset="-127"/>
              </a:defRPr>
            </a:lvl9pPr>
          </a:lstStyle>
          <a:p>
            <a:pPr marL="0" indent="0" algn="ctr" latinLnBrk="0">
              <a:spcBef>
                <a:spcPts val="1200"/>
              </a:spcBef>
            </a:pPr>
            <a:r>
              <a:rPr lang="ko-KR" altLang="en-US" sz="2000" b="1" dirty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가설 </a:t>
            </a:r>
            <a:endParaRPr lang="en-US" altLang="ko-KR" sz="2000" b="1" dirty="0">
              <a:solidFill>
                <a:srgbClr val="C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Text Box 25"/>
          <p:cNvSpPr txBox="1">
            <a:spLocks noChangeArrowheads="1"/>
          </p:cNvSpPr>
          <p:nvPr/>
        </p:nvSpPr>
        <p:spPr bwMode="gray">
          <a:xfrm>
            <a:off x="1917676" y="1351739"/>
            <a:ext cx="3071834" cy="571504"/>
          </a:xfrm>
          <a:prstGeom prst="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txBody>
          <a:bodyPr lIns="108000" rIns="108000" anchor="ctr" anchorCtr="0">
            <a:noAutofit/>
          </a:bodyPr>
          <a:lstStyle>
            <a:lvl1pPr marL="457200" indent="-457200" defTabSz="762000">
              <a:defRPr sz="1100">
                <a:solidFill>
                  <a:schemeClr val="tx1"/>
                </a:solidFill>
                <a:latin typeface="Arial Black" pitchFamily="34" charset="0"/>
                <a:ea typeface="HY헤드라인M" pitchFamily="18" charset="-127"/>
              </a:defRPr>
            </a:lvl1pPr>
            <a:lvl2pPr marL="914400" indent="-457200" defTabSz="762000">
              <a:defRPr sz="1100">
                <a:solidFill>
                  <a:schemeClr val="tx1"/>
                </a:solidFill>
                <a:latin typeface="Arial Black" pitchFamily="34" charset="0"/>
                <a:ea typeface="HY헤드라인M" pitchFamily="18" charset="-127"/>
              </a:defRPr>
            </a:lvl2pPr>
            <a:lvl3pPr marL="1143000" indent="-228600" defTabSz="762000">
              <a:defRPr sz="1100">
                <a:solidFill>
                  <a:schemeClr val="tx1"/>
                </a:solidFill>
                <a:latin typeface="Arial Black" pitchFamily="34" charset="0"/>
                <a:ea typeface="HY헤드라인M" pitchFamily="18" charset="-127"/>
              </a:defRPr>
            </a:lvl3pPr>
            <a:lvl4pPr marL="1600200" indent="-228600" defTabSz="762000">
              <a:defRPr sz="1100">
                <a:solidFill>
                  <a:schemeClr val="tx1"/>
                </a:solidFill>
                <a:latin typeface="Arial Black" pitchFamily="34" charset="0"/>
                <a:ea typeface="HY헤드라인M" pitchFamily="18" charset="-127"/>
              </a:defRPr>
            </a:lvl4pPr>
            <a:lvl5pPr marL="2057400" indent="-228600" defTabSz="762000">
              <a:defRPr sz="1100">
                <a:solidFill>
                  <a:schemeClr val="tx1"/>
                </a:solidFill>
                <a:latin typeface="Arial Black" pitchFamily="34" charset="0"/>
                <a:ea typeface="HY헤드라인M" pitchFamily="18" charset="-127"/>
              </a:defRPr>
            </a:lvl5pPr>
            <a:lvl6pPr marL="2514600" indent="-228600" defTabSz="7620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1100">
                <a:solidFill>
                  <a:schemeClr val="tx1"/>
                </a:solidFill>
                <a:latin typeface="Arial Black" pitchFamily="34" charset="0"/>
                <a:ea typeface="HY헤드라인M" pitchFamily="18" charset="-127"/>
              </a:defRPr>
            </a:lvl6pPr>
            <a:lvl7pPr marL="2971800" indent="-228600" defTabSz="7620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1100">
                <a:solidFill>
                  <a:schemeClr val="tx1"/>
                </a:solidFill>
                <a:latin typeface="Arial Black" pitchFamily="34" charset="0"/>
                <a:ea typeface="HY헤드라인M" pitchFamily="18" charset="-127"/>
              </a:defRPr>
            </a:lvl7pPr>
            <a:lvl8pPr marL="3429000" indent="-228600" defTabSz="7620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1100">
                <a:solidFill>
                  <a:schemeClr val="tx1"/>
                </a:solidFill>
                <a:latin typeface="Arial Black" pitchFamily="34" charset="0"/>
                <a:ea typeface="HY헤드라인M" pitchFamily="18" charset="-127"/>
              </a:defRPr>
            </a:lvl8pPr>
            <a:lvl9pPr marL="3886200" indent="-228600" defTabSz="7620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1100">
                <a:solidFill>
                  <a:schemeClr val="tx1"/>
                </a:solidFill>
                <a:latin typeface="Arial Black" pitchFamily="34" charset="0"/>
                <a:ea typeface="HY헤드라인M" pitchFamily="18" charset="-127"/>
              </a:defRPr>
            </a:lvl9pPr>
          </a:lstStyle>
          <a:p>
            <a:pPr marL="0" indent="0" algn="ctr" latinLnBrk="0">
              <a:spcBef>
                <a:spcPts val="1200"/>
              </a:spcBef>
            </a:pPr>
            <a:r>
              <a:rPr lang="ko-KR" altLang="en-US" sz="20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분석 결과</a:t>
            </a:r>
            <a:endParaRPr lang="en-US" altLang="ko-KR" sz="20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Text Box 25"/>
          <p:cNvSpPr txBox="1">
            <a:spLocks noChangeArrowheads="1"/>
          </p:cNvSpPr>
          <p:nvPr/>
        </p:nvSpPr>
        <p:spPr bwMode="gray">
          <a:xfrm>
            <a:off x="5346700" y="1351739"/>
            <a:ext cx="2428892" cy="571504"/>
          </a:xfrm>
          <a:prstGeom prst="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txBody>
          <a:bodyPr lIns="108000" rIns="108000" anchor="ctr" anchorCtr="0">
            <a:noAutofit/>
          </a:bodyPr>
          <a:lstStyle>
            <a:lvl1pPr marL="457200" indent="-457200" defTabSz="762000">
              <a:defRPr sz="1100">
                <a:solidFill>
                  <a:schemeClr val="tx1"/>
                </a:solidFill>
                <a:latin typeface="Arial Black" pitchFamily="34" charset="0"/>
                <a:ea typeface="HY헤드라인M" pitchFamily="18" charset="-127"/>
              </a:defRPr>
            </a:lvl1pPr>
            <a:lvl2pPr marL="914400" indent="-457200" defTabSz="762000">
              <a:defRPr sz="1100">
                <a:solidFill>
                  <a:schemeClr val="tx1"/>
                </a:solidFill>
                <a:latin typeface="Arial Black" pitchFamily="34" charset="0"/>
                <a:ea typeface="HY헤드라인M" pitchFamily="18" charset="-127"/>
              </a:defRPr>
            </a:lvl2pPr>
            <a:lvl3pPr marL="1143000" indent="-228600" defTabSz="762000">
              <a:defRPr sz="1100">
                <a:solidFill>
                  <a:schemeClr val="tx1"/>
                </a:solidFill>
                <a:latin typeface="Arial Black" pitchFamily="34" charset="0"/>
                <a:ea typeface="HY헤드라인M" pitchFamily="18" charset="-127"/>
              </a:defRPr>
            </a:lvl3pPr>
            <a:lvl4pPr marL="1600200" indent="-228600" defTabSz="762000">
              <a:defRPr sz="1100">
                <a:solidFill>
                  <a:schemeClr val="tx1"/>
                </a:solidFill>
                <a:latin typeface="Arial Black" pitchFamily="34" charset="0"/>
                <a:ea typeface="HY헤드라인M" pitchFamily="18" charset="-127"/>
              </a:defRPr>
            </a:lvl4pPr>
            <a:lvl5pPr marL="2057400" indent="-228600" defTabSz="762000">
              <a:defRPr sz="1100">
                <a:solidFill>
                  <a:schemeClr val="tx1"/>
                </a:solidFill>
                <a:latin typeface="Arial Black" pitchFamily="34" charset="0"/>
                <a:ea typeface="HY헤드라인M" pitchFamily="18" charset="-127"/>
              </a:defRPr>
            </a:lvl5pPr>
            <a:lvl6pPr marL="2514600" indent="-228600" defTabSz="7620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1100">
                <a:solidFill>
                  <a:schemeClr val="tx1"/>
                </a:solidFill>
                <a:latin typeface="Arial Black" pitchFamily="34" charset="0"/>
                <a:ea typeface="HY헤드라인M" pitchFamily="18" charset="-127"/>
              </a:defRPr>
            </a:lvl6pPr>
            <a:lvl7pPr marL="2971800" indent="-228600" defTabSz="7620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1100">
                <a:solidFill>
                  <a:schemeClr val="tx1"/>
                </a:solidFill>
                <a:latin typeface="Arial Black" pitchFamily="34" charset="0"/>
                <a:ea typeface="HY헤드라인M" pitchFamily="18" charset="-127"/>
              </a:defRPr>
            </a:lvl7pPr>
            <a:lvl8pPr marL="3429000" indent="-228600" defTabSz="7620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1100">
                <a:solidFill>
                  <a:schemeClr val="tx1"/>
                </a:solidFill>
                <a:latin typeface="Arial Black" pitchFamily="34" charset="0"/>
                <a:ea typeface="HY헤드라인M" pitchFamily="18" charset="-127"/>
              </a:defRPr>
            </a:lvl8pPr>
            <a:lvl9pPr marL="3886200" indent="-228600" defTabSz="7620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1100">
                <a:solidFill>
                  <a:schemeClr val="tx1"/>
                </a:solidFill>
                <a:latin typeface="Arial Black" pitchFamily="34" charset="0"/>
                <a:ea typeface="HY헤드라인M" pitchFamily="18" charset="-127"/>
              </a:defRPr>
            </a:lvl9pPr>
          </a:lstStyle>
          <a:p>
            <a:pPr marL="0" indent="0" algn="ctr" latinLnBrk="0">
              <a:spcBef>
                <a:spcPts val="1200"/>
              </a:spcBef>
            </a:pPr>
            <a:r>
              <a:rPr lang="en-US" altLang="ko-KR" sz="20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implication</a:t>
            </a:r>
          </a:p>
        </p:txBody>
      </p:sp>
      <p:sp>
        <p:nvSpPr>
          <p:cNvPr id="11" name="Text Box 25"/>
          <p:cNvSpPr txBox="1">
            <a:spLocks noChangeArrowheads="1"/>
          </p:cNvSpPr>
          <p:nvPr/>
        </p:nvSpPr>
        <p:spPr bwMode="gray">
          <a:xfrm>
            <a:off x="7989906" y="1351739"/>
            <a:ext cx="2286016" cy="571504"/>
          </a:xfrm>
          <a:prstGeom prst="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txBody>
          <a:bodyPr lIns="108000" rIns="108000" anchor="ctr" anchorCtr="0">
            <a:noAutofit/>
          </a:bodyPr>
          <a:lstStyle>
            <a:lvl1pPr marL="457200" indent="-457200" defTabSz="762000">
              <a:defRPr sz="1100">
                <a:solidFill>
                  <a:schemeClr val="tx1"/>
                </a:solidFill>
                <a:latin typeface="Arial Black" pitchFamily="34" charset="0"/>
                <a:ea typeface="HY헤드라인M" pitchFamily="18" charset="-127"/>
              </a:defRPr>
            </a:lvl1pPr>
            <a:lvl2pPr marL="914400" indent="-457200" defTabSz="762000">
              <a:defRPr sz="1100">
                <a:solidFill>
                  <a:schemeClr val="tx1"/>
                </a:solidFill>
                <a:latin typeface="Arial Black" pitchFamily="34" charset="0"/>
                <a:ea typeface="HY헤드라인M" pitchFamily="18" charset="-127"/>
              </a:defRPr>
            </a:lvl2pPr>
            <a:lvl3pPr marL="1143000" indent="-228600" defTabSz="762000">
              <a:defRPr sz="1100">
                <a:solidFill>
                  <a:schemeClr val="tx1"/>
                </a:solidFill>
                <a:latin typeface="Arial Black" pitchFamily="34" charset="0"/>
                <a:ea typeface="HY헤드라인M" pitchFamily="18" charset="-127"/>
              </a:defRPr>
            </a:lvl3pPr>
            <a:lvl4pPr marL="1600200" indent="-228600" defTabSz="762000">
              <a:defRPr sz="1100">
                <a:solidFill>
                  <a:schemeClr val="tx1"/>
                </a:solidFill>
                <a:latin typeface="Arial Black" pitchFamily="34" charset="0"/>
                <a:ea typeface="HY헤드라인M" pitchFamily="18" charset="-127"/>
              </a:defRPr>
            </a:lvl4pPr>
            <a:lvl5pPr marL="2057400" indent="-228600" defTabSz="762000">
              <a:defRPr sz="1100">
                <a:solidFill>
                  <a:schemeClr val="tx1"/>
                </a:solidFill>
                <a:latin typeface="Arial Black" pitchFamily="34" charset="0"/>
                <a:ea typeface="HY헤드라인M" pitchFamily="18" charset="-127"/>
              </a:defRPr>
            </a:lvl5pPr>
            <a:lvl6pPr marL="2514600" indent="-228600" defTabSz="7620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1100">
                <a:solidFill>
                  <a:schemeClr val="tx1"/>
                </a:solidFill>
                <a:latin typeface="Arial Black" pitchFamily="34" charset="0"/>
                <a:ea typeface="HY헤드라인M" pitchFamily="18" charset="-127"/>
              </a:defRPr>
            </a:lvl6pPr>
            <a:lvl7pPr marL="2971800" indent="-228600" defTabSz="7620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1100">
                <a:solidFill>
                  <a:schemeClr val="tx1"/>
                </a:solidFill>
                <a:latin typeface="Arial Black" pitchFamily="34" charset="0"/>
                <a:ea typeface="HY헤드라인M" pitchFamily="18" charset="-127"/>
              </a:defRPr>
            </a:lvl7pPr>
            <a:lvl8pPr marL="3429000" indent="-228600" defTabSz="7620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1100">
                <a:solidFill>
                  <a:schemeClr val="tx1"/>
                </a:solidFill>
                <a:latin typeface="Arial Black" pitchFamily="34" charset="0"/>
                <a:ea typeface="HY헤드라인M" pitchFamily="18" charset="-127"/>
              </a:defRPr>
            </a:lvl8pPr>
            <a:lvl9pPr marL="3886200" indent="-228600" defTabSz="7620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1100">
                <a:solidFill>
                  <a:schemeClr val="tx1"/>
                </a:solidFill>
                <a:latin typeface="Arial Black" pitchFamily="34" charset="0"/>
                <a:ea typeface="HY헤드라인M" pitchFamily="18" charset="-127"/>
              </a:defRPr>
            </a:lvl9pPr>
          </a:lstStyle>
          <a:p>
            <a:pPr marL="0" indent="0" algn="ctr" latinLnBrk="0">
              <a:spcBef>
                <a:spcPts val="1200"/>
              </a:spcBef>
            </a:pPr>
            <a:r>
              <a:rPr lang="en-US" altLang="ko-KR" sz="20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Strategic Direction </a:t>
            </a:r>
            <a:r>
              <a:rPr lang="ko-KR" altLang="en-US" sz="20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예시</a:t>
            </a:r>
            <a:endParaRPr lang="en-US" altLang="ko-KR" sz="20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Text Box 25"/>
          <p:cNvSpPr txBox="1">
            <a:spLocks noChangeArrowheads="1"/>
          </p:cNvSpPr>
          <p:nvPr/>
        </p:nvSpPr>
        <p:spPr bwMode="gray">
          <a:xfrm>
            <a:off x="1917676" y="2066119"/>
            <a:ext cx="3071834" cy="857256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08000" rIns="108000" anchor="ctr" anchorCtr="0">
            <a:noAutofit/>
          </a:bodyPr>
          <a:lstStyle>
            <a:lvl1pPr marL="457200" indent="-457200" defTabSz="762000">
              <a:defRPr sz="1100">
                <a:solidFill>
                  <a:schemeClr val="tx1"/>
                </a:solidFill>
                <a:latin typeface="Arial Black" pitchFamily="34" charset="0"/>
                <a:ea typeface="HY헤드라인M" pitchFamily="18" charset="-127"/>
              </a:defRPr>
            </a:lvl1pPr>
            <a:lvl2pPr marL="914400" indent="-457200" defTabSz="762000">
              <a:defRPr sz="1100">
                <a:solidFill>
                  <a:schemeClr val="tx1"/>
                </a:solidFill>
                <a:latin typeface="Arial Black" pitchFamily="34" charset="0"/>
                <a:ea typeface="HY헤드라인M" pitchFamily="18" charset="-127"/>
              </a:defRPr>
            </a:lvl2pPr>
            <a:lvl3pPr marL="1143000" indent="-228600" defTabSz="762000">
              <a:defRPr sz="1100">
                <a:solidFill>
                  <a:schemeClr val="tx1"/>
                </a:solidFill>
                <a:latin typeface="Arial Black" pitchFamily="34" charset="0"/>
                <a:ea typeface="HY헤드라인M" pitchFamily="18" charset="-127"/>
              </a:defRPr>
            </a:lvl3pPr>
            <a:lvl4pPr marL="1600200" indent="-228600" defTabSz="762000">
              <a:defRPr sz="1100">
                <a:solidFill>
                  <a:schemeClr val="tx1"/>
                </a:solidFill>
                <a:latin typeface="Arial Black" pitchFamily="34" charset="0"/>
                <a:ea typeface="HY헤드라인M" pitchFamily="18" charset="-127"/>
              </a:defRPr>
            </a:lvl4pPr>
            <a:lvl5pPr marL="2057400" indent="-228600" defTabSz="762000">
              <a:defRPr sz="1100">
                <a:solidFill>
                  <a:schemeClr val="tx1"/>
                </a:solidFill>
                <a:latin typeface="Arial Black" pitchFamily="34" charset="0"/>
                <a:ea typeface="HY헤드라인M" pitchFamily="18" charset="-127"/>
              </a:defRPr>
            </a:lvl5pPr>
            <a:lvl6pPr marL="2514600" indent="-228600" defTabSz="7620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1100">
                <a:solidFill>
                  <a:schemeClr val="tx1"/>
                </a:solidFill>
                <a:latin typeface="Arial Black" pitchFamily="34" charset="0"/>
                <a:ea typeface="HY헤드라인M" pitchFamily="18" charset="-127"/>
              </a:defRPr>
            </a:lvl6pPr>
            <a:lvl7pPr marL="2971800" indent="-228600" defTabSz="7620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1100">
                <a:solidFill>
                  <a:schemeClr val="tx1"/>
                </a:solidFill>
                <a:latin typeface="Arial Black" pitchFamily="34" charset="0"/>
                <a:ea typeface="HY헤드라인M" pitchFamily="18" charset="-127"/>
              </a:defRPr>
            </a:lvl7pPr>
            <a:lvl8pPr marL="3429000" indent="-228600" defTabSz="7620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1100">
                <a:solidFill>
                  <a:schemeClr val="tx1"/>
                </a:solidFill>
                <a:latin typeface="Arial Black" pitchFamily="34" charset="0"/>
                <a:ea typeface="HY헤드라인M" pitchFamily="18" charset="-127"/>
              </a:defRPr>
            </a:lvl8pPr>
            <a:lvl9pPr marL="3886200" indent="-228600" defTabSz="7620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1100">
                <a:solidFill>
                  <a:schemeClr val="tx1"/>
                </a:solidFill>
                <a:latin typeface="Arial Black" pitchFamily="34" charset="0"/>
                <a:ea typeface="HY헤드라인M" pitchFamily="18" charset="-127"/>
              </a:defRPr>
            </a:lvl9pPr>
          </a:lstStyle>
          <a:p>
            <a:pPr marL="177800" indent="0" latinLnBrk="0">
              <a:spcBef>
                <a:spcPts val="1200"/>
              </a:spcBef>
            </a:pPr>
            <a:endParaRPr lang="en-US" altLang="ko-KR" sz="16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Text Box 25"/>
          <p:cNvSpPr txBox="1">
            <a:spLocks noChangeArrowheads="1"/>
          </p:cNvSpPr>
          <p:nvPr/>
        </p:nvSpPr>
        <p:spPr bwMode="gray">
          <a:xfrm>
            <a:off x="1917676" y="3021602"/>
            <a:ext cx="3071834" cy="1035851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08000" rIns="108000" anchor="ctr" anchorCtr="0">
            <a:noAutofit/>
          </a:bodyPr>
          <a:lstStyle>
            <a:lvl1pPr marL="457200" indent="-457200" defTabSz="762000">
              <a:defRPr sz="1100">
                <a:solidFill>
                  <a:schemeClr val="tx1"/>
                </a:solidFill>
                <a:latin typeface="Arial Black" pitchFamily="34" charset="0"/>
                <a:ea typeface="HY헤드라인M" pitchFamily="18" charset="-127"/>
              </a:defRPr>
            </a:lvl1pPr>
            <a:lvl2pPr marL="914400" indent="-457200" defTabSz="762000">
              <a:defRPr sz="1100">
                <a:solidFill>
                  <a:schemeClr val="tx1"/>
                </a:solidFill>
                <a:latin typeface="Arial Black" pitchFamily="34" charset="0"/>
                <a:ea typeface="HY헤드라인M" pitchFamily="18" charset="-127"/>
              </a:defRPr>
            </a:lvl2pPr>
            <a:lvl3pPr marL="1143000" indent="-228600" defTabSz="762000">
              <a:defRPr sz="1100">
                <a:solidFill>
                  <a:schemeClr val="tx1"/>
                </a:solidFill>
                <a:latin typeface="Arial Black" pitchFamily="34" charset="0"/>
                <a:ea typeface="HY헤드라인M" pitchFamily="18" charset="-127"/>
              </a:defRPr>
            </a:lvl3pPr>
            <a:lvl4pPr marL="1600200" indent="-228600" defTabSz="762000">
              <a:defRPr sz="1100">
                <a:solidFill>
                  <a:schemeClr val="tx1"/>
                </a:solidFill>
                <a:latin typeface="Arial Black" pitchFamily="34" charset="0"/>
                <a:ea typeface="HY헤드라인M" pitchFamily="18" charset="-127"/>
              </a:defRPr>
            </a:lvl4pPr>
            <a:lvl5pPr marL="2057400" indent="-228600" defTabSz="762000">
              <a:defRPr sz="1100">
                <a:solidFill>
                  <a:schemeClr val="tx1"/>
                </a:solidFill>
                <a:latin typeface="Arial Black" pitchFamily="34" charset="0"/>
                <a:ea typeface="HY헤드라인M" pitchFamily="18" charset="-127"/>
              </a:defRPr>
            </a:lvl5pPr>
            <a:lvl6pPr marL="2514600" indent="-228600" defTabSz="7620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1100">
                <a:solidFill>
                  <a:schemeClr val="tx1"/>
                </a:solidFill>
                <a:latin typeface="Arial Black" pitchFamily="34" charset="0"/>
                <a:ea typeface="HY헤드라인M" pitchFamily="18" charset="-127"/>
              </a:defRPr>
            </a:lvl6pPr>
            <a:lvl7pPr marL="2971800" indent="-228600" defTabSz="7620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1100">
                <a:solidFill>
                  <a:schemeClr val="tx1"/>
                </a:solidFill>
                <a:latin typeface="Arial Black" pitchFamily="34" charset="0"/>
                <a:ea typeface="HY헤드라인M" pitchFamily="18" charset="-127"/>
              </a:defRPr>
            </a:lvl7pPr>
            <a:lvl8pPr marL="3429000" indent="-228600" defTabSz="7620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1100">
                <a:solidFill>
                  <a:schemeClr val="tx1"/>
                </a:solidFill>
                <a:latin typeface="Arial Black" pitchFamily="34" charset="0"/>
                <a:ea typeface="HY헤드라인M" pitchFamily="18" charset="-127"/>
              </a:defRPr>
            </a:lvl8pPr>
            <a:lvl9pPr marL="3886200" indent="-228600" defTabSz="7620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1100">
                <a:solidFill>
                  <a:schemeClr val="tx1"/>
                </a:solidFill>
                <a:latin typeface="Arial Black" pitchFamily="34" charset="0"/>
                <a:ea typeface="HY헤드라인M" pitchFamily="18" charset="-127"/>
              </a:defRPr>
            </a:lvl9pPr>
          </a:lstStyle>
          <a:p>
            <a:pPr marL="95250" indent="0" latinLnBrk="0">
              <a:spcBef>
                <a:spcPts val="1200"/>
              </a:spcBef>
            </a:pPr>
            <a:endParaRPr lang="en-US" altLang="ko-KR" sz="16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Text Box 25"/>
          <p:cNvSpPr txBox="1">
            <a:spLocks noChangeArrowheads="1"/>
          </p:cNvSpPr>
          <p:nvPr/>
        </p:nvSpPr>
        <p:spPr bwMode="gray">
          <a:xfrm>
            <a:off x="1917676" y="4155680"/>
            <a:ext cx="3071834" cy="857256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08000" rIns="108000" anchor="ctr" anchorCtr="0">
            <a:noAutofit/>
          </a:bodyPr>
          <a:lstStyle>
            <a:lvl1pPr marL="457200" indent="-457200" defTabSz="762000">
              <a:defRPr sz="1100">
                <a:solidFill>
                  <a:schemeClr val="tx1"/>
                </a:solidFill>
                <a:latin typeface="Arial Black" pitchFamily="34" charset="0"/>
                <a:ea typeface="HY헤드라인M" pitchFamily="18" charset="-127"/>
              </a:defRPr>
            </a:lvl1pPr>
            <a:lvl2pPr marL="914400" indent="-457200" defTabSz="762000">
              <a:defRPr sz="1100">
                <a:solidFill>
                  <a:schemeClr val="tx1"/>
                </a:solidFill>
                <a:latin typeface="Arial Black" pitchFamily="34" charset="0"/>
                <a:ea typeface="HY헤드라인M" pitchFamily="18" charset="-127"/>
              </a:defRPr>
            </a:lvl2pPr>
            <a:lvl3pPr marL="1143000" indent="-228600" defTabSz="762000">
              <a:defRPr sz="1100">
                <a:solidFill>
                  <a:schemeClr val="tx1"/>
                </a:solidFill>
                <a:latin typeface="Arial Black" pitchFamily="34" charset="0"/>
                <a:ea typeface="HY헤드라인M" pitchFamily="18" charset="-127"/>
              </a:defRPr>
            </a:lvl3pPr>
            <a:lvl4pPr marL="1600200" indent="-228600" defTabSz="762000">
              <a:defRPr sz="1100">
                <a:solidFill>
                  <a:schemeClr val="tx1"/>
                </a:solidFill>
                <a:latin typeface="Arial Black" pitchFamily="34" charset="0"/>
                <a:ea typeface="HY헤드라인M" pitchFamily="18" charset="-127"/>
              </a:defRPr>
            </a:lvl4pPr>
            <a:lvl5pPr marL="2057400" indent="-228600" defTabSz="762000">
              <a:defRPr sz="1100">
                <a:solidFill>
                  <a:schemeClr val="tx1"/>
                </a:solidFill>
                <a:latin typeface="Arial Black" pitchFamily="34" charset="0"/>
                <a:ea typeface="HY헤드라인M" pitchFamily="18" charset="-127"/>
              </a:defRPr>
            </a:lvl5pPr>
            <a:lvl6pPr marL="2514600" indent="-228600" defTabSz="7620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1100">
                <a:solidFill>
                  <a:schemeClr val="tx1"/>
                </a:solidFill>
                <a:latin typeface="Arial Black" pitchFamily="34" charset="0"/>
                <a:ea typeface="HY헤드라인M" pitchFamily="18" charset="-127"/>
              </a:defRPr>
            </a:lvl6pPr>
            <a:lvl7pPr marL="2971800" indent="-228600" defTabSz="7620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1100">
                <a:solidFill>
                  <a:schemeClr val="tx1"/>
                </a:solidFill>
                <a:latin typeface="Arial Black" pitchFamily="34" charset="0"/>
                <a:ea typeface="HY헤드라인M" pitchFamily="18" charset="-127"/>
              </a:defRPr>
            </a:lvl7pPr>
            <a:lvl8pPr marL="3429000" indent="-228600" defTabSz="7620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1100">
                <a:solidFill>
                  <a:schemeClr val="tx1"/>
                </a:solidFill>
                <a:latin typeface="Arial Black" pitchFamily="34" charset="0"/>
                <a:ea typeface="HY헤드라인M" pitchFamily="18" charset="-127"/>
              </a:defRPr>
            </a:lvl8pPr>
            <a:lvl9pPr marL="3886200" indent="-228600" defTabSz="7620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1100">
                <a:solidFill>
                  <a:schemeClr val="tx1"/>
                </a:solidFill>
                <a:latin typeface="Arial Black" pitchFamily="34" charset="0"/>
                <a:ea typeface="HY헤드라인M" pitchFamily="18" charset="-127"/>
              </a:defRPr>
            </a:lvl9pPr>
          </a:lstStyle>
          <a:p>
            <a:pPr marL="95250" indent="0" latinLnBrk="0">
              <a:spcBef>
                <a:spcPts val="1200"/>
              </a:spcBef>
            </a:pPr>
            <a:endParaRPr lang="en-US" altLang="ko-KR" sz="16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Text Box 25"/>
          <p:cNvSpPr txBox="1">
            <a:spLocks noChangeArrowheads="1"/>
          </p:cNvSpPr>
          <p:nvPr/>
        </p:nvSpPr>
        <p:spPr bwMode="gray">
          <a:xfrm>
            <a:off x="1917676" y="5111163"/>
            <a:ext cx="3071834" cy="785818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08000" rIns="108000" anchor="ctr" anchorCtr="0">
            <a:noAutofit/>
          </a:bodyPr>
          <a:lstStyle>
            <a:lvl1pPr marL="457200" indent="-457200" defTabSz="762000">
              <a:defRPr sz="1100">
                <a:solidFill>
                  <a:schemeClr val="tx1"/>
                </a:solidFill>
                <a:latin typeface="Arial Black" pitchFamily="34" charset="0"/>
                <a:ea typeface="HY헤드라인M" pitchFamily="18" charset="-127"/>
              </a:defRPr>
            </a:lvl1pPr>
            <a:lvl2pPr marL="914400" indent="-457200" defTabSz="762000">
              <a:defRPr sz="1100">
                <a:solidFill>
                  <a:schemeClr val="tx1"/>
                </a:solidFill>
                <a:latin typeface="Arial Black" pitchFamily="34" charset="0"/>
                <a:ea typeface="HY헤드라인M" pitchFamily="18" charset="-127"/>
              </a:defRPr>
            </a:lvl2pPr>
            <a:lvl3pPr marL="1143000" indent="-228600" defTabSz="762000">
              <a:defRPr sz="1100">
                <a:solidFill>
                  <a:schemeClr val="tx1"/>
                </a:solidFill>
                <a:latin typeface="Arial Black" pitchFamily="34" charset="0"/>
                <a:ea typeface="HY헤드라인M" pitchFamily="18" charset="-127"/>
              </a:defRPr>
            </a:lvl3pPr>
            <a:lvl4pPr marL="1600200" indent="-228600" defTabSz="762000">
              <a:defRPr sz="1100">
                <a:solidFill>
                  <a:schemeClr val="tx1"/>
                </a:solidFill>
                <a:latin typeface="Arial Black" pitchFamily="34" charset="0"/>
                <a:ea typeface="HY헤드라인M" pitchFamily="18" charset="-127"/>
              </a:defRPr>
            </a:lvl4pPr>
            <a:lvl5pPr marL="2057400" indent="-228600" defTabSz="762000">
              <a:defRPr sz="1100">
                <a:solidFill>
                  <a:schemeClr val="tx1"/>
                </a:solidFill>
                <a:latin typeface="Arial Black" pitchFamily="34" charset="0"/>
                <a:ea typeface="HY헤드라인M" pitchFamily="18" charset="-127"/>
              </a:defRPr>
            </a:lvl5pPr>
            <a:lvl6pPr marL="2514600" indent="-228600" defTabSz="7620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1100">
                <a:solidFill>
                  <a:schemeClr val="tx1"/>
                </a:solidFill>
                <a:latin typeface="Arial Black" pitchFamily="34" charset="0"/>
                <a:ea typeface="HY헤드라인M" pitchFamily="18" charset="-127"/>
              </a:defRPr>
            </a:lvl6pPr>
            <a:lvl7pPr marL="2971800" indent="-228600" defTabSz="7620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1100">
                <a:solidFill>
                  <a:schemeClr val="tx1"/>
                </a:solidFill>
                <a:latin typeface="Arial Black" pitchFamily="34" charset="0"/>
                <a:ea typeface="HY헤드라인M" pitchFamily="18" charset="-127"/>
              </a:defRPr>
            </a:lvl7pPr>
            <a:lvl8pPr marL="3429000" indent="-228600" defTabSz="7620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1100">
                <a:solidFill>
                  <a:schemeClr val="tx1"/>
                </a:solidFill>
                <a:latin typeface="Arial Black" pitchFamily="34" charset="0"/>
                <a:ea typeface="HY헤드라인M" pitchFamily="18" charset="-127"/>
              </a:defRPr>
            </a:lvl8pPr>
            <a:lvl9pPr marL="3886200" indent="-228600" defTabSz="7620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1100">
                <a:solidFill>
                  <a:schemeClr val="tx1"/>
                </a:solidFill>
                <a:latin typeface="Arial Black" pitchFamily="34" charset="0"/>
                <a:ea typeface="HY헤드라인M" pitchFamily="18" charset="-127"/>
              </a:defRPr>
            </a:lvl9pPr>
          </a:lstStyle>
          <a:p>
            <a:pPr marL="95250" indent="0" latinLnBrk="0">
              <a:spcBef>
                <a:spcPts val="1200"/>
              </a:spcBef>
            </a:pPr>
            <a:endParaRPr lang="en-US" altLang="ko-KR" sz="16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9" name="Text Box 25"/>
          <p:cNvSpPr txBox="1">
            <a:spLocks noChangeArrowheads="1"/>
          </p:cNvSpPr>
          <p:nvPr/>
        </p:nvSpPr>
        <p:spPr bwMode="gray">
          <a:xfrm>
            <a:off x="1917676" y="5995209"/>
            <a:ext cx="3071834" cy="785818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08000" rIns="108000" anchor="ctr" anchorCtr="0">
            <a:noAutofit/>
          </a:bodyPr>
          <a:lstStyle>
            <a:lvl1pPr marL="457200" indent="-457200" defTabSz="762000">
              <a:defRPr sz="1100">
                <a:solidFill>
                  <a:schemeClr val="tx1"/>
                </a:solidFill>
                <a:latin typeface="Arial Black" pitchFamily="34" charset="0"/>
                <a:ea typeface="HY헤드라인M" pitchFamily="18" charset="-127"/>
              </a:defRPr>
            </a:lvl1pPr>
            <a:lvl2pPr marL="914400" indent="-457200" defTabSz="762000">
              <a:defRPr sz="1100">
                <a:solidFill>
                  <a:schemeClr val="tx1"/>
                </a:solidFill>
                <a:latin typeface="Arial Black" pitchFamily="34" charset="0"/>
                <a:ea typeface="HY헤드라인M" pitchFamily="18" charset="-127"/>
              </a:defRPr>
            </a:lvl2pPr>
            <a:lvl3pPr marL="1143000" indent="-228600" defTabSz="762000">
              <a:defRPr sz="1100">
                <a:solidFill>
                  <a:schemeClr val="tx1"/>
                </a:solidFill>
                <a:latin typeface="Arial Black" pitchFamily="34" charset="0"/>
                <a:ea typeface="HY헤드라인M" pitchFamily="18" charset="-127"/>
              </a:defRPr>
            </a:lvl3pPr>
            <a:lvl4pPr marL="1600200" indent="-228600" defTabSz="762000">
              <a:defRPr sz="1100">
                <a:solidFill>
                  <a:schemeClr val="tx1"/>
                </a:solidFill>
                <a:latin typeface="Arial Black" pitchFamily="34" charset="0"/>
                <a:ea typeface="HY헤드라인M" pitchFamily="18" charset="-127"/>
              </a:defRPr>
            </a:lvl4pPr>
            <a:lvl5pPr marL="2057400" indent="-228600" defTabSz="762000">
              <a:defRPr sz="1100">
                <a:solidFill>
                  <a:schemeClr val="tx1"/>
                </a:solidFill>
                <a:latin typeface="Arial Black" pitchFamily="34" charset="0"/>
                <a:ea typeface="HY헤드라인M" pitchFamily="18" charset="-127"/>
              </a:defRPr>
            </a:lvl5pPr>
            <a:lvl6pPr marL="2514600" indent="-228600" defTabSz="7620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1100">
                <a:solidFill>
                  <a:schemeClr val="tx1"/>
                </a:solidFill>
                <a:latin typeface="Arial Black" pitchFamily="34" charset="0"/>
                <a:ea typeface="HY헤드라인M" pitchFamily="18" charset="-127"/>
              </a:defRPr>
            </a:lvl6pPr>
            <a:lvl7pPr marL="2971800" indent="-228600" defTabSz="7620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1100">
                <a:solidFill>
                  <a:schemeClr val="tx1"/>
                </a:solidFill>
                <a:latin typeface="Arial Black" pitchFamily="34" charset="0"/>
                <a:ea typeface="HY헤드라인M" pitchFamily="18" charset="-127"/>
              </a:defRPr>
            </a:lvl7pPr>
            <a:lvl8pPr marL="3429000" indent="-228600" defTabSz="7620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1100">
                <a:solidFill>
                  <a:schemeClr val="tx1"/>
                </a:solidFill>
                <a:latin typeface="Arial Black" pitchFamily="34" charset="0"/>
                <a:ea typeface="HY헤드라인M" pitchFamily="18" charset="-127"/>
              </a:defRPr>
            </a:lvl8pPr>
            <a:lvl9pPr marL="3886200" indent="-228600" defTabSz="7620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1100">
                <a:solidFill>
                  <a:schemeClr val="tx1"/>
                </a:solidFill>
                <a:latin typeface="Arial Black" pitchFamily="34" charset="0"/>
                <a:ea typeface="HY헤드라인M" pitchFamily="18" charset="-127"/>
              </a:defRPr>
            </a:lvl9pPr>
          </a:lstStyle>
          <a:p>
            <a:pPr marL="95250" indent="0" latinLnBrk="0">
              <a:spcBef>
                <a:spcPts val="1200"/>
              </a:spcBef>
            </a:pPr>
            <a:endParaRPr lang="en-US" altLang="ko-KR" sz="16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이등변 삼각형 19"/>
          <p:cNvSpPr/>
          <p:nvPr/>
        </p:nvSpPr>
        <p:spPr>
          <a:xfrm rot="5400000">
            <a:off x="471057" y="4012806"/>
            <a:ext cx="2678924" cy="500066"/>
          </a:xfrm>
          <a:prstGeom prst="triangle">
            <a:avLst/>
          </a:prstGeom>
          <a:gradFill flip="none" rotWithShape="1">
            <a:gsLst>
              <a:gs pos="0">
                <a:srgbClr val="009999">
                  <a:tint val="66000"/>
                  <a:satMod val="160000"/>
                </a:srgbClr>
              </a:gs>
              <a:gs pos="50000">
                <a:srgbClr val="009999">
                  <a:tint val="44500"/>
                  <a:satMod val="160000"/>
                </a:srgbClr>
              </a:gs>
              <a:gs pos="100000">
                <a:srgbClr val="009999">
                  <a:tint val="23500"/>
                  <a:satMod val="160000"/>
                </a:srgbClr>
              </a:gs>
            </a:gsLst>
            <a:lin ang="5400000" scaled="1"/>
            <a:tileRect/>
          </a:gradFill>
          <a:ln>
            <a:solidFill>
              <a:srgbClr val="62DB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3132122" y="6209523"/>
            <a:ext cx="56457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/>
              <a:t>…</a:t>
            </a:r>
            <a:endParaRPr lang="ko-KR" altLang="en-US" sz="6000" dirty="0"/>
          </a:p>
        </p:txBody>
      </p:sp>
      <p:sp>
        <p:nvSpPr>
          <p:cNvPr id="22" name="Text Box 25"/>
          <p:cNvSpPr txBox="1">
            <a:spLocks noChangeArrowheads="1"/>
          </p:cNvSpPr>
          <p:nvPr/>
        </p:nvSpPr>
        <p:spPr bwMode="gray">
          <a:xfrm>
            <a:off x="5346700" y="2066119"/>
            <a:ext cx="2428892" cy="2143140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08000" rIns="108000" anchor="ctr" anchorCtr="0">
            <a:noAutofit/>
          </a:bodyPr>
          <a:lstStyle>
            <a:lvl1pPr marL="457200" indent="-457200" defTabSz="762000">
              <a:defRPr sz="1100">
                <a:solidFill>
                  <a:schemeClr val="tx1"/>
                </a:solidFill>
                <a:latin typeface="Arial Black" pitchFamily="34" charset="0"/>
                <a:ea typeface="HY헤드라인M" pitchFamily="18" charset="-127"/>
              </a:defRPr>
            </a:lvl1pPr>
            <a:lvl2pPr marL="914400" indent="-457200" defTabSz="762000">
              <a:defRPr sz="1100">
                <a:solidFill>
                  <a:schemeClr val="tx1"/>
                </a:solidFill>
                <a:latin typeface="Arial Black" pitchFamily="34" charset="0"/>
                <a:ea typeface="HY헤드라인M" pitchFamily="18" charset="-127"/>
              </a:defRPr>
            </a:lvl2pPr>
            <a:lvl3pPr marL="1143000" indent="-228600" defTabSz="762000">
              <a:defRPr sz="1100">
                <a:solidFill>
                  <a:schemeClr val="tx1"/>
                </a:solidFill>
                <a:latin typeface="Arial Black" pitchFamily="34" charset="0"/>
                <a:ea typeface="HY헤드라인M" pitchFamily="18" charset="-127"/>
              </a:defRPr>
            </a:lvl3pPr>
            <a:lvl4pPr marL="1600200" indent="-228600" defTabSz="762000">
              <a:defRPr sz="1100">
                <a:solidFill>
                  <a:schemeClr val="tx1"/>
                </a:solidFill>
                <a:latin typeface="Arial Black" pitchFamily="34" charset="0"/>
                <a:ea typeface="HY헤드라인M" pitchFamily="18" charset="-127"/>
              </a:defRPr>
            </a:lvl4pPr>
            <a:lvl5pPr marL="2057400" indent="-228600" defTabSz="762000">
              <a:defRPr sz="1100">
                <a:solidFill>
                  <a:schemeClr val="tx1"/>
                </a:solidFill>
                <a:latin typeface="Arial Black" pitchFamily="34" charset="0"/>
                <a:ea typeface="HY헤드라인M" pitchFamily="18" charset="-127"/>
              </a:defRPr>
            </a:lvl5pPr>
            <a:lvl6pPr marL="2514600" indent="-228600" defTabSz="7620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1100">
                <a:solidFill>
                  <a:schemeClr val="tx1"/>
                </a:solidFill>
                <a:latin typeface="Arial Black" pitchFamily="34" charset="0"/>
                <a:ea typeface="HY헤드라인M" pitchFamily="18" charset="-127"/>
              </a:defRPr>
            </a:lvl6pPr>
            <a:lvl7pPr marL="2971800" indent="-228600" defTabSz="7620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1100">
                <a:solidFill>
                  <a:schemeClr val="tx1"/>
                </a:solidFill>
                <a:latin typeface="Arial Black" pitchFamily="34" charset="0"/>
                <a:ea typeface="HY헤드라인M" pitchFamily="18" charset="-127"/>
              </a:defRPr>
            </a:lvl7pPr>
            <a:lvl8pPr marL="3429000" indent="-228600" defTabSz="7620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1100">
                <a:solidFill>
                  <a:schemeClr val="tx1"/>
                </a:solidFill>
                <a:latin typeface="Arial Black" pitchFamily="34" charset="0"/>
                <a:ea typeface="HY헤드라인M" pitchFamily="18" charset="-127"/>
              </a:defRPr>
            </a:lvl8pPr>
            <a:lvl9pPr marL="3886200" indent="-228600" defTabSz="7620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1100">
                <a:solidFill>
                  <a:schemeClr val="tx1"/>
                </a:solidFill>
                <a:latin typeface="Arial Black" pitchFamily="34" charset="0"/>
                <a:ea typeface="HY헤드라인M" pitchFamily="18" charset="-127"/>
              </a:defRPr>
            </a:lvl9pPr>
          </a:lstStyle>
          <a:p>
            <a:pPr marL="177800" indent="0" latinLnBrk="0">
              <a:spcBef>
                <a:spcPts val="1200"/>
              </a:spcBef>
            </a:pPr>
            <a:endParaRPr lang="en-US" altLang="ko-KR" sz="16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3" name="Text Box 25"/>
          <p:cNvSpPr txBox="1">
            <a:spLocks noChangeArrowheads="1"/>
          </p:cNvSpPr>
          <p:nvPr/>
        </p:nvSpPr>
        <p:spPr bwMode="gray">
          <a:xfrm>
            <a:off x="5346700" y="4352135"/>
            <a:ext cx="2428892" cy="1571636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08000" rIns="108000" anchor="ctr" anchorCtr="0">
            <a:noAutofit/>
          </a:bodyPr>
          <a:lstStyle>
            <a:lvl1pPr marL="457200" indent="-457200" defTabSz="762000">
              <a:defRPr sz="1100">
                <a:solidFill>
                  <a:schemeClr val="tx1"/>
                </a:solidFill>
                <a:latin typeface="Arial Black" pitchFamily="34" charset="0"/>
                <a:ea typeface="HY헤드라인M" pitchFamily="18" charset="-127"/>
              </a:defRPr>
            </a:lvl1pPr>
            <a:lvl2pPr marL="914400" indent="-457200" defTabSz="762000">
              <a:defRPr sz="1100">
                <a:solidFill>
                  <a:schemeClr val="tx1"/>
                </a:solidFill>
                <a:latin typeface="Arial Black" pitchFamily="34" charset="0"/>
                <a:ea typeface="HY헤드라인M" pitchFamily="18" charset="-127"/>
              </a:defRPr>
            </a:lvl2pPr>
            <a:lvl3pPr marL="1143000" indent="-228600" defTabSz="762000">
              <a:defRPr sz="1100">
                <a:solidFill>
                  <a:schemeClr val="tx1"/>
                </a:solidFill>
                <a:latin typeface="Arial Black" pitchFamily="34" charset="0"/>
                <a:ea typeface="HY헤드라인M" pitchFamily="18" charset="-127"/>
              </a:defRPr>
            </a:lvl3pPr>
            <a:lvl4pPr marL="1600200" indent="-228600" defTabSz="762000">
              <a:defRPr sz="1100">
                <a:solidFill>
                  <a:schemeClr val="tx1"/>
                </a:solidFill>
                <a:latin typeface="Arial Black" pitchFamily="34" charset="0"/>
                <a:ea typeface="HY헤드라인M" pitchFamily="18" charset="-127"/>
              </a:defRPr>
            </a:lvl4pPr>
            <a:lvl5pPr marL="2057400" indent="-228600" defTabSz="762000">
              <a:defRPr sz="1100">
                <a:solidFill>
                  <a:schemeClr val="tx1"/>
                </a:solidFill>
                <a:latin typeface="Arial Black" pitchFamily="34" charset="0"/>
                <a:ea typeface="HY헤드라인M" pitchFamily="18" charset="-127"/>
              </a:defRPr>
            </a:lvl5pPr>
            <a:lvl6pPr marL="2514600" indent="-228600" defTabSz="7620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1100">
                <a:solidFill>
                  <a:schemeClr val="tx1"/>
                </a:solidFill>
                <a:latin typeface="Arial Black" pitchFamily="34" charset="0"/>
                <a:ea typeface="HY헤드라인M" pitchFamily="18" charset="-127"/>
              </a:defRPr>
            </a:lvl6pPr>
            <a:lvl7pPr marL="2971800" indent="-228600" defTabSz="7620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1100">
                <a:solidFill>
                  <a:schemeClr val="tx1"/>
                </a:solidFill>
                <a:latin typeface="Arial Black" pitchFamily="34" charset="0"/>
                <a:ea typeface="HY헤드라인M" pitchFamily="18" charset="-127"/>
              </a:defRPr>
            </a:lvl7pPr>
            <a:lvl8pPr marL="3429000" indent="-228600" defTabSz="7620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1100">
                <a:solidFill>
                  <a:schemeClr val="tx1"/>
                </a:solidFill>
                <a:latin typeface="Arial Black" pitchFamily="34" charset="0"/>
                <a:ea typeface="HY헤드라인M" pitchFamily="18" charset="-127"/>
              </a:defRPr>
            </a:lvl8pPr>
            <a:lvl9pPr marL="3886200" indent="-228600" defTabSz="7620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1100">
                <a:solidFill>
                  <a:schemeClr val="tx1"/>
                </a:solidFill>
                <a:latin typeface="Arial Black" pitchFamily="34" charset="0"/>
                <a:ea typeface="HY헤드라인M" pitchFamily="18" charset="-127"/>
              </a:defRPr>
            </a:lvl9pPr>
          </a:lstStyle>
          <a:p>
            <a:pPr marL="177800" indent="0" latinLnBrk="0">
              <a:spcBef>
                <a:spcPts val="1200"/>
              </a:spcBef>
            </a:pPr>
            <a:endParaRPr lang="en-US" altLang="ko-KR" sz="16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4" name="Text Box 25"/>
          <p:cNvSpPr txBox="1">
            <a:spLocks noChangeArrowheads="1"/>
          </p:cNvSpPr>
          <p:nvPr/>
        </p:nvSpPr>
        <p:spPr bwMode="gray">
          <a:xfrm>
            <a:off x="5346700" y="6066647"/>
            <a:ext cx="2428892" cy="857256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08000" rIns="108000" anchor="ctr" anchorCtr="0">
            <a:noAutofit/>
          </a:bodyPr>
          <a:lstStyle>
            <a:lvl1pPr marL="457200" indent="-457200" defTabSz="762000">
              <a:defRPr sz="1100">
                <a:solidFill>
                  <a:schemeClr val="tx1"/>
                </a:solidFill>
                <a:latin typeface="Arial Black" pitchFamily="34" charset="0"/>
                <a:ea typeface="HY헤드라인M" pitchFamily="18" charset="-127"/>
              </a:defRPr>
            </a:lvl1pPr>
            <a:lvl2pPr marL="914400" indent="-457200" defTabSz="762000">
              <a:defRPr sz="1100">
                <a:solidFill>
                  <a:schemeClr val="tx1"/>
                </a:solidFill>
                <a:latin typeface="Arial Black" pitchFamily="34" charset="0"/>
                <a:ea typeface="HY헤드라인M" pitchFamily="18" charset="-127"/>
              </a:defRPr>
            </a:lvl2pPr>
            <a:lvl3pPr marL="1143000" indent="-228600" defTabSz="762000">
              <a:defRPr sz="1100">
                <a:solidFill>
                  <a:schemeClr val="tx1"/>
                </a:solidFill>
                <a:latin typeface="Arial Black" pitchFamily="34" charset="0"/>
                <a:ea typeface="HY헤드라인M" pitchFamily="18" charset="-127"/>
              </a:defRPr>
            </a:lvl3pPr>
            <a:lvl4pPr marL="1600200" indent="-228600" defTabSz="762000">
              <a:defRPr sz="1100">
                <a:solidFill>
                  <a:schemeClr val="tx1"/>
                </a:solidFill>
                <a:latin typeface="Arial Black" pitchFamily="34" charset="0"/>
                <a:ea typeface="HY헤드라인M" pitchFamily="18" charset="-127"/>
              </a:defRPr>
            </a:lvl4pPr>
            <a:lvl5pPr marL="2057400" indent="-228600" defTabSz="762000">
              <a:defRPr sz="1100">
                <a:solidFill>
                  <a:schemeClr val="tx1"/>
                </a:solidFill>
                <a:latin typeface="Arial Black" pitchFamily="34" charset="0"/>
                <a:ea typeface="HY헤드라인M" pitchFamily="18" charset="-127"/>
              </a:defRPr>
            </a:lvl5pPr>
            <a:lvl6pPr marL="2514600" indent="-228600" defTabSz="7620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1100">
                <a:solidFill>
                  <a:schemeClr val="tx1"/>
                </a:solidFill>
                <a:latin typeface="Arial Black" pitchFamily="34" charset="0"/>
                <a:ea typeface="HY헤드라인M" pitchFamily="18" charset="-127"/>
              </a:defRPr>
            </a:lvl6pPr>
            <a:lvl7pPr marL="2971800" indent="-228600" defTabSz="7620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1100">
                <a:solidFill>
                  <a:schemeClr val="tx1"/>
                </a:solidFill>
                <a:latin typeface="Arial Black" pitchFamily="34" charset="0"/>
                <a:ea typeface="HY헤드라인M" pitchFamily="18" charset="-127"/>
              </a:defRPr>
            </a:lvl7pPr>
            <a:lvl8pPr marL="3429000" indent="-228600" defTabSz="7620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1100">
                <a:solidFill>
                  <a:schemeClr val="tx1"/>
                </a:solidFill>
                <a:latin typeface="Arial Black" pitchFamily="34" charset="0"/>
                <a:ea typeface="HY헤드라인M" pitchFamily="18" charset="-127"/>
              </a:defRPr>
            </a:lvl8pPr>
            <a:lvl9pPr marL="3886200" indent="-228600" defTabSz="7620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defRPr sz="1100">
                <a:solidFill>
                  <a:schemeClr val="tx1"/>
                </a:solidFill>
                <a:latin typeface="Arial Black" pitchFamily="34" charset="0"/>
                <a:ea typeface="HY헤드라인M" pitchFamily="18" charset="-127"/>
              </a:defRPr>
            </a:lvl9pPr>
          </a:lstStyle>
          <a:p>
            <a:pPr marL="177800" indent="0" latinLnBrk="0">
              <a:spcBef>
                <a:spcPts val="1200"/>
              </a:spcBef>
            </a:pPr>
            <a:endParaRPr lang="en-US" altLang="ko-KR" sz="16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418270" y="6520313"/>
            <a:ext cx="56457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/>
              <a:t>…</a:t>
            </a:r>
            <a:endParaRPr lang="ko-KR" altLang="en-US" sz="6000" dirty="0"/>
          </a:p>
        </p:txBody>
      </p:sp>
      <p:grpSp>
        <p:nvGrpSpPr>
          <p:cNvPr id="2" name="그룹 67"/>
          <p:cNvGrpSpPr/>
          <p:nvPr/>
        </p:nvGrpSpPr>
        <p:grpSpPr>
          <a:xfrm>
            <a:off x="4989510" y="2494747"/>
            <a:ext cx="357190" cy="3893371"/>
            <a:chOff x="4989510" y="2494747"/>
            <a:chExt cx="357190" cy="3893371"/>
          </a:xfrm>
        </p:grpSpPr>
        <p:cxnSp>
          <p:nvCxnSpPr>
            <p:cNvPr id="30" name="직선 화살표 연결선 29"/>
            <p:cNvCxnSpPr>
              <a:stCxn id="12" idx="3"/>
              <a:endCxn id="22" idx="1"/>
            </p:cNvCxnSpPr>
            <p:nvPr/>
          </p:nvCxnSpPr>
          <p:spPr>
            <a:xfrm>
              <a:off x="4989510" y="2494747"/>
              <a:ext cx="357190" cy="642942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화살표 연결선 30"/>
            <p:cNvCxnSpPr>
              <a:stCxn id="15" idx="3"/>
              <a:endCxn id="22" idx="1"/>
            </p:cNvCxnSpPr>
            <p:nvPr/>
          </p:nvCxnSpPr>
          <p:spPr>
            <a:xfrm flipV="1">
              <a:off x="4989510" y="3137689"/>
              <a:ext cx="357190" cy="40183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화살표 연결선 34"/>
            <p:cNvCxnSpPr>
              <a:stCxn id="19" idx="3"/>
              <a:endCxn id="22" idx="1"/>
            </p:cNvCxnSpPr>
            <p:nvPr/>
          </p:nvCxnSpPr>
          <p:spPr>
            <a:xfrm flipV="1">
              <a:off x="4989510" y="3137689"/>
              <a:ext cx="357190" cy="325042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그룹 72"/>
          <p:cNvGrpSpPr/>
          <p:nvPr/>
        </p:nvGrpSpPr>
        <p:grpSpPr>
          <a:xfrm>
            <a:off x="7775592" y="3137689"/>
            <a:ext cx="2440042" cy="3286148"/>
            <a:chOff x="7775592" y="3137689"/>
            <a:chExt cx="2440042" cy="3286148"/>
          </a:xfrm>
        </p:grpSpPr>
        <p:sp>
          <p:nvSpPr>
            <p:cNvPr id="28" name="Text Box 25"/>
            <p:cNvSpPr txBox="1">
              <a:spLocks noChangeArrowheads="1"/>
            </p:cNvSpPr>
            <p:nvPr/>
          </p:nvSpPr>
          <p:spPr bwMode="gray">
            <a:xfrm>
              <a:off x="8061344" y="5495143"/>
              <a:ext cx="2154290" cy="928694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108000" rIns="108000" anchor="ctr" anchorCtr="0">
              <a:noAutofit/>
            </a:bodyPr>
            <a:lstStyle>
              <a:lvl1pPr marL="457200" indent="-457200" defTabSz="762000">
                <a:defRPr sz="1100">
                  <a:solidFill>
                    <a:schemeClr val="tx1"/>
                  </a:solidFill>
                  <a:latin typeface="Arial Black" pitchFamily="34" charset="0"/>
                  <a:ea typeface="HY헤드라인M" pitchFamily="18" charset="-127"/>
                </a:defRPr>
              </a:lvl1pPr>
              <a:lvl2pPr marL="914400" indent="-457200" defTabSz="762000">
                <a:defRPr sz="1100">
                  <a:solidFill>
                    <a:schemeClr val="tx1"/>
                  </a:solidFill>
                  <a:latin typeface="Arial Black" pitchFamily="34" charset="0"/>
                  <a:ea typeface="HY헤드라인M" pitchFamily="18" charset="-127"/>
                </a:defRPr>
              </a:lvl2pPr>
              <a:lvl3pPr marL="1143000" indent="-228600" defTabSz="762000">
                <a:defRPr sz="1100">
                  <a:solidFill>
                    <a:schemeClr val="tx1"/>
                  </a:solidFill>
                  <a:latin typeface="Arial Black" pitchFamily="34" charset="0"/>
                  <a:ea typeface="HY헤드라인M" pitchFamily="18" charset="-127"/>
                </a:defRPr>
              </a:lvl3pPr>
              <a:lvl4pPr marL="1600200" indent="-228600" defTabSz="762000">
                <a:defRPr sz="1100">
                  <a:solidFill>
                    <a:schemeClr val="tx1"/>
                  </a:solidFill>
                  <a:latin typeface="Arial Black" pitchFamily="34" charset="0"/>
                  <a:ea typeface="HY헤드라인M" pitchFamily="18" charset="-127"/>
                </a:defRPr>
              </a:lvl4pPr>
              <a:lvl5pPr marL="2057400" indent="-228600" defTabSz="762000">
                <a:defRPr sz="1100">
                  <a:solidFill>
                    <a:schemeClr val="tx1"/>
                  </a:solidFill>
                  <a:latin typeface="Arial Black" pitchFamily="34" charset="0"/>
                  <a:ea typeface="HY헤드라인M" pitchFamily="18" charset="-127"/>
                </a:defRPr>
              </a:lvl5pPr>
              <a:lvl6pPr marL="2514600" indent="-228600" defTabSz="7620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itchFamily="2" charset="2"/>
                <a:defRPr sz="1100">
                  <a:solidFill>
                    <a:schemeClr val="tx1"/>
                  </a:solidFill>
                  <a:latin typeface="Arial Black" pitchFamily="34" charset="0"/>
                  <a:ea typeface="HY헤드라인M" pitchFamily="18" charset="-127"/>
                </a:defRPr>
              </a:lvl6pPr>
              <a:lvl7pPr marL="2971800" indent="-228600" defTabSz="7620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itchFamily="2" charset="2"/>
                <a:defRPr sz="1100">
                  <a:solidFill>
                    <a:schemeClr val="tx1"/>
                  </a:solidFill>
                  <a:latin typeface="Arial Black" pitchFamily="34" charset="0"/>
                  <a:ea typeface="HY헤드라인M" pitchFamily="18" charset="-127"/>
                </a:defRPr>
              </a:lvl7pPr>
              <a:lvl8pPr marL="3429000" indent="-228600" defTabSz="7620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itchFamily="2" charset="2"/>
                <a:defRPr sz="1100">
                  <a:solidFill>
                    <a:schemeClr val="tx1"/>
                  </a:solidFill>
                  <a:latin typeface="Arial Black" pitchFamily="34" charset="0"/>
                  <a:ea typeface="HY헤드라인M" pitchFamily="18" charset="-127"/>
                </a:defRPr>
              </a:lvl8pPr>
              <a:lvl9pPr marL="3886200" indent="-228600" defTabSz="7620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itchFamily="2" charset="2"/>
                <a:defRPr sz="1100">
                  <a:solidFill>
                    <a:schemeClr val="tx1"/>
                  </a:solidFill>
                  <a:latin typeface="Arial Black" pitchFamily="34" charset="0"/>
                  <a:ea typeface="HY헤드라인M" pitchFamily="18" charset="-127"/>
                </a:defRPr>
              </a:lvl9pPr>
            </a:lstStyle>
            <a:p>
              <a:pPr marL="177800" indent="0" latinLnBrk="0">
                <a:spcBef>
                  <a:spcPts val="1200"/>
                </a:spcBef>
              </a:pPr>
              <a:endParaRPr lang="en-US" altLang="ko-KR" sz="1600" b="1" dirty="0">
                <a:latin typeface="맑은 고딕" pitchFamily="50" charset="-127"/>
                <a:ea typeface="맑은 고딕" pitchFamily="50" charset="-127"/>
              </a:endParaRPr>
            </a:p>
          </p:txBody>
        </p:sp>
        <p:cxnSp>
          <p:nvCxnSpPr>
            <p:cNvPr id="46" name="직선 화살표 연결선 45"/>
            <p:cNvCxnSpPr>
              <a:stCxn id="22" idx="3"/>
              <a:endCxn id="28" idx="1"/>
            </p:cNvCxnSpPr>
            <p:nvPr/>
          </p:nvCxnSpPr>
          <p:spPr>
            <a:xfrm>
              <a:off x="7775592" y="3137689"/>
              <a:ext cx="285752" cy="2821801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그룹 71"/>
          <p:cNvGrpSpPr/>
          <p:nvPr/>
        </p:nvGrpSpPr>
        <p:grpSpPr>
          <a:xfrm>
            <a:off x="7775592" y="3352001"/>
            <a:ext cx="2440042" cy="2000266"/>
            <a:chOff x="7775592" y="3352001"/>
            <a:chExt cx="2440042" cy="2000266"/>
          </a:xfrm>
        </p:grpSpPr>
        <p:sp>
          <p:nvSpPr>
            <p:cNvPr id="27" name="Text Box 25"/>
            <p:cNvSpPr txBox="1">
              <a:spLocks noChangeArrowheads="1"/>
            </p:cNvSpPr>
            <p:nvPr/>
          </p:nvSpPr>
          <p:spPr bwMode="gray">
            <a:xfrm>
              <a:off x="8061344" y="3780631"/>
              <a:ext cx="2154290" cy="1571636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108000" rIns="108000" anchor="ctr" anchorCtr="0">
              <a:noAutofit/>
            </a:bodyPr>
            <a:lstStyle>
              <a:lvl1pPr marL="457200" indent="-457200" defTabSz="762000">
                <a:defRPr sz="1100">
                  <a:solidFill>
                    <a:schemeClr val="tx1"/>
                  </a:solidFill>
                  <a:latin typeface="Arial Black" pitchFamily="34" charset="0"/>
                  <a:ea typeface="HY헤드라인M" pitchFamily="18" charset="-127"/>
                </a:defRPr>
              </a:lvl1pPr>
              <a:lvl2pPr marL="914400" indent="-457200" defTabSz="762000">
                <a:defRPr sz="1100">
                  <a:solidFill>
                    <a:schemeClr val="tx1"/>
                  </a:solidFill>
                  <a:latin typeface="Arial Black" pitchFamily="34" charset="0"/>
                  <a:ea typeface="HY헤드라인M" pitchFamily="18" charset="-127"/>
                </a:defRPr>
              </a:lvl2pPr>
              <a:lvl3pPr marL="1143000" indent="-228600" defTabSz="762000">
                <a:defRPr sz="1100">
                  <a:solidFill>
                    <a:schemeClr val="tx1"/>
                  </a:solidFill>
                  <a:latin typeface="Arial Black" pitchFamily="34" charset="0"/>
                  <a:ea typeface="HY헤드라인M" pitchFamily="18" charset="-127"/>
                </a:defRPr>
              </a:lvl3pPr>
              <a:lvl4pPr marL="1600200" indent="-228600" defTabSz="762000">
                <a:defRPr sz="1100">
                  <a:solidFill>
                    <a:schemeClr val="tx1"/>
                  </a:solidFill>
                  <a:latin typeface="Arial Black" pitchFamily="34" charset="0"/>
                  <a:ea typeface="HY헤드라인M" pitchFamily="18" charset="-127"/>
                </a:defRPr>
              </a:lvl4pPr>
              <a:lvl5pPr marL="2057400" indent="-228600" defTabSz="762000">
                <a:defRPr sz="1100">
                  <a:solidFill>
                    <a:schemeClr val="tx1"/>
                  </a:solidFill>
                  <a:latin typeface="Arial Black" pitchFamily="34" charset="0"/>
                  <a:ea typeface="HY헤드라인M" pitchFamily="18" charset="-127"/>
                </a:defRPr>
              </a:lvl5pPr>
              <a:lvl6pPr marL="2514600" indent="-228600" defTabSz="7620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itchFamily="2" charset="2"/>
                <a:defRPr sz="1100">
                  <a:solidFill>
                    <a:schemeClr val="tx1"/>
                  </a:solidFill>
                  <a:latin typeface="Arial Black" pitchFamily="34" charset="0"/>
                  <a:ea typeface="HY헤드라인M" pitchFamily="18" charset="-127"/>
                </a:defRPr>
              </a:lvl6pPr>
              <a:lvl7pPr marL="2971800" indent="-228600" defTabSz="7620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itchFamily="2" charset="2"/>
                <a:defRPr sz="1100">
                  <a:solidFill>
                    <a:schemeClr val="tx1"/>
                  </a:solidFill>
                  <a:latin typeface="Arial Black" pitchFamily="34" charset="0"/>
                  <a:ea typeface="HY헤드라인M" pitchFamily="18" charset="-127"/>
                </a:defRPr>
              </a:lvl7pPr>
              <a:lvl8pPr marL="3429000" indent="-228600" defTabSz="7620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itchFamily="2" charset="2"/>
                <a:defRPr sz="1100">
                  <a:solidFill>
                    <a:schemeClr val="tx1"/>
                  </a:solidFill>
                  <a:latin typeface="Arial Black" pitchFamily="34" charset="0"/>
                  <a:ea typeface="HY헤드라인M" pitchFamily="18" charset="-127"/>
                </a:defRPr>
              </a:lvl8pPr>
              <a:lvl9pPr marL="3886200" indent="-228600" defTabSz="7620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itchFamily="2" charset="2"/>
                <a:defRPr sz="1100">
                  <a:solidFill>
                    <a:schemeClr val="tx1"/>
                  </a:solidFill>
                  <a:latin typeface="Arial Black" pitchFamily="34" charset="0"/>
                  <a:ea typeface="HY헤드라인M" pitchFamily="18" charset="-127"/>
                </a:defRPr>
              </a:lvl9pPr>
            </a:lstStyle>
            <a:p>
              <a:pPr marL="177800" indent="0" latinLnBrk="0">
                <a:spcBef>
                  <a:spcPts val="1200"/>
                </a:spcBef>
              </a:pPr>
              <a:endParaRPr lang="en-US" altLang="ko-KR" sz="1600" b="1" dirty="0">
                <a:latin typeface="맑은 고딕" pitchFamily="50" charset="-127"/>
                <a:ea typeface="맑은 고딕" pitchFamily="50" charset="-127"/>
              </a:endParaRPr>
            </a:p>
          </p:txBody>
        </p:sp>
        <p:grpSp>
          <p:nvGrpSpPr>
            <p:cNvPr id="5" name="그룹 69"/>
            <p:cNvGrpSpPr/>
            <p:nvPr/>
          </p:nvGrpSpPr>
          <p:grpSpPr>
            <a:xfrm>
              <a:off x="7775592" y="3352001"/>
              <a:ext cx="285752" cy="1785952"/>
              <a:chOff x="7775592" y="3352001"/>
              <a:chExt cx="285752" cy="1785952"/>
            </a:xfrm>
          </p:grpSpPr>
          <p:cxnSp>
            <p:nvCxnSpPr>
              <p:cNvPr id="49" name="직선 화살표 연결선 48"/>
              <p:cNvCxnSpPr>
                <a:endCxn id="27" idx="1"/>
              </p:cNvCxnSpPr>
              <p:nvPr/>
            </p:nvCxnSpPr>
            <p:spPr>
              <a:xfrm rot="16200000" flipH="1">
                <a:off x="7311245" y="3816349"/>
                <a:ext cx="1214447" cy="285751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화살표 연결선 51"/>
              <p:cNvCxnSpPr>
                <a:stCxn id="23" idx="3"/>
                <a:endCxn id="27" idx="1"/>
              </p:cNvCxnSpPr>
              <p:nvPr/>
            </p:nvCxnSpPr>
            <p:spPr>
              <a:xfrm flipV="1">
                <a:off x="7775592" y="4566449"/>
                <a:ext cx="285752" cy="571504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" name="그룹 70"/>
          <p:cNvGrpSpPr/>
          <p:nvPr/>
        </p:nvGrpSpPr>
        <p:grpSpPr>
          <a:xfrm>
            <a:off x="7775592" y="2423309"/>
            <a:ext cx="2428892" cy="4071966"/>
            <a:chOff x="7775592" y="2423309"/>
            <a:chExt cx="2428892" cy="4071966"/>
          </a:xfrm>
        </p:grpSpPr>
        <p:sp>
          <p:nvSpPr>
            <p:cNvPr id="26" name="Text Box 25"/>
            <p:cNvSpPr txBox="1">
              <a:spLocks noChangeArrowheads="1"/>
            </p:cNvSpPr>
            <p:nvPr/>
          </p:nvSpPr>
          <p:spPr bwMode="gray">
            <a:xfrm>
              <a:off x="8050194" y="2423309"/>
              <a:ext cx="2154290" cy="114300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108000" rIns="108000" anchor="ctr" anchorCtr="0">
              <a:noAutofit/>
            </a:bodyPr>
            <a:lstStyle>
              <a:lvl1pPr marL="457200" indent="-457200" defTabSz="762000">
                <a:defRPr sz="1100">
                  <a:solidFill>
                    <a:schemeClr val="tx1"/>
                  </a:solidFill>
                  <a:latin typeface="Arial Black" pitchFamily="34" charset="0"/>
                  <a:ea typeface="HY헤드라인M" pitchFamily="18" charset="-127"/>
                </a:defRPr>
              </a:lvl1pPr>
              <a:lvl2pPr marL="914400" indent="-457200" defTabSz="762000">
                <a:defRPr sz="1100">
                  <a:solidFill>
                    <a:schemeClr val="tx1"/>
                  </a:solidFill>
                  <a:latin typeface="Arial Black" pitchFamily="34" charset="0"/>
                  <a:ea typeface="HY헤드라인M" pitchFamily="18" charset="-127"/>
                </a:defRPr>
              </a:lvl2pPr>
              <a:lvl3pPr marL="1143000" indent="-228600" defTabSz="762000">
                <a:defRPr sz="1100">
                  <a:solidFill>
                    <a:schemeClr val="tx1"/>
                  </a:solidFill>
                  <a:latin typeface="Arial Black" pitchFamily="34" charset="0"/>
                  <a:ea typeface="HY헤드라인M" pitchFamily="18" charset="-127"/>
                </a:defRPr>
              </a:lvl3pPr>
              <a:lvl4pPr marL="1600200" indent="-228600" defTabSz="762000">
                <a:defRPr sz="1100">
                  <a:solidFill>
                    <a:schemeClr val="tx1"/>
                  </a:solidFill>
                  <a:latin typeface="Arial Black" pitchFamily="34" charset="0"/>
                  <a:ea typeface="HY헤드라인M" pitchFamily="18" charset="-127"/>
                </a:defRPr>
              </a:lvl4pPr>
              <a:lvl5pPr marL="2057400" indent="-228600" defTabSz="762000">
                <a:defRPr sz="1100">
                  <a:solidFill>
                    <a:schemeClr val="tx1"/>
                  </a:solidFill>
                  <a:latin typeface="Arial Black" pitchFamily="34" charset="0"/>
                  <a:ea typeface="HY헤드라인M" pitchFamily="18" charset="-127"/>
                </a:defRPr>
              </a:lvl5pPr>
              <a:lvl6pPr marL="2514600" indent="-228600" defTabSz="7620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itchFamily="2" charset="2"/>
                <a:defRPr sz="1100">
                  <a:solidFill>
                    <a:schemeClr val="tx1"/>
                  </a:solidFill>
                  <a:latin typeface="Arial Black" pitchFamily="34" charset="0"/>
                  <a:ea typeface="HY헤드라인M" pitchFamily="18" charset="-127"/>
                </a:defRPr>
              </a:lvl6pPr>
              <a:lvl7pPr marL="2971800" indent="-228600" defTabSz="7620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itchFamily="2" charset="2"/>
                <a:defRPr sz="1100">
                  <a:solidFill>
                    <a:schemeClr val="tx1"/>
                  </a:solidFill>
                  <a:latin typeface="Arial Black" pitchFamily="34" charset="0"/>
                  <a:ea typeface="HY헤드라인M" pitchFamily="18" charset="-127"/>
                </a:defRPr>
              </a:lvl7pPr>
              <a:lvl8pPr marL="3429000" indent="-228600" defTabSz="7620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itchFamily="2" charset="2"/>
                <a:defRPr sz="1100">
                  <a:solidFill>
                    <a:schemeClr val="tx1"/>
                  </a:solidFill>
                  <a:latin typeface="Arial Black" pitchFamily="34" charset="0"/>
                  <a:ea typeface="HY헤드라인M" pitchFamily="18" charset="-127"/>
                </a:defRPr>
              </a:lvl8pPr>
              <a:lvl9pPr marL="3886200" indent="-228600" defTabSz="7620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Wingdings" pitchFamily="2" charset="2"/>
                <a:defRPr sz="1100">
                  <a:solidFill>
                    <a:schemeClr val="tx1"/>
                  </a:solidFill>
                  <a:latin typeface="Arial Black" pitchFamily="34" charset="0"/>
                  <a:ea typeface="HY헤드라인M" pitchFamily="18" charset="-127"/>
                </a:defRPr>
              </a:lvl9pPr>
            </a:lstStyle>
            <a:p>
              <a:pPr marL="177800" indent="0" latinLnBrk="0">
                <a:spcBef>
                  <a:spcPts val="1200"/>
                </a:spcBef>
              </a:pPr>
              <a:r>
                <a:rPr lang="ko-KR" altLang="en-US" sz="1600" b="1" dirty="0">
                  <a:latin typeface="맑은 고딕" pitchFamily="50" charset="-127"/>
                  <a:ea typeface="맑은 고딕" pitchFamily="50" charset="-127"/>
                </a:rPr>
                <a:t> </a:t>
              </a:r>
              <a:endParaRPr lang="en-US" altLang="ko-KR" sz="1600" b="1" dirty="0">
                <a:latin typeface="맑은 고딕" pitchFamily="50" charset="-127"/>
                <a:ea typeface="맑은 고딕" pitchFamily="50" charset="-127"/>
              </a:endParaRPr>
            </a:p>
          </p:txBody>
        </p:sp>
        <p:cxnSp>
          <p:nvCxnSpPr>
            <p:cNvPr id="56" name="직선 화살표 연결선 55"/>
            <p:cNvCxnSpPr>
              <a:stCxn id="24" idx="3"/>
              <a:endCxn id="26" idx="1"/>
            </p:cNvCxnSpPr>
            <p:nvPr/>
          </p:nvCxnSpPr>
          <p:spPr>
            <a:xfrm flipV="1">
              <a:off x="7775592" y="2994813"/>
              <a:ext cx="274602" cy="3500462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9" name="TextBox 58"/>
          <p:cNvSpPr txBox="1"/>
          <p:nvPr/>
        </p:nvSpPr>
        <p:spPr>
          <a:xfrm>
            <a:off x="8918600" y="5979678"/>
            <a:ext cx="56457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/>
              <a:t>…</a:t>
            </a:r>
            <a:endParaRPr lang="ko-KR" altLang="en-US" sz="6000" dirty="0"/>
          </a:p>
        </p:txBody>
      </p:sp>
      <p:grpSp>
        <p:nvGrpSpPr>
          <p:cNvPr id="13" name="그룹 68"/>
          <p:cNvGrpSpPr/>
          <p:nvPr/>
        </p:nvGrpSpPr>
        <p:grpSpPr>
          <a:xfrm>
            <a:off x="4989510" y="2494747"/>
            <a:ext cx="357190" cy="3009325"/>
            <a:chOff x="4989510" y="2494747"/>
            <a:chExt cx="357190" cy="3009325"/>
          </a:xfrm>
        </p:grpSpPr>
        <p:cxnSp>
          <p:nvCxnSpPr>
            <p:cNvPr id="38" name="직선 화살표 연결선 37"/>
            <p:cNvCxnSpPr>
              <a:stCxn id="18" idx="3"/>
              <a:endCxn id="23" idx="1"/>
            </p:cNvCxnSpPr>
            <p:nvPr/>
          </p:nvCxnSpPr>
          <p:spPr>
            <a:xfrm flipV="1">
              <a:off x="4989510" y="5137953"/>
              <a:ext cx="357190" cy="36611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화살표 연결선 33"/>
            <p:cNvCxnSpPr>
              <a:stCxn id="12" idx="3"/>
              <a:endCxn id="23" idx="1"/>
            </p:cNvCxnSpPr>
            <p:nvPr/>
          </p:nvCxnSpPr>
          <p:spPr>
            <a:xfrm>
              <a:off x="4989510" y="2494747"/>
              <a:ext cx="357190" cy="2643206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그룹 40"/>
          <p:cNvGrpSpPr/>
          <p:nvPr/>
        </p:nvGrpSpPr>
        <p:grpSpPr>
          <a:xfrm>
            <a:off x="4989510" y="5504072"/>
            <a:ext cx="357190" cy="991203"/>
            <a:chOff x="4989510" y="5504072"/>
            <a:chExt cx="357190" cy="991203"/>
          </a:xfrm>
        </p:grpSpPr>
        <p:cxnSp>
          <p:nvCxnSpPr>
            <p:cNvPr id="43" name="직선 화살표 연결선 42"/>
            <p:cNvCxnSpPr>
              <a:stCxn id="19" idx="3"/>
              <a:endCxn id="24" idx="1"/>
            </p:cNvCxnSpPr>
            <p:nvPr/>
          </p:nvCxnSpPr>
          <p:spPr>
            <a:xfrm>
              <a:off x="4989510" y="6388118"/>
              <a:ext cx="357190" cy="107157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화살표 연결선 39"/>
            <p:cNvCxnSpPr>
              <a:stCxn id="18" idx="3"/>
              <a:endCxn id="24" idx="1"/>
            </p:cNvCxnSpPr>
            <p:nvPr/>
          </p:nvCxnSpPr>
          <p:spPr>
            <a:xfrm>
              <a:off x="4989510" y="5504072"/>
              <a:ext cx="357190" cy="991203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8735167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083238" y="453273"/>
            <a:ext cx="7310309" cy="572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4306" tIns="52153" rIns="104306" bIns="52153" rtlCol="0" anchor="ctr"/>
          <a:lstStyle/>
          <a:p>
            <a:r>
              <a:rPr lang="en-US" altLang="ko-KR" sz="4800" b="1" spc="-171" dirty="0">
                <a:solidFill>
                  <a:srgbClr val="009999"/>
                </a:solidFill>
                <a:latin typeface="Calibri" pitchFamily="34" charset="0"/>
                <a:ea typeface="나눔바른고딕 옛한글" pitchFamily="50" charset="-127"/>
                <a:cs typeface="Calibri" pitchFamily="34" charset="0"/>
              </a:rPr>
              <a:t>Workshop </a:t>
            </a:r>
            <a:r>
              <a:rPr lang="en-US" altLang="ko-KR" sz="2800" b="1" spc="-171" dirty="0">
                <a:solidFill>
                  <a:srgbClr val="009999"/>
                </a:solidFill>
                <a:latin typeface="Calibri" pitchFamily="34" charset="0"/>
                <a:ea typeface="나눔바른고딕 옛한글" pitchFamily="50" charset="-127"/>
                <a:cs typeface="Calibri" pitchFamily="34" charset="0"/>
              </a:rPr>
              <a:t>_ </a:t>
            </a:r>
            <a:r>
              <a:rPr lang="ko-KR" altLang="en-US" sz="2800" b="1" spc="-171" dirty="0">
                <a:solidFill>
                  <a:srgbClr val="009999"/>
                </a:solidFill>
                <a:latin typeface="Calibri" pitchFamily="34" charset="0"/>
                <a:ea typeface="나눔바른고딕 옛한글" pitchFamily="50" charset="-127"/>
                <a:cs typeface="Calibri" pitchFamily="34" charset="0"/>
              </a:rPr>
              <a:t>제공 데이터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17478" y="1037948"/>
            <a:ext cx="2500330" cy="6243145"/>
          </a:xfrm>
          <a:prstGeom prst="rect">
            <a:avLst/>
          </a:prstGeom>
          <a:solidFill>
            <a:schemeClr val="bg1"/>
          </a:solidFill>
          <a:ln w="57150">
            <a:noFill/>
          </a:ln>
        </p:spPr>
        <p:txBody>
          <a:bodyPr wrap="none" rtlCol="0" anchor="ctr" anchorCtr="0">
            <a:noAutofit/>
          </a:bodyPr>
          <a:lstStyle/>
          <a:p>
            <a:pPr marL="361950" marR="0" lvl="0" indent="-361950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Wingdings" pitchFamily="2" charset="2"/>
              <a:buNone/>
              <a:tabLst/>
              <a:defRPr/>
            </a:pPr>
            <a:r>
              <a:rPr lang="ko-KR" altLang="en-US" sz="2000" b="1" spc="-171" dirty="0">
                <a:latin typeface="맑은 고딕" pitchFamily="50" charset="-127"/>
                <a:ea typeface="맑은 고딕" pitchFamily="50" charset="-127"/>
                <a:cs typeface="Calibri" pitchFamily="34" charset="0"/>
              </a:rPr>
              <a:t>고객 </a:t>
            </a:r>
            <a:r>
              <a:rPr lang="en-US" altLang="ko-KR" sz="2000" b="1" spc="-171" dirty="0">
                <a:latin typeface="맑은 고딕" pitchFamily="50" charset="-127"/>
                <a:ea typeface="맑은 고딕" pitchFamily="50" charset="-127"/>
                <a:cs typeface="Calibri" pitchFamily="34" charset="0"/>
              </a:rPr>
              <a:t>ID </a:t>
            </a:r>
            <a:r>
              <a:rPr lang="ko-KR" altLang="en-US" sz="2000" b="1" spc="-171" dirty="0">
                <a:latin typeface="맑은 고딕" pitchFamily="50" charset="-127"/>
                <a:ea typeface="맑은 고딕" pitchFamily="50" charset="-127"/>
                <a:cs typeface="Calibri" pitchFamily="34" charset="0"/>
              </a:rPr>
              <a:t>별 </a:t>
            </a:r>
            <a:r>
              <a:rPr lang="en-US" altLang="ko-KR" sz="2000" b="1" spc="-171" dirty="0">
                <a:latin typeface="맑은 고딕" pitchFamily="50" charset="-127"/>
                <a:ea typeface="맑은 고딕" pitchFamily="50" charset="-127"/>
                <a:cs typeface="Calibri" pitchFamily="34" charset="0"/>
              </a:rPr>
              <a:t>,</a:t>
            </a:r>
          </a:p>
          <a:p>
            <a:pPr marL="361950" lvl="0" indent="-361950" defTabSz="914400" latinLnBrk="0">
              <a:spcBef>
                <a:spcPct val="50000"/>
              </a:spcBef>
              <a:buClr>
                <a:srgbClr val="000000"/>
              </a:buClr>
              <a:buSzPct val="100000"/>
              <a:defRPr/>
            </a:pPr>
            <a:r>
              <a:rPr lang="en-US" altLang="ko-KR" sz="2000" b="1" spc="-171" dirty="0">
                <a:latin typeface="맑은 고딕" pitchFamily="50" charset="-127"/>
                <a:ea typeface="맑은 고딕" pitchFamily="50" charset="-127"/>
                <a:cs typeface="Calibri" pitchFamily="34" charset="0"/>
              </a:rPr>
              <a:t>	1)  </a:t>
            </a:r>
            <a:r>
              <a:rPr lang="ko-KR" altLang="en-US" sz="2000" b="1" spc="-171" dirty="0">
                <a:latin typeface="맑은 고딕" pitchFamily="50" charset="-127"/>
                <a:ea typeface="맑은 고딕" pitchFamily="50" charset="-127"/>
                <a:cs typeface="Calibri" pitchFamily="34" charset="0"/>
              </a:rPr>
              <a:t>연령 </a:t>
            </a:r>
            <a:r>
              <a:rPr lang="en-US" altLang="ko-KR" sz="2000" b="1" spc="-171" dirty="0">
                <a:latin typeface="맑은 고딕" pitchFamily="50" charset="-127"/>
                <a:ea typeface="맑은 고딕" pitchFamily="50" charset="-127"/>
                <a:cs typeface="Calibri" pitchFamily="34" charset="0"/>
              </a:rPr>
              <a:t>/ </a:t>
            </a:r>
            <a:r>
              <a:rPr lang="ko-KR" altLang="en-US" sz="2000" b="1" spc="-171" dirty="0">
                <a:latin typeface="맑은 고딕" pitchFamily="50" charset="-127"/>
                <a:ea typeface="맑은 고딕" pitchFamily="50" charset="-127"/>
                <a:cs typeface="Calibri" pitchFamily="34" charset="0"/>
              </a:rPr>
              <a:t>성별 </a:t>
            </a:r>
            <a:r>
              <a:rPr lang="en-US" altLang="ko-KR" sz="2000" b="1" spc="-171" dirty="0">
                <a:latin typeface="맑은 고딕" pitchFamily="50" charset="-127"/>
                <a:ea typeface="맑은 고딕" pitchFamily="50" charset="-127"/>
                <a:cs typeface="Calibri" pitchFamily="34" charset="0"/>
              </a:rPr>
              <a:t>/</a:t>
            </a:r>
            <a:r>
              <a:rPr lang="ko-KR" altLang="en-US" sz="2000" b="1" spc="-171" dirty="0">
                <a:latin typeface="맑은 고딕" pitchFamily="50" charset="-127"/>
                <a:ea typeface="맑은 고딕" pitchFamily="50" charset="-127"/>
                <a:cs typeface="Calibri" pitchFamily="34" charset="0"/>
              </a:rPr>
              <a:t>지역</a:t>
            </a:r>
            <a:r>
              <a:rPr lang="en-US" altLang="ko-KR" sz="2000" b="1" spc="-171" dirty="0">
                <a:latin typeface="맑은 고딕" pitchFamily="50" charset="-127"/>
                <a:ea typeface="맑은 고딕" pitchFamily="50" charset="-127"/>
                <a:cs typeface="Calibri" pitchFamily="34" charset="0"/>
              </a:rPr>
              <a:t>			</a:t>
            </a:r>
          </a:p>
          <a:p>
            <a:pPr marL="361950" lvl="0" indent="-361950" defTabSz="914400" latinLnBrk="0">
              <a:spcBef>
                <a:spcPct val="50000"/>
              </a:spcBef>
              <a:buClr>
                <a:srgbClr val="000000"/>
              </a:buClr>
              <a:buSzPct val="100000"/>
              <a:defRPr/>
            </a:pPr>
            <a:r>
              <a:rPr lang="en-US" altLang="ko-KR" sz="2000" b="1" spc="-171" dirty="0">
                <a:latin typeface="맑은 고딕" pitchFamily="50" charset="-127"/>
                <a:ea typeface="맑은 고딕" pitchFamily="50" charset="-127"/>
                <a:cs typeface="Calibri" pitchFamily="34" charset="0"/>
              </a:rPr>
              <a:t>	2)  </a:t>
            </a:r>
            <a:r>
              <a:rPr lang="ko-KR" altLang="en-US" sz="2000" b="1" spc="-171" dirty="0">
                <a:latin typeface="맑은 고딕" pitchFamily="50" charset="-127"/>
                <a:ea typeface="맑은 고딕" pitchFamily="50" charset="-127"/>
                <a:cs typeface="Calibri" pitchFamily="34" charset="0"/>
              </a:rPr>
              <a:t>구매 채널</a:t>
            </a:r>
            <a:endParaRPr lang="en-US" altLang="ko-KR" sz="2000" b="1" spc="-171" dirty="0">
              <a:latin typeface="맑은 고딕" pitchFamily="50" charset="-127"/>
              <a:ea typeface="맑은 고딕" pitchFamily="50" charset="-127"/>
              <a:cs typeface="Calibri" pitchFamily="34" charset="0"/>
            </a:endParaRPr>
          </a:p>
          <a:p>
            <a:pPr marL="361950" marR="0" lvl="0" indent="-361950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Wingdings" pitchFamily="2" charset="2"/>
              <a:buNone/>
              <a:tabLst/>
              <a:defRPr/>
            </a:pPr>
            <a:r>
              <a:rPr lang="en-US" altLang="ko-KR" sz="2000" b="1" spc="-171" dirty="0">
                <a:latin typeface="맑은 고딕" pitchFamily="50" charset="-127"/>
                <a:ea typeface="맑은 고딕" pitchFamily="50" charset="-127"/>
                <a:cs typeface="Calibri" pitchFamily="34" charset="0"/>
              </a:rPr>
              <a:t>	3)  </a:t>
            </a:r>
            <a:r>
              <a:rPr lang="ko-KR" altLang="en-US" sz="2000" b="1" spc="-171" dirty="0">
                <a:latin typeface="맑은 고딕" pitchFamily="50" charset="-127"/>
                <a:ea typeface="맑은 고딕" pitchFamily="50" charset="-127"/>
                <a:cs typeface="Calibri" pitchFamily="34" charset="0"/>
              </a:rPr>
              <a:t>과거 구매 패턴 등</a:t>
            </a:r>
            <a:r>
              <a:rPr lang="en-US" altLang="ko-KR" sz="2000" b="1" spc="-171" dirty="0">
                <a:latin typeface="맑은 고딕" pitchFamily="50" charset="-127"/>
                <a:ea typeface="맑은 고딕" pitchFamily="50" charset="-127"/>
                <a:cs typeface="Calibri" pitchFamily="34" charset="0"/>
              </a:rPr>
              <a:t>…</a:t>
            </a:r>
          </a:p>
          <a:p>
            <a:pPr marL="361950" marR="0" lvl="0" indent="-361950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Wingdings" pitchFamily="2" charset="2"/>
              <a:buNone/>
              <a:tabLst/>
              <a:defRPr/>
            </a:pPr>
            <a:r>
              <a:rPr lang="en-US" altLang="ko-KR" sz="2000" b="1" spc="-171" dirty="0">
                <a:latin typeface="맑은 고딕" pitchFamily="50" charset="-127"/>
                <a:ea typeface="맑은 고딕" pitchFamily="50" charset="-127"/>
                <a:cs typeface="Calibri" pitchFamily="34" charset="0"/>
              </a:rPr>
              <a:t>	. </a:t>
            </a:r>
            <a:endParaRPr lang="ko-KR" altLang="en-US" sz="2000" b="1" spc="-171" dirty="0">
              <a:latin typeface="맑은 고딕" pitchFamily="50" charset="-127"/>
              <a:ea typeface="맑은 고딕" pitchFamily="50" charset="-127"/>
              <a:cs typeface="Calibri" pitchFamily="34" charset="0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3275000" y="1340488"/>
          <a:ext cx="6715169" cy="5511974"/>
        </p:xfrm>
        <a:graphic>
          <a:graphicData uri="http://schemas.openxmlformats.org/drawingml/2006/table">
            <a:tbl>
              <a:tblPr/>
              <a:tblGrid>
                <a:gridCol w="10674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238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238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3489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1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컬럼영역</a:t>
                      </a:r>
                      <a:endParaRPr lang="ko-KR" altLang="en-US" sz="600" b="1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6410" marR="6410" marT="64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컬럼명</a:t>
                      </a:r>
                    </a:p>
                  </a:txBody>
                  <a:tcPr marL="6410" marR="6410" marT="6410" marB="0" anchor="ctr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상세설명</a:t>
                      </a:r>
                    </a:p>
                  </a:txBody>
                  <a:tcPr marL="6410" marR="6410" marT="64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744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10" marR="6410" marT="64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고객번호</a:t>
                      </a:r>
                    </a:p>
                  </a:txBody>
                  <a:tcPr marL="6410" marR="6410" marT="6410" marB="0" anchor="ctr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10" marR="6410" marT="64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7446">
                <a:tc rowSpan="7"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기본정보</a:t>
                      </a:r>
                    </a:p>
                  </a:txBody>
                  <a:tcPr marL="6410" marR="6410" marT="64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등록일자</a:t>
                      </a:r>
                    </a:p>
                  </a:txBody>
                  <a:tcPr marL="6410" marR="6410" marT="6410" marB="0" anchor="ctr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10" marR="6410" marT="64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744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연령</a:t>
                      </a:r>
                    </a:p>
                  </a:txBody>
                  <a:tcPr marL="6410" marR="6410" marT="6410" marB="0" anchor="ctr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10" marR="6410" marT="64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874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연령대</a:t>
                      </a:r>
                    </a:p>
                  </a:txBody>
                  <a:tcPr marL="6410" marR="6410" marT="6410" marB="0" anchor="ctr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15</a:t>
                      </a:r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세미만</a:t>
                      </a:r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, 84</a:t>
                      </a:r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세초과는 당사기준으로 </a:t>
                      </a:r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"</a:t>
                      </a:r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미상</a:t>
                      </a:r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" </a:t>
                      </a:r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처리</a:t>
                      </a:r>
                    </a:p>
                  </a:txBody>
                  <a:tcPr marL="6410" marR="6410" marT="64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744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성별</a:t>
                      </a:r>
                    </a:p>
                  </a:txBody>
                  <a:tcPr marL="6410" marR="6410" marT="6410" marB="0" anchor="ctr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정상 성별이 아니면 </a:t>
                      </a:r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"</a:t>
                      </a:r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미상</a:t>
                      </a:r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"</a:t>
                      </a:r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처리</a:t>
                      </a:r>
                    </a:p>
                  </a:txBody>
                  <a:tcPr marL="6410" marR="6410" marT="64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01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고객유형</a:t>
                      </a:r>
                    </a:p>
                  </a:txBody>
                  <a:tcPr marL="6410" marR="6410" marT="6410" marB="0" anchor="ctr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신규 </a:t>
                      </a:r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: </a:t>
                      </a:r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방송당일 최초신규</a:t>
                      </a:r>
                      <a:br>
                        <a:rPr lang="ko-KR" altLang="en-US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</a:br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비활성 </a:t>
                      </a:r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: </a:t>
                      </a:r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방송이전 </a:t>
                      </a:r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6</a:t>
                      </a:r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개월 내 구매경험이 없던 고객</a:t>
                      </a:r>
                      <a:br>
                        <a:rPr lang="ko-KR" altLang="en-US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</a:br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기존 </a:t>
                      </a:r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: </a:t>
                      </a:r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방송이전 </a:t>
                      </a:r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6</a:t>
                      </a:r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개월 내 구매경험이 있는 고객</a:t>
                      </a:r>
                    </a:p>
                  </a:txBody>
                  <a:tcPr marL="6410" marR="6410" marT="64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1744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지역</a:t>
                      </a:r>
                      <a:r>
                        <a:rPr lang="en-US" altLang="ko-KR" sz="6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(</a:t>
                      </a:r>
                      <a:r>
                        <a:rPr lang="ko-KR" altLang="en-US" sz="6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시</a:t>
                      </a:r>
                      <a:r>
                        <a:rPr lang="en-US" altLang="ko-KR" sz="6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)</a:t>
                      </a:r>
                    </a:p>
                  </a:txBody>
                  <a:tcPr marL="6410" marR="6410" marT="6410" marB="0" anchor="ctr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등록고객의 주소 지역기반</a:t>
                      </a:r>
                    </a:p>
                  </a:txBody>
                  <a:tcPr marL="6410" marR="6410" marT="64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1744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지역</a:t>
                      </a:r>
                      <a:r>
                        <a:rPr lang="en-US" altLang="ko-KR" sz="6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(</a:t>
                      </a:r>
                      <a:r>
                        <a:rPr lang="ko-KR" altLang="en-US" sz="6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군</a:t>
                      </a:r>
                      <a:r>
                        <a:rPr lang="en-US" altLang="ko-KR" sz="6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/</a:t>
                      </a:r>
                      <a:r>
                        <a:rPr lang="ko-KR" altLang="en-US" sz="6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구</a:t>
                      </a:r>
                      <a:r>
                        <a:rPr lang="en-US" altLang="ko-KR" sz="6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)</a:t>
                      </a:r>
                    </a:p>
                  </a:txBody>
                  <a:tcPr marL="6410" marR="6410" marT="6410" marB="0" anchor="ctr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등록고객의 주소 지역기반</a:t>
                      </a:r>
                    </a:p>
                  </a:txBody>
                  <a:tcPr marL="6410" marR="6410" marT="64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59058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1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방송당시실적</a:t>
                      </a:r>
                      <a:endParaRPr lang="ko-KR" altLang="en-US" sz="600" b="1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6410" marR="6410" marT="64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주문채널</a:t>
                      </a:r>
                    </a:p>
                  </a:txBody>
                  <a:tcPr marL="6410" marR="6410" marT="6410" marB="0" anchor="ctr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상품을 구매한 채널</a:t>
                      </a:r>
                      <a:b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</a:br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 </a:t>
                      </a:r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- C : </a:t>
                      </a:r>
                      <a:r>
                        <a:rPr lang="en-US" altLang="ko-KR" sz="6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Catv</a:t>
                      </a:r>
                      <a:b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</a:br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 - M : </a:t>
                      </a:r>
                      <a:r>
                        <a:rPr lang="ko-KR" altLang="en-US" sz="6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모바일</a:t>
                      </a:r>
                      <a:b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</a:br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 </a:t>
                      </a:r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- P : PC</a:t>
                      </a:r>
                    </a:p>
                  </a:txBody>
                  <a:tcPr marL="6410" marR="6410" marT="64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9794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미리주문여부</a:t>
                      </a:r>
                    </a:p>
                  </a:txBody>
                  <a:tcPr marL="6410" marR="6410" marT="6410" marB="0" anchor="ctr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방송시작전</a:t>
                      </a:r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(24</a:t>
                      </a:r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시간전</a:t>
                      </a:r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) </a:t>
                      </a:r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구매여부</a:t>
                      </a:r>
                    </a:p>
                  </a:txBody>
                  <a:tcPr marL="6410" marR="6410" marT="64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1874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총주문건수</a:t>
                      </a:r>
                    </a:p>
                  </a:txBody>
                  <a:tcPr marL="6410" marR="6410" marT="6410" marB="0" anchor="ctr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주문건 기준은 결제단위 기준임 </a:t>
                      </a:r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(</a:t>
                      </a:r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수량에 관계없음</a:t>
                      </a:r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)</a:t>
                      </a:r>
                    </a:p>
                  </a:txBody>
                  <a:tcPr marL="6410" marR="6410" marT="64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1744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 총주문금액 </a:t>
                      </a:r>
                    </a:p>
                  </a:txBody>
                  <a:tcPr marL="6410" marR="6410" marT="6410" marB="0" anchor="ctr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10" marR="6410" marT="64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469789">
                <a:tc rowSpan="13"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과거주문이력</a:t>
                      </a:r>
                      <a:br>
                        <a:rPr lang="ko-KR" altLang="en-US" sz="6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</a:br>
                      <a:r>
                        <a:rPr lang="en-US" altLang="ko-KR" sz="6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(6</a:t>
                      </a:r>
                      <a:r>
                        <a:rPr lang="ko-KR" altLang="en-US" sz="6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개월</a:t>
                      </a:r>
                      <a:r>
                        <a:rPr lang="en-US" altLang="ko-KR" sz="6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)</a:t>
                      </a:r>
                    </a:p>
                  </a:txBody>
                  <a:tcPr marL="6410" marR="6410" marT="64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과거이용채널</a:t>
                      </a:r>
                    </a:p>
                  </a:txBody>
                  <a:tcPr marL="6410" marR="6410" marT="64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이용한 채널</a:t>
                      </a:r>
                      <a:b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</a:br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 </a:t>
                      </a:r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- C : </a:t>
                      </a:r>
                      <a:r>
                        <a:rPr lang="en-US" altLang="ko-KR" sz="6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Catv</a:t>
                      </a:r>
                      <a:b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</a:br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 - M : </a:t>
                      </a:r>
                      <a:r>
                        <a:rPr lang="ko-KR" altLang="en-US" sz="6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모바일</a:t>
                      </a:r>
                      <a:b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</a:br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 </a:t>
                      </a:r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- P : PC</a:t>
                      </a:r>
                    </a:p>
                  </a:txBody>
                  <a:tcPr marL="6410" marR="6410" marT="6410" marB="0" anchor="ctr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1874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과거이용패턴</a:t>
                      </a:r>
                    </a:p>
                  </a:txBody>
                  <a:tcPr marL="6410" marR="6410" marT="64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월 기준으로 이용개월수를 </a:t>
                      </a:r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0,1 </a:t>
                      </a:r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조합으로 처리한 코드</a:t>
                      </a:r>
                    </a:p>
                  </a:txBody>
                  <a:tcPr marL="6410" marR="6410" marT="6410" marB="0" anchor="ctr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3489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과거이용개월수</a:t>
                      </a:r>
                    </a:p>
                  </a:txBody>
                  <a:tcPr marL="6410" marR="6410" marT="64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MAX</a:t>
                      </a:r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가 </a:t>
                      </a:r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6</a:t>
                      </a:r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일수도</a:t>
                      </a:r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, 7</a:t>
                      </a:r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일수도 있음</a:t>
                      </a:r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,1</a:t>
                      </a:r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일날 방송한 경우면 이전 </a:t>
                      </a:r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6</a:t>
                      </a:r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개월일시 </a:t>
                      </a:r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MAX 6</a:t>
                      </a:r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이지만 그외는 </a:t>
                      </a:r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7</a:t>
                      </a:r>
                    </a:p>
                  </a:txBody>
                  <a:tcPr marL="6410" marR="6410" marT="6410" marB="0" anchor="ctr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1744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 가장비싼상품금액 </a:t>
                      </a:r>
                    </a:p>
                  </a:txBody>
                  <a:tcPr marL="6410" marR="6410" marT="64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구매를 경험한 가격 중 최고가 금액</a:t>
                      </a:r>
                    </a:p>
                  </a:txBody>
                  <a:tcPr marL="6410" marR="6410" marT="6410" marB="0" anchor="ctr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32444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구매경험상품군수</a:t>
                      </a:r>
                    </a:p>
                  </a:txBody>
                  <a:tcPr marL="6410" marR="6410" marT="64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DISTINCT</a:t>
                      </a:r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한 상품군 수 </a:t>
                      </a:r>
                      <a:br>
                        <a:rPr lang="ko-KR" altLang="en-US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</a:br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(EX. </a:t>
                      </a:r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의류</a:t>
                      </a:r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, </a:t>
                      </a:r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속옷만 합계 </a:t>
                      </a:r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20</a:t>
                      </a:r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번 이상이라도 구매경험상품군수 </a:t>
                      </a:r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= 2)</a:t>
                      </a:r>
                    </a:p>
                  </a:txBody>
                  <a:tcPr marL="6410" marR="6410" marT="6410" marB="0" anchor="ctr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1874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가장많이산상품군</a:t>
                      </a:r>
                    </a:p>
                  </a:txBody>
                  <a:tcPr marL="6410" marR="6410" marT="64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순위 구매건수</a:t>
                      </a:r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, 2</a:t>
                      </a:r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순위 구매금액 순으로 상품군 정의</a:t>
                      </a:r>
                    </a:p>
                  </a:txBody>
                  <a:tcPr marL="6410" marR="6410" marT="6410" marB="0" anchor="ctr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1744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 총주문건수 </a:t>
                      </a:r>
                    </a:p>
                  </a:txBody>
                  <a:tcPr marL="6410" marR="6410" marT="64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취소</a:t>
                      </a:r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/</a:t>
                      </a:r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반품에 관계없이 발생한 주문건수</a:t>
                      </a:r>
                    </a:p>
                  </a:txBody>
                  <a:tcPr marL="6410" marR="6410" marT="6410" marB="0" anchor="ctr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1744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 총주문금액 </a:t>
                      </a:r>
                    </a:p>
                  </a:txBody>
                  <a:tcPr marL="6410" marR="6410" marT="64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취소</a:t>
                      </a:r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/</a:t>
                      </a:r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반품에 관계없이 발생한 주문금액</a:t>
                      </a:r>
                    </a:p>
                  </a:txBody>
                  <a:tcPr marL="6410" marR="6410" marT="6410" marB="0" anchor="ctr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11744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 순주문건수 </a:t>
                      </a:r>
                    </a:p>
                  </a:txBody>
                  <a:tcPr marL="6410" marR="6410" marT="64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취소</a:t>
                      </a:r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/</a:t>
                      </a:r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반품을 제외한 주문건수</a:t>
                      </a:r>
                    </a:p>
                  </a:txBody>
                  <a:tcPr marL="6410" marR="6410" marT="6410" marB="0" anchor="ctr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11744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 순주문금액 </a:t>
                      </a:r>
                    </a:p>
                  </a:txBody>
                  <a:tcPr marL="6410" marR="6410" marT="64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취소</a:t>
                      </a:r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/</a:t>
                      </a:r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반품을 제외한 주문금액</a:t>
                      </a:r>
                    </a:p>
                  </a:txBody>
                  <a:tcPr marL="6410" marR="6410" marT="6410" marB="0" anchor="ctr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11744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 고가구매경험건수 </a:t>
                      </a:r>
                    </a:p>
                  </a:txBody>
                  <a:tcPr marL="6410" marR="6410" marT="64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고가구매</a:t>
                      </a:r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(50</a:t>
                      </a:r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만원이상</a:t>
                      </a:r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) </a:t>
                      </a:r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주문건수</a:t>
                      </a:r>
                    </a:p>
                  </a:txBody>
                  <a:tcPr marL="6410" marR="6410" marT="6410" marB="0" anchor="ctr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11744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 동일상품군구매건수 </a:t>
                      </a:r>
                    </a:p>
                  </a:txBody>
                  <a:tcPr marL="6410" marR="6410" marT="64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해당상품과 동일한 상품군 주문건수</a:t>
                      </a:r>
                    </a:p>
                  </a:txBody>
                  <a:tcPr marL="6410" marR="6410" marT="6410" marB="0" anchor="ctr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  <a:tr h="64155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 동일아이템구매건수 </a:t>
                      </a:r>
                    </a:p>
                  </a:txBody>
                  <a:tcPr marL="6410" marR="6410" marT="64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해당상품과 동일한 아이템 주문건수</a:t>
                      </a:r>
                      <a:b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</a:br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 </a:t>
                      </a:r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- </a:t>
                      </a:r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일반식품 </a:t>
                      </a:r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: </a:t>
                      </a:r>
                      <a:r>
                        <a:rPr lang="ko-KR" altLang="en-US" sz="6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아이템명</a:t>
                      </a:r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 </a:t>
                      </a:r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"</a:t>
                      </a:r>
                      <a:r>
                        <a:rPr lang="ko-KR" altLang="en-US" sz="6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오트리</a:t>
                      </a:r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" , </a:t>
                      </a:r>
                      <a:r>
                        <a:rPr lang="ko-KR" altLang="en-US" sz="6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아이템명</a:t>
                      </a:r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 </a:t>
                      </a:r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"</a:t>
                      </a:r>
                      <a:r>
                        <a:rPr lang="ko-KR" altLang="en-US" sz="6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오트리</a:t>
                      </a:r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 </a:t>
                      </a:r>
                      <a:r>
                        <a:rPr lang="ko-KR" altLang="en-US" sz="6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베리너츠</a:t>
                      </a:r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 블랙</a:t>
                      </a:r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"</a:t>
                      </a:r>
                      <a:b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</a:br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 - </a:t>
                      </a:r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의류 </a:t>
                      </a:r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: </a:t>
                      </a:r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동일 브랜드 </a:t>
                      </a:r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+</a:t>
                      </a:r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니트</a:t>
                      </a:r>
                      <a:b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</a:br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 </a:t>
                      </a:r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- </a:t>
                      </a:r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주방용품 </a:t>
                      </a:r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: </a:t>
                      </a:r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동일브랜드 </a:t>
                      </a:r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+ </a:t>
                      </a:r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냄비</a:t>
                      </a:r>
                      <a:b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</a:br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 </a:t>
                      </a:r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- </a:t>
                      </a:r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교육문화 </a:t>
                      </a:r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: </a:t>
                      </a:r>
                      <a:r>
                        <a:rPr lang="ko-KR" altLang="en-US" sz="6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아이템명</a:t>
                      </a:r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 </a:t>
                      </a:r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"</a:t>
                      </a:r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유모차</a:t>
                      </a:r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"</a:t>
                      </a:r>
                    </a:p>
                  </a:txBody>
                  <a:tcPr marL="6410" marR="6410" marT="64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3062411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074"/>
          <p:cNvSpPr txBox="1">
            <a:spLocks noChangeArrowheads="1"/>
          </p:cNvSpPr>
          <p:nvPr/>
        </p:nvSpPr>
        <p:spPr bwMode="gray">
          <a:xfrm>
            <a:off x="1746300" y="1158999"/>
            <a:ext cx="3355668" cy="533400"/>
          </a:xfrm>
          <a:prstGeom prst="rect">
            <a:avLst/>
          </a:prstGeom>
        </p:spPr>
        <p:txBody>
          <a:bodyPr/>
          <a:lstStyle>
            <a:lvl1pPr algn="ctr" defTabSz="1043056" rtl="0" eaLnBrk="1" latinLnBrk="1" hangingPunct="1">
              <a:spcBef>
                <a:spcPct val="0"/>
              </a:spcBef>
              <a:buNone/>
              <a:defRPr sz="5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200" b="1" dirty="0">
                <a:solidFill>
                  <a:schemeClr val="tx2"/>
                </a:solidFill>
              </a:rPr>
              <a:t>AGENDA</a:t>
            </a:r>
          </a:p>
        </p:txBody>
      </p:sp>
      <p:sp>
        <p:nvSpPr>
          <p:cNvPr id="6" name="Text Box 3075"/>
          <p:cNvSpPr txBox="1">
            <a:spLocks noChangeArrowheads="1"/>
          </p:cNvSpPr>
          <p:nvPr/>
        </p:nvSpPr>
        <p:spPr bwMode="gray">
          <a:xfrm>
            <a:off x="2034580" y="2811742"/>
            <a:ext cx="4176216" cy="291310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square" anchor="t">
            <a:spAutoFit/>
          </a:bodyPr>
          <a:lstStyle/>
          <a:p>
            <a:pPr marL="450850" lvl="0" indent="-450850">
              <a:lnSpc>
                <a:spcPct val="105000"/>
              </a:lnSpc>
              <a:spcBef>
                <a:spcPts val="30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en-US" altLang="ko-KR" sz="2400" b="1" dirty="0">
                <a:solidFill>
                  <a:srgbClr val="4F81BD"/>
                </a:solidFill>
                <a:latin typeface="+mj-lt"/>
              </a:rPr>
              <a:t>Data – Cases </a:t>
            </a:r>
          </a:p>
          <a:p>
            <a:pPr marL="450850" lvl="0" indent="-450850">
              <a:lnSpc>
                <a:spcPct val="105000"/>
              </a:lnSpc>
              <a:spcBef>
                <a:spcPts val="30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en-US" altLang="ko-KR" sz="2400" b="1" dirty="0">
                <a:solidFill>
                  <a:srgbClr val="4F81BD"/>
                </a:solidFill>
                <a:latin typeface="+mj-lt"/>
              </a:rPr>
              <a:t>Interpretation </a:t>
            </a:r>
            <a:endParaRPr lang="en-US" altLang="ko-KR" sz="2400" b="1" dirty="0">
              <a:solidFill>
                <a:schemeClr val="accent1"/>
              </a:solidFill>
              <a:latin typeface="+mj-lt"/>
            </a:endParaRPr>
          </a:p>
          <a:p>
            <a:pPr marL="450850" indent="-450850">
              <a:lnSpc>
                <a:spcPct val="105000"/>
              </a:lnSpc>
              <a:spcBef>
                <a:spcPts val="30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en-US" altLang="ko-KR" sz="2400" b="1" dirty="0">
                <a:solidFill>
                  <a:schemeClr val="accent1"/>
                </a:solidFill>
                <a:latin typeface="+mj-lt"/>
              </a:rPr>
              <a:t>Workshop</a:t>
            </a:r>
          </a:p>
          <a:p>
            <a:pPr marL="450850" indent="-450850">
              <a:lnSpc>
                <a:spcPct val="105000"/>
              </a:lnSpc>
              <a:spcBef>
                <a:spcPts val="30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en-US" altLang="ko-KR" sz="2400" b="1" dirty="0">
                <a:solidFill>
                  <a:srgbClr val="C00000"/>
                </a:solidFill>
                <a:latin typeface="+mj-lt"/>
              </a:rPr>
              <a:t>Share – Q&amp;A </a:t>
            </a:r>
          </a:p>
        </p:txBody>
      </p:sp>
      <p:sp>
        <p:nvSpPr>
          <p:cNvPr id="7" name="Line 10"/>
          <p:cNvSpPr>
            <a:spLocks noChangeShapeType="1"/>
          </p:cNvSpPr>
          <p:nvPr/>
        </p:nvSpPr>
        <p:spPr bwMode="auto">
          <a:xfrm>
            <a:off x="1475024" y="1922958"/>
            <a:ext cx="4320000" cy="0"/>
          </a:xfrm>
          <a:prstGeom prst="line">
            <a:avLst/>
          </a:prstGeom>
          <a:noFill/>
          <a:ln w="57150">
            <a:solidFill>
              <a:schemeClr val="accent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>
              <a:latin typeface="+mj-lt"/>
            </a:endParaRPr>
          </a:p>
        </p:txBody>
      </p:sp>
      <p:sp>
        <p:nvSpPr>
          <p:cNvPr id="10" name="타원 9"/>
          <p:cNvSpPr/>
          <p:nvPr/>
        </p:nvSpPr>
        <p:spPr bwMode="auto">
          <a:xfrm>
            <a:off x="1243015" y="5220791"/>
            <a:ext cx="464018" cy="464018"/>
          </a:xfrm>
          <a:prstGeom prst="ellipse">
            <a:avLst/>
          </a:prstGeom>
          <a:solidFill>
            <a:srgbClr val="C00000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266700" marR="0" indent="-266700" algn="l" defTabSz="914400" rtl="0" eaLnBrk="0" fontAlgn="base" latinLnBrk="0" hangingPunct="0">
              <a:lnSpc>
                <a:spcPct val="100000"/>
              </a:lnSpc>
              <a:spcBef>
                <a:spcPct val="70000"/>
              </a:spcBef>
              <a:spcAft>
                <a:spcPct val="0"/>
              </a:spcAft>
              <a:buClrTx/>
              <a:buSzTx/>
              <a:buFont typeface="Wingdings" pitchFamily="2" charset="2"/>
              <a:buChar char="l"/>
              <a:tabLst/>
            </a:pPr>
            <a:endParaRPr kumimoji="0" lang="ko-KR" altLang="en-US" sz="15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+mj-lt"/>
              <a:ea typeface="맑은 고딕" pitchFamily="50" charset="-127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2029" y="0"/>
            <a:ext cx="1781175" cy="7562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2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gray">
          <a:xfrm>
            <a:off x="8483585" y="180231"/>
            <a:ext cx="1275261" cy="5713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53617655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083238" y="453273"/>
            <a:ext cx="8655950" cy="572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4306" tIns="52153" rIns="104306" bIns="52153" rtlCol="0" anchor="ctr"/>
          <a:lstStyle/>
          <a:p>
            <a:r>
              <a:rPr lang="en-US" altLang="ko-KR" sz="3200" b="1" spc="-171" dirty="0">
                <a:solidFill>
                  <a:srgbClr val="C00000"/>
                </a:solidFill>
                <a:latin typeface="+mj-lt"/>
                <a:ea typeface="나눔바른고딕 옛한글" pitchFamily="50" charset="-127"/>
                <a:cs typeface="Calibri" pitchFamily="34" charset="0"/>
              </a:rPr>
              <a:t>Share</a:t>
            </a:r>
            <a:r>
              <a:rPr lang="en-US" altLang="ko-KR" sz="3200" spc="-171" dirty="0">
                <a:solidFill>
                  <a:prstClr val="black"/>
                </a:solidFill>
                <a:latin typeface="+mj-lt"/>
                <a:ea typeface="나눔바른고딕 옛한글" pitchFamily="50" charset="-127"/>
                <a:cs typeface="Calibri" pitchFamily="34" charset="0"/>
              </a:rPr>
              <a:t> with Us</a:t>
            </a:r>
            <a:endParaRPr lang="ko-KR" altLang="en-US" sz="3200" spc="-171" dirty="0">
              <a:solidFill>
                <a:prstClr val="black"/>
              </a:solidFill>
              <a:latin typeface="+mj-lt"/>
              <a:ea typeface="나눔바른고딕 옛한글" pitchFamily="50" charset="-127"/>
              <a:cs typeface="Calibri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783614" y="36215"/>
            <a:ext cx="38196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latin typeface="+mj-lt"/>
              </a:rPr>
              <a:t>Insight from Data – </a:t>
            </a:r>
            <a:r>
              <a:rPr lang="en-US" altLang="ko-KR" sz="1400" b="1" dirty="0">
                <a:latin typeface="+mj-lt"/>
              </a:rPr>
              <a:t>Share – Q&amp;A</a:t>
            </a:r>
            <a:endParaRPr lang="ko-KR" altLang="en-US" sz="1400" b="1" dirty="0">
              <a:latin typeface="+mj-lt"/>
            </a:endParaRP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0630" y="1296356"/>
            <a:ext cx="7972140" cy="49685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743383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083238" y="453273"/>
            <a:ext cx="9015990" cy="572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4306" tIns="52153" rIns="104306" bIns="52153" rtlCol="0" anchor="ctr"/>
          <a:lstStyle/>
          <a:p>
            <a:r>
              <a:rPr lang="en-US" altLang="ko-KR" sz="3200" spc="-171" dirty="0">
                <a:solidFill>
                  <a:schemeClr val="tx1"/>
                </a:solidFill>
                <a:latin typeface="+mj-lt"/>
                <a:ea typeface="나눔바른고딕 옛한글" pitchFamily="50" charset="-127"/>
                <a:cs typeface="Calibri" pitchFamily="34" charset="0"/>
              </a:rPr>
              <a:t>Typical </a:t>
            </a:r>
            <a:r>
              <a:rPr lang="en-US" altLang="ko-KR" sz="3600" b="1" spc="-171" dirty="0">
                <a:solidFill>
                  <a:srgbClr val="009999"/>
                </a:solidFill>
                <a:latin typeface="+mj-lt"/>
                <a:ea typeface="나눔바른고딕 옛한글" pitchFamily="50" charset="-127"/>
                <a:cs typeface="Calibri" pitchFamily="34" charset="0"/>
              </a:rPr>
              <a:t>Customer Mgmt. Framework</a:t>
            </a:r>
            <a:endParaRPr lang="ko-KR" altLang="en-US" sz="3600" b="1" spc="-171" dirty="0">
              <a:solidFill>
                <a:srgbClr val="009999"/>
              </a:solidFill>
              <a:latin typeface="+mj-lt"/>
              <a:ea typeface="나눔바른고딕 옛한글" pitchFamily="50" charset="-127"/>
              <a:cs typeface="Calibri" pitchFamily="34" charset="0"/>
            </a:endParaRPr>
          </a:p>
        </p:txBody>
      </p:sp>
      <p:sp>
        <p:nvSpPr>
          <p:cNvPr id="4" name="모서리가 둥근 직사각형 3"/>
          <p:cNvSpPr/>
          <p:nvPr/>
        </p:nvSpPr>
        <p:spPr bwMode="gray">
          <a:xfrm>
            <a:off x="1135249" y="2250298"/>
            <a:ext cx="1042084" cy="1187955"/>
          </a:xfrm>
          <a:prstGeom prst="roundRect">
            <a:avLst>
              <a:gd name="adj" fmla="val 13546"/>
            </a:avLst>
          </a:prstGeom>
          <a:solidFill>
            <a:schemeClr val="tx1"/>
          </a:solidFill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44450" rIns="36000" bIns="44450" numCol="1" rtlCol="0" anchor="ctr" anchorCtr="0" compatLnSpc="1">
            <a:prstTxWarp prst="textNoShape">
              <a:avLst/>
            </a:prstTxWarp>
          </a:bodyPr>
          <a:lstStyle/>
          <a:p>
            <a:pPr marL="1588" marR="0" lvl="0" indent="0" algn="ctr" defTabSz="762000" eaLnBrk="0" fontAlgn="auto" latinLnBrk="0" hangingPunct="0">
              <a:lnSpc>
                <a:spcPct val="100000"/>
              </a:lnSpc>
              <a:spcBef>
                <a:spcPct val="350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en-US" altLang="ko-KR" sz="17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(1)</a:t>
            </a:r>
          </a:p>
          <a:p>
            <a:pPr marL="1588" marR="0" lvl="0" indent="0" algn="ctr" defTabSz="762000" eaLnBrk="0" fontAlgn="auto" latinLnBrk="0" hangingPunct="0">
              <a:lnSpc>
                <a:spcPct val="100000"/>
              </a:lnSpc>
              <a:spcBef>
                <a:spcPct val="350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ko-KR" altLang="en-US" sz="17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정규적</a:t>
            </a:r>
            <a:br>
              <a:rPr kumimoji="0" lang="en-US" altLang="ko-KR" sz="17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</a:br>
            <a:r>
              <a:rPr kumimoji="0" lang="ko-KR" altLang="en-US" sz="17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체계</a:t>
            </a:r>
          </a:p>
        </p:txBody>
      </p:sp>
      <p:sp>
        <p:nvSpPr>
          <p:cNvPr id="6" name="모서리가 둥근 직사각형 5"/>
          <p:cNvSpPr/>
          <p:nvPr/>
        </p:nvSpPr>
        <p:spPr bwMode="gray">
          <a:xfrm>
            <a:off x="1135249" y="4909765"/>
            <a:ext cx="1042084" cy="1187955"/>
          </a:xfrm>
          <a:prstGeom prst="roundRect">
            <a:avLst>
              <a:gd name="adj" fmla="val 13546"/>
            </a:avLst>
          </a:prstGeom>
          <a:solidFill>
            <a:schemeClr val="tx1"/>
          </a:solidFill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44450" rIns="36000" bIns="44450" numCol="1" rtlCol="0" anchor="ctr" anchorCtr="0" compatLnSpc="1">
            <a:prstTxWarp prst="textNoShape">
              <a:avLst/>
            </a:prstTxWarp>
          </a:bodyPr>
          <a:lstStyle/>
          <a:p>
            <a:pPr marL="1588" marR="0" lvl="0" indent="0" algn="ctr" defTabSz="762000" eaLnBrk="0" fontAlgn="auto" latinLnBrk="0" hangingPunct="0">
              <a:lnSpc>
                <a:spcPct val="100000"/>
              </a:lnSpc>
              <a:spcBef>
                <a:spcPct val="350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en-US" altLang="ko-KR" sz="17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(2)</a:t>
            </a:r>
          </a:p>
          <a:p>
            <a:pPr marL="1588" marR="0" lvl="0" indent="0" algn="ctr" defTabSz="762000" eaLnBrk="0" fontAlgn="auto" latinLnBrk="0" hangingPunct="0">
              <a:lnSpc>
                <a:spcPct val="100000"/>
              </a:lnSpc>
              <a:spcBef>
                <a:spcPct val="350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ko-KR" altLang="en-US" sz="17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비정규적</a:t>
            </a:r>
            <a:br>
              <a:rPr kumimoji="0" lang="en-US" altLang="ko-KR" sz="17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</a:br>
            <a:r>
              <a:rPr kumimoji="0" lang="ko-KR" altLang="en-US" sz="17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체계</a:t>
            </a:r>
          </a:p>
        </p:txBody>
      </p:sp>
      <p:sp>
        <p:nvSpPr>
          <p:cNvPr id="7" name="모서리가 둥근 직사각형 6"/>
          <p:cNvSpPr/>
          <p:nvPr/>
        </p:nvSpPr>
        <p:spPr bwMode="gray">
          <a:xfrm>
            <a:off x="2494491" y="2573632"/>
            <a:ext cx="3249829" cy="541285"/>
          </a:xfrm>
          <a:prstGeom prst="roundRect">
            <a:avLst>
              <a:gd name="adj" fmla="val 13546"/>
            </a:avLst>
          </a:prstGeom>
          <a:solidFill>
            <a:schemeClr val="tx1">
              <a:lumMod val="65000"/>
              <a:lumOff val="35000"/>
            </a:schemeClr>
          </a:solidFill>
          <a:ln w="285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08000" tIns="44450" rIns="36000" bIns="44450" numCol="1" rtlCol="0" anchor="ctr" anchorCtr="0" compatLnSpc="1">
            <a:prstTxWarp prst="textNoShape">
              <a:avLst/>
            </a:prstTxWarp>
          </a:bodyPr>
          <a:lstStyle/>
          <a:p>
            <a:pPr marL="1588" marR="0" lvl="0" indent="0" defTabSz="762000" eaLnBrk="0" fontAlgn="auto" latinLnBrk="0" hangingPunct="0">
              <a:lnSpc>
                <a:spcPct val="100000"/>
              </a:lnSpc>
              <a:spcBef>
                <a:spcPct val="350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en-US" altLang="ko-KR" sz="1400" b="1" kern="0" dirty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rPr>
              <a:t>(1-2)  </a:t>
            </a:r>
            <a:r>
              <a:rPr kumimoji="0" lang="ko-KR" altLang="en-US" sz="1600" b="1" kern="0" dirty="0" err="1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rPr>
              <a:t>니즈</a:t>
            </a:r>
            <a:r>
              <a:rPr kumimoji="0" lang="en-US" altLang="ko-KR" sz="1600" b="1" kern="0" dirty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rPr>
              <a:t>(Needs) </a:t>
            </a:r>
            <a:r>
              <a:rPr kumimoji="0" lang="ko-KR" altLang="en-US" sz="1600" b="1" kern="0" dirty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rPr>
              <a:t>관점 </a:t>
            </a:r>
            <a:r>
              <a:rPr kumimoji="0" lang="en-US" altLang="ko-KR" sz="1600" b="1" kern="0" dirty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rPr>
              <a:t>Frame</a:t>
            </a:r>
            <a:endParaRPr kumimoji="0" lang="en-US" altLang="ko-KR" sz="16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모서리가 둥근 직사각형 8"/>
          <p:cNvSpPr/>
          <p:nvPr/>
        </p:nvSpPr>
        <p:spPr bwMode="gray">
          <a:xfrm>
            <a:off x="2494491" y="3251192"/>
            <a:ext cx="3249829" cy="541285"/>
          </a:xfrm>
          <a:prstGeom prst="roundRect">
            <a:avLst>
              <a:gd name="adj" fmla="val 13546"/>
            </a:avLst>
          </a:prstGeom>
          <a:solidFill>
            <a:schemeClr val="tx1">
              <a:lumMod val="65000"/>
              <a:lumOff val="35000"/>
            </a:schemeClr>
          </a:solidFill>
          <a:ln w="285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08000" tIns="44450" rIns="36000" bIns="44450" numCol="1" rtlCol="0" anchor="ctr" anchorCtr="0" compatLnSpc="1">
            <a:prstTxWarp prst="textNoShape">
              <a:avLst/>
            </a:prstTxWarp>
          </a:bodyPr>
          <a:lstStyle/>
          <a:p>
            <a:pPr marL="1588" marR="0" lvl="0" indent="0" defTabSz="762000" eaLnBrk="0" fontAlgn="auto" latinLnBrk="0" hangingPunct="0">
              <a:lnSpc>
                <a:spcPct val="100000"/>
              </a:lnSpc>
              <a:spcBef>
                <a:spcPct val="350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en-US" altLang="ko-KR" sz="1400" b="1" kern="0" dirty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rPr>
              <a:t>(1-3)  </a:t>
            </a:r>
            <a:r>
              <a:rPr kumimoji="0" lang="en-US" altLang="ko-KR" sz="1600" b="1" kern="0" dirty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rPr>
              <a:t>Life-cycle </a:t>
            </a:r>
            <a:r>
              <a:rPr kumimoji="0" lang="ko-KR" altLang="en-US" sz="1600" b="1" kern="0" dirty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rPr>
              <a:t>관점 </a:t>
            </a:r>
            <a:r>
              <a:rPr kumimoji="0" lang="en-US" altLang="ko-KR" sz="1600" b="1" kern="0" dirty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rPr>
              <a:t>Frame</a:t>
            </a:r>
            <a:endParaRPr kumimoji="0" lang="en-US" altLang="ko-KR" sz="16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모서리가 둥근 직사각형 9"/>
          <p:cNvSpPr/>
          <p:nvPr/>
        </p:nvSpPr>
        <p:spPr bwMode="gray">
          <a:xfrm>
            <a:off x="2494491" y="3922576"/>
            <a:ext cx="3249829" cy="541285"/>
          </a:xfrm>
          <a:prstGeom prst="roundRect">
            <a:avLst>
              <a:gd name="adj" fmla="val 13546"/>
            </a:avLst>
          </a:prstGeom>
          <a:solidFill>
            <a:schemeClr val="bg1">
              <a:lumMod val="65000"/>
            </a:schemeClr>
          </a:solidFill>
          <a:ln w="28575" cap="flat" cmpd="sng" algn="ctr">
            <a:solidFill>
              <a:srgbClr val="00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108000" tIns="44450" rIns="36000" bIns="44450" numCol="1" rtlCol="0" anchor="ctr" anchorCtr="0" compatLnSpc="1">
            <a:prstTxWarp prst="textNoShape">
              <a:avLst/>
            </a:prstTxWarp>
          </a:bodyPr>
          <a:lstStyle/>
          <a:p>
            <a:pPr marL="1588" marR="0" lvl="0" indent="0" defTabSz="762000" eaLnBrk="0" fontAlgn="auto" latinLnBrk="0" hangingPunct="0">
              <a:lnSpc>
                <a:spcPct val="100000"/>
              </a:lnSpc>
              <a:spcBef>
                <a:spcPct val="350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en-US" altLang="ko-KR" sz="1400" b="1" kern="0" dirty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rPr>
              <a:t>(1-4)  </a:t>
            </a:r>
            <a:r>
              <a:rPr kumimoji="0" lang="en-US" altLang="ko-KR" sz="1600" b="1" kern="0" dirty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rPr>
              <a:t>Event </a:t>
            </a:r>
            <a:r>
              <a:rPr kumimoji="0" lang="ko-KR" altLang="en-US" sz="1600" b="1" kern="0" dirty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rPr>
              <a:t>관점 </a:t>
            </a:r>
            <a:r>
              <a:rPr kumimoji="0" lang="en-US" altLang="ko-KR" sz="1600" b="1" kern="0" dirty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rPr>
              <a:t>Frame</a:t>
            </a:r>
            <a:endParaRPr kumimoji="0" lang="en-US" altLang="ko-KR" sz="16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 bwMode="gray">
          <a:xfrm>
            <a:off x="2494491" y="4897408"/>
            <a:ext cx="3249829" cy="541285"/>
          </a:xfrm>
          <a:prstGeom prst="roundRect">
            <a:avLst>
              <a:gd name="adj" fmla="val 13546"/>
            </a:avLst>
          </a:prstGeom>
          <a:solidFill>
            <a:schemeClr val="tx1">
              <a:lumMod val="65000"/>
              <a:lumOff val="35000"/>
            </a:schemeClr>
          </a:solidFill>
          <a:ln w="285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08000" tIns="44450" rIns="36000" bIns="44450" numCol="1" rtlCol="0" anchor="ctr" anchorCtr="0" compatLnSpc="1">
            <a:prstTxWarp prst="textNoShape">
              <a:avLst/>
            </a:prstTxWarp>
          </a:bodyPr>
          <a:lstStyle/>
          <a:p>
            <a:pPr marL="542925" indent="-541338" defTabSz="762000" eaLnBrk="0" fontAlgn="auto" latinLnBrk="0" hangingPunct="0">
              <a:spcBef>
                <a:spcPct val="35000"/>
              </a:spcBef>
              <a:spcAft>
                <a:spcPts val="0"/>
              </a:spcAft>
              <a:buSzPct val="100000"/>
              <a:defRPr/>
            </a:pPr>
            <a:r>
              <a:rPr kumimoji="0" lang="en-US" altLang="ko-KR" sz="1400" b="1" kern="0" dirty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rPr>
              <a:t>(2-1)  </a:t>
            </a:r>
            <a:r>
              <a:rPr kumimoji="0" lang="ko-KR" altLang="en-US" sz="1600" b="1" kern="0" dirty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rPr>
              <a:t>특정 필요에 대응 위한 </a:t>
            </a:r>
            <a:r>
              <a:rPr kumimoji="0" lang="en-US" altLang="ko-KR" sz="1600" b="1" kern="0" dirty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rPr>
              <a:t>Insight </a:t>
            </a:r>
          </a:p>
        </p:txBody>
      </p:sp>
      <p:sp>
        <p:nvSpPr>
          <p:cNvPr id="12" name="모서리가 둥근 직사각형 11"/>
          <p:cNvSpPr/>
          <p:nvPr/>
        </p:nvSpPr>
        <p:spPr bwMode="gray">
          <a:xfrm>
            <a:off x="2494491" y="5568792"/>
            <a:ext cx="3249829" cy="541285"/>
          </a:xfrm>
          <a:prstGeom prst="roundRect">
            <a:avLst>
              <a:gd name="adj" fmla="val 13546"/>
            </a:avLst>
          </a:prstGeom>
          <a:solidFill>
            <a:schemeClr val="tx1">
              <a:lumMod val="65000"/>
              <a:lumOff val="35000"/>
            </a:schemeClr>
          </a:solidFill>
          <a:ln w="285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08000" tIns="44450" rIns="36000" bIns="44450" numCol="1" rtlCol="0" anchor="ctr" anchorCtr="0" compatLnSpc="1">
            <a:prstTxWarp prst="textNoShape">
              <a:avLst/>
            </a:prstTxWarp>
          </a:bodyPr>
          <a:lstStyle/>
          <a:p>
            <a:pPr marL="542925" marR="0" lvl="0" indent="-541338" defTabSz="762000" eaLnBrk="0" fontAlgn="auto" latinLnBrk="0" hangingPunct="0">
              <a:lnSpc>
                <a:spcPct val="100000"/>
              </a:lnSpc>
              <a:spcBef>
                <a:spcPct val="350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en-US" altLang="ko-KR" sz="1400" b="1" kern="0" dirty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rPr>
              <a:t>(2-2)  </a:t>
            </a:r>
            <a:r>
              <a:rPr kumimoji="0" lang="ko-KR" altLang="en-US" sz="1600" b="1" kern="0" dirty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rPr>
              <a:t>기회 발굴을 위한 고객</a:t>
            </a:r>
            <a:r>
              <a:rPr kumimoji="0" lang="en-US" altLang="ko-KR" sz="1600" b="1" kern="0" dirty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rPr>
              <a:t> Insight </a:t>
            </a:r>
          </a:p>
        </p:txBody>
      </p:sp>
      <p:sp>
        <p:nvSpPr>
          <p:cNvPr id="13" name="모서리가 둥근 직사각형 12"/>
          <p:cNvSpPr/>
          <p:nvPr/>
        </p:nvSpPr>
        <p:spPr bwMode="gray">
          <a:xfrm>
            <a:off x="5839050" y="2573633"/>
            <a:ext cx="3900138" cy="541285"/>
          </a:xfrm>
          <a:prstGeom prst="roundRect">
            <a:avLst>
              <a:gd name="adj" fmla="val 13546"/>
            </a:avLst>
          </a:prstGeom>
          <a:noFill/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08000" tIns="44450" rIns="36000" bIns="44450" numCol="1" rtlCol="0" anchor="t" anchorCtr="0" compatLnSpc="1">
            <a:prstTxWarp prst="textNoShape">
              <a:avLst/>
            </a:prstTxWarp>
          </a:bodyPr>
          <a:lstStyle/>
          <a:p>
            <a:pPr marL="185738" marR="0" lvl="0" indent="-184150" defTabSz="762000" eaLnBrk="0" fontAlgn="auto" latinLnBrk="0" hangingPunct="0">
              <a:lnSpc>
                <a:spcPct val="100000"/>
              </a:lnSpc>
              <a:spcBef>
                <a:spcPct val="350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Ø"/>
              <a:tabLst/>
              <a:defRPr/>
            </a:pPr>
            <a:r>
              <a:rPr kumimoji="0" lang="ko-KR" altLang="en-US" sz="1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특정 고객</a:t>
            </a: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(</a:t>
            </a:r>
            <a:r>
              <a:rPr kumimoji="0" lang="ko-KR" altLang="en-US" sz="1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군</a:t>
            </a: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)</a:t>
            </a:r>
            <a:r>
              <a:rPr kumimoji="0" lang="ko-KR" altLang="en-US" sz="1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이 가진 </a:t>
            </a:r>
            <a:r>
              <a:rPr kumimoji="0" lang="ko-KR" altLang="en-US" sz="1400" b="1" i="0" u="sng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니즈</a:t>
            </a:r>
            <a:r>
              <a:rPr kumimoji="0" lang="ko-KR" altLang="en-US" sz="1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는 무엇인가</a:t>
            </a: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?</a:t>
            </a:r>
            <a:b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</a:b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(</a:t>
            </a: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구매 패턴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, </a:t>
            </a:r>
            <a:r>
              <a:rPr kumimoji="0" lang="ko-KR" altLang="en-US" sz="1400" b="1" kern="0" dirty="0">
                <a:latin typeface="맑은 고딕" pitchFamily="50" charset="-127"/>
                <a:ea typeface="맑은 고딕" pitchFamily="50" charset="-127"/>
              </a:rPr>
              <a:t>상품</a:t>
            </a:r>
            <a:r>
              <a:rPr kumimoji="0" lang="en-US" altLang="ko-KR" sz="1400" b="1" kern="0" dirty="0">
                <a:latin typeface="맑은 고딕" pitchFamily="50" charset="-127"/>
                <a:ea typeface="맑은 고딕" pitchFamily="50" charset="-127"/>
              </a:rPr>
              <a:t>-</a:t>
            </a:r>
            <a:r>
              <a:rPr kumimoji="0" lang="ko-KR" altLang="en-US" sz="1400" b="1" kern="0" dirty="0">
                <a:latin typeface="맑은 고딕" pitchFamily="50" charset="-127"/>
                <a:ea typeface="맑은 고딕" pitchFamily="50" charset="-127"/>
              </a:rPr>
              <a:t>매장</a:t>
            </a:r>
            <a:r>
              <a:rPr kumimoji="0" lang="en-US" altLang="ko-KR" sz="1400" b="1" kern="0" dirty="0">
                <a:latin typeface="맑은 고딕" pitchFamily="50" charset="-127"/>
                <a:ea typeface="맑은 고딕" pitchFamily="50" charset="-127"/>
              </a:rPr>
              <a:t>-</a:t>
            </a:r>
            <a:r>
              <a:rPr kumimoji="0" lang="ko-KR" altLang="en-US" sz="1400" b="1" kern="0" dirty="0">
                <a:latin typeface="맑은 고딕" pitchFamily="50" charset="-127"/>
                <a:ea typeface="맑은 고딕" pitchFamily="50" charset="-127"/>
              </a:rPr>
              <a:t>혜택</a:t>
            </a:r>
            <a:r>
              <a:rPr kumimoji="0" lang="ko-KR" altLang="en-US" sz="1400" b="0" kern="0" dirty="0">
                <a:latin typeface="맑은 고딕" pitchFamily="50" charset="-127"/>
                <a:ea typeface="맑은 고딕" pitchFamily="50" charset="-127"/>
              </a:rPr>
              <a:t> 간 관계 등</a:t>
            </a:r>
            <a:r>
              <a:rPr kumimoji="0" lang="en-US" altLang="ko-KR" sz="1400" b="0" kern="0" dirty="0">
                <a:latin typeface="맑은 고딕" pitchFamily="50" charset="-127"/>
                <a:ea typeface="맑은 고딕" pitchFamily="50" charset="-127"/>
              </a:rPr>
              <a:t>)</a:t>
            </a:r>
            <a:endParaRPr kumimoji="0" lang="en-US" altLang="ko-KR" sz="14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모서리가 둥근 직사각형 14"/>
          <p:cNvSpPr/>
          <p:nvPr/>
        </p:nvSpPr>
        <p:spPr bwMode="gray">
          <a:xfrm>
            <a:off x="5839050" y="3205881"/>
            <a:ext cx="3900138" cy="541285"/>
          </a:xfrm>
          <a:prstGeom prst="roundRect">
            <a:avLst>
              <a:gd name="adj" fmla="val 13546"/>
            </a:avLst>
          </a:prstGeom>
          <a:noFill/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08000" tIns="44450" rIns="36000" bIns="44450" numCol="1" rtlCol="0" anchor="t" anchorCtr="0" compatLnSpc="1">
            <a:prstTxWarp prst="textNoShape">
              <a:avLst/>
            </a:prstTxWarp>
          </a:bodyPr>
          <a:lstStyle/>
          <a:p>
            <a:pPr marL="185738" marR="0" lvl="0" indent="-184150" defTabSz="762000" eaLnBrk="0" fontAlgn="auto" latinLnBrk="0" hangingPunct="0">
              <a:lnSpc>
                <a:spcPct val="100000"/>
              </a:lnSpc>
              <a:spcBef>
                <a:spcPct val="350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Ø"/>
              <a:tabLst/>
              <a:defRPr/>
            </a:pPr>
            <a:r>
              <a:rPr kumimoji="0" lang="ko-KR" altLang="en-US" sz="1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자사와의 관계가 어느</a:t>
            </a:r>
            <a:r>
              <a:rPr kumimoji="0" lang="ko-KR" altLang="en-US" sz="1400" b="1" i="0" u="none" strike="noStrike" kern="0" cap="none" spc="0" normalizeH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 정도로 진행되고 있는가</a:t>
            </a:r>
            <a:r>
              <a:rPr kumimoji="0" lang="en-US" altLang="ko-KR" sz="1400" b="1" i="0" u="none" strike="noStrike" kern="0" cap="none" spc="0" normalizeH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? </a:t>
            </a:r>
            <a:r>
              <a:rPr kumimoji="0" lang="en-US" altLang="ko-KR" sz="1400" b="0" kern="0" dirty="0">
                <a:latin typeface="맑은 고딕" pitchFamily="50" charset="-127"/>
                <a:ea typeface="맑은 고딕" pitchFamily="50" charset="-127"/>
              </a:rPr>
              <a:t> (</a:t>
            </a:r>
            <a:r>
              <a:rPr lang="en-US" altLang="ko-KR" sz="1400" b="1" kern="0" dirty="0">
                <a:latin typeface="맑은 고딕" pitchFamily="50" charset="-127"/>
                <a:ea typeface="맑은 고딕" pitchFamily="50" charset="-127"/>
              </a:rPr>
              <a:t>A-A-R-R-R</a:t>
            </a:r>
            <a:r>
              <a:rPr lang="en-US" altLang="ko-KR" sz="1400" kern="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1400" b="0" kern="0" dirty="0">
                <a:latin typeface="맑은 고딕" pitchFamily="50" charset="-127"/>
                <a:ea typeface="맑은 고딕" pitchFamily="50" charset="-127"/>
              </a:rPr>
              <a:t>등</a:t>
            </a:r>
            <a:r>
              <a:rPr kumimoji="0" lang="en-US" altLang="ko-KR" sz="1400" b="0" kern="0" dirty="0">
                <a:latin typeface="맑은 고딕" pitchFamily="50" charset="-127"/>
                <a:ea typeface="맑은 고딕" pitchFamily="50" charset="-127"/>
              </a:rPr>
              <a:t>)</a:t>
            </a:r>
            <a:endParaRPr kumimoji="0" lang="en-US" altLang="ko-KR" sz="14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모서리가 둥근 직사각형 15"/>
          <p:cNvSpPr/>
          <p:nvPr/>
        </p:nvSpPr>
        <p:spPr bwMode="gray">
          <a:xfrm>
            <a:off x="5839050" y="3877265"/>
            <a:ext cx="3900138" cy="541285"/>
          </a:xfrm>
          <a:prstGeom prst="roundRect">
            <a:avLst>
              <a:gd name="adj" fmla="val 13546"/>
            </a:avLst>
          </a:prstGeom>
          <a:noFill/>
          <a:ln w="28575" cap="flat" cmpd="sng" algn="ctr">
            <a:noFill/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108000" tIns="44450" rIns="36000" bIns="44450" numCol="1" rtlCol="0" anchor="t" anchorCtr="0" compatLnSpc="1">
            <a:prstTxWarp prst="textNoShape">
              <a:avLst/>
            </a:prstTxWarp>
          </a:bodyPr>
          <a:lstStyle/>
          <a:p>
            <a:pPr marL="185738" marR="0" lvl="0" indent="-184150" defTabSz="762000" eaLnBrk="0" fontAlgn="auto" latinLnBrk="0" hangingPunct="0">
              <a:lnSpc>
                <a:spcPct val="100000"/>
              </a:lnSpc>
              <a:spcBef>
                <a:spcPct val="350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Ø"/>
              <a:tabLst/>
              <a:defRPr/>
            </a:pPr>
            <a:r>
              <a:rPr kumimoji="0" lang="ko-KR" altLang="en-US" sz="1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고객이 특정 징후</a:t>
            </a: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(Sign)</a:t>
            </a:r>
            <a:r>
              <a:rPr kumimoji="0" lang="ko-KR" altLang="en-US" sz="1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를 보일 때 우리는 어떤  대응으로 목표를 달성할 것인가</a:t>
            </a: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?</a:t>
            </a:r>
          </a:p>
        </p:txBody>
      </p:sp>
      <p:sp>
        <p:nvSpPr>
          <p:cNvPr id="17" name="모서리가 둥근 직사각형 16"/>
          <p:cNvSpPr/>
          <p:nvPr/>
        </p:nvSpPr>
        <p:spPr bwMode="gray">
          <a:xfrm>
            <a:off x="5839050" y="4852097"/>
            <a:ext cx="3900138" cy="541285"/>
          </a:xfrm>
          <a:prstGeom prst="roundRect">
            <a:avLst>
              <a:gd name="adj" fmla="val 13546"/>
            </a:avLst>
          </a:prstGeom>
          <a:noFill/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08000" tIns="44450" rIns="36000" bIns="44450" numCol="1" rtlCol="0" anchor="t" anchorCtr="0" compatLnSpc="1">
            <a:prstTxWarp prst="textNoShape">
              <a:avLst/>
            </a:prstTxWarp>
          </a:bodyPr>
          <a:lstStyle/>
          <a:p>
            <a:pPr marL="185738" indent="-184150" defTabSz="762000" eaLnBrk="0" fontAlgn="auto" latinLnBrk="0" hangingPunct="0">
              <a:spcBef>
                <a:spcPct val="35000"/>
              </a:spcBef>
              <a:spcAft>
                <a:spcPts val="0"/>
              </a:spcAft>
              <a:buSzPct val="100000"/>
              <a:buFont typeface="Wingdings" pitchFamily="2" charset="2"/>
              <a:buChar char="Ø"/>
              <a:defRPr/>
            </a:pPr>
            <a:r>
              <a:rPr kumimoji="0" lang="ko-KR" altLang="en-US" sz="1400" kern="0" dirty="0">
                <a:latin typeface="맑은 고딕" pitchFamily="50" charset="-127"/>
                <a:ea typeface="맑은 고딕" pitchFamily="50" charset="-127"/>
              </a:rPr>
              <a:t>특정 환경</a:t>
            </a:r>
            <a:r>
              <a:rPr kumimoji="0" lang="en-US" altLang="ko-KR" sz="1400" kern="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1400" kern="0" dirty="0">
                <a:latin typeface="맑은 고딕" pitchFamily="50" charset="-127"/>
                <a:ea typeface="맑은 고딕" pitchFamily="50" charset="-127"/>
              </a:rPr>
              <a:t>변화</a:t>
            </a:r>
            <a:r>
              <a:rPr kumimoji="0" lang="en-US" altLang="ko-KR" sz="1400" kern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400" kern="0" dirty="0">
                <a:latin typeface="맑은 고딕" pitchFamily="50" charset="-127"/>
                <a:ea typeface="맑은 고딕" pitchFamily="50" charset="-127"/>
              </a:rPr>
              <a:t>필요에 대응하는 의사결정을 위해 필요한 </a:t>
            </a:r>
            <a:r>
              <a:rPr kumimoji="0" lang="en-US" altLang="ko-KR" sz="1400" kern="0" dirty="0">
                <a:latin typeface="맑은 고딕" pitchFamily="50" charset="-127"/>
                <a:ea typeface="맑은 고딕" pitchFamily="50" charset="-127"/>
              </a:rPr>
              <a:t>Insight</a:t>
            </a:r>
            <a:r>
              <a:rPr kumimoji="0" lang="ko-KR" altLang="en-US" sz="1400" kern="0" dirty="0">
                <a:latin typeface="맑은 고딕" pitchFamily="50" charset="-127"/>
                <a:ea typeface="맑은 고딕" pitchFamily="50" charset="-127"/>
              </a:rPr>
              <a:t>는</a:t>
            </a:r>
            <a:r>
              <a:rPr kumimoji="0" lang="en-US" altLang="ko-KR" sz="1400" kern="0" dirty="0">
                <a:latin typeface="맑은 고딕" pitchFamily="50" charset="-127"/>
                <a:ea typeface="맑은 고딕" pitchFamily="50" charset="-127"/>
              </a:rPr>
              <a:t>? </a:t>
            </a:r>
          </a:p>
        </p:txBody>
      </p:sp>
      <p:sp>
        <p:nvSpPr>
          <p:cNvPr id="18" name="모서리가 둥근 직사각형 17"/>
          <p:cNvSpPr/>
          <p:nvPr/>
        </p:nvSpPr>
        <p:spPr bwMode="gray">
          <a:xfrm>
            <a:off x="5839050" y="5523481"/>
            <a:ext cx="3900138" cy="541285"/>
          </a:xfrm>
          <a:prstGeom prst="roundRect">
            <a:avLst>
              <a:gd name="adj" fmla="val 13546"/>
            </a:avLst>
          </a:prstGeom>
          <a:noFill/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08000" tIns="44450" rIns="36000" bIns="44450" numCol="1" rtlCol="0" anchor="t" anchorCtr="0" compatLnSpc="1">
            <a:prstTxWarp prst="textNoShape">
              <a:avLst/>
            </a:prstTxWarp>
          </a:bodyPr>
          <a:lstStyle/>
          <a:p>
            <a:pPr marL="185738" marR="0" lvl="0" indent="-184150" defTabSz="762000" eaLnBrk="0" fontAlgn="auto" latinLnBrk="0" hangingPunct="0">
              <a:lnSpc>
                <a:spcPct val="100000"/>
              </a:lnSpc>
              <a:spcBef>
                <a:spcPct val="350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Ø"/>
              <a:tabLst/>
              <a:defRPr/>
            </a:pPr>
            <a:r>
              <a:rPr kumimoji="0" lang="en-US" altLang="ko-KR" sz="1400" b="0" kern="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kumimoji="0" lang="ko-KR" altLang="en-US" sz="1400" b="0" kern="0" dirty="0">
                <a:latin typeface="맑은 고딕" pitchFamily="50" charset="-127"/>
                <a:ea typeface="맑은 고딕" pitchFamily="50" charset="-127"/>
              </a:rPr>
              <a:t>지속적 관리목적 외에</a:t>
            </a:r>
            <a:r>
              <a:rPr kumimoji="0" lang="en-US" altLang="ko-KR" sz="1400" b="0" kern="0" dirty="0">
                <a:latin typeface="맑은 고딕" pitchFamily="50" charset="-127"/>
                <a:ea typeface="맑은 고딕" pitchFamily="50" charset="-127"/>
              </a:rPr>
              <a:t>) </a:t>
            </a:r>
            <a:r>
              <a:rPr kumimoji="0" lang="ko-KR" altLang="en-US" sz="1400" kern="0" dirty="0">
                <a:latin typeface="맑은 고딕" pitchFamily="50" charset="-127"/>
                <a:ea typeface="맑은 고딕" pitchFamily="50" charset="-127"/>
              </a:rPr>
              <a:t>혁신이나 차별화의 계기가 될 수 있는 고객 </a:t>
            </a:r>
            <a:r>
              <a:rPr kumimoji="0" lang="en-US" altLang="ko-KR" sz="1400" kern="0" dirty="0">
                <a:latin typeface="맑은 고딕" pitchFamily="50" charset="-127"/>
                <a:ea typeface="맑은 고딕" pitchFamily="50" charset="-127"/>
              </a:rPr>
              <a:t>Insight</a:t>
            </a:r>
            <a:r>
              <a:rPr kumimoji="0" lang="ko-KR" altLang="en-US" sz="1400" kern="0" dirty="0">
                <a:latin typeface="맑은 고딕" pitchFamily="50" charset="-127"/>
                <a:ea typeface="맑은 고딕" pitchFamily="50" charset="-127"/>
              </a:rPr>
              <a:t>는 무엇인가</a:t>
            </a:r>
            <a:r>
              <a:rPr kumimoji="0" lang="en-US" altLang="ko-KR" sz="1400" kern="0" dirty="0">
                <a:latin typeface="맑은 고딕" pitchFamily="50" charset="-127"/>
                <a:ea typeface="맑은 고딕" pitchFamily="50" charset="-127"/>
              </a:rPr>
              <a:t>?</a:t>
            </a:r>
          </a:p>
        </p:txBody>
      </p:sp>
      <p:cxnSp>
        <p:nvCxnSpPr>
          <p:cNvPr id="19" name="꺾인 연결선 18"/>
          <p:cNvCxnSpPr>
            <a:stCxn id="4" idx="3"/>
            <a:endCxn id="7" idx="1"/>
          </p:cNvCxnSpPr>
          <p:nvPr/>
        </p:nvCxnSpPr>
        <p:spPr bwMode="gray">
          <a:xfrm flipV="1">
            <a:off x="2177333" y="2844275"/>
            <a:ext cx="317158" cy="1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0" name="꺾인 연결선 19"/>
          <p:cNvCxnSpPr>
            <a:stCxn id="4" idx="3"/>
            <a:endCxn id="28" idx="1"/>
          </p:cNvCxnSpPr>
          <p:nvPr/>
        </p:nvCxnSpPr>
        <p:spPr bwMode="gray">
          <a:xfrm flipV="1">
            <a:off x="2177333" y="2179066"/>
            <a:ext cx="317158" cy="665210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1" name="꺾인 연결선 20"/>
          <p:cNvCxnSpPr>
            <a:stCxn id="4" idx="3"/>
            <a:endCxn id="9" idx="1"/>
          </p:cNvCxnSpPr>
          <p:nvPr/>
        </p:nvCxnSpPr>
        <p:spPr bwMode="gray">
          <a:xfrm>
            <a:off x="2177333" y="2844276"/>
            <a:ext cx="317158" cy="677559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2" name="꺾인 연결선 21"/>
          <p:cNvCxnSpPr>
            <a:stCxn id="4" idx="3"/>
            <a:endCxn id="10" idx="1"/>
          </p:cNvCxnSpPr>
          <p:nvPr/>
        </p:nvCxnSpPr>
        <p:spPr bwMode="gray">
          <a:xfrm>
            <a:off x="2177333" y="2844276"/>
            <a:ext cx="317158" cy="1348943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3" name="꺾인 연결선 22"/>
          <p:cNvCxnSpPr>
            <a:stCxn id="6" idx="3"/>
            <a:endCxn id="11" idx="1"/>
          </p:cNvCxnSpPr>
          <p:nvPr/>
        </p:nvCxnSpPr>
        <p:spPr bwMode="gray">
          <a:xfrm flipV="1">
            <a:off x="2177333" y="5168051"/>
            <a:ext cx="317158" cy="335692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4" name="꺾인 연결선 23"/>
          <p:cNvCxnSpPr>
            <a:stCxn id="6" idx="3"/>
            <a:endCxn id="12" idx="1"/>
          </p:cNvCxnSpPr>
          <p:nvPr/>
        </p:nvCxnSpPr>
        <p:spPr bwMode="gray">
          <a:xfrm>
            <a:off x="2177333" y="5503743"/>
            <a:ext cx="317158" cy="335692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" name="TextBox 1"/>
          <p:cNvSpPr txBox="1"/>
          <p:nvPr/>
        </p:nvSpPr>
        <p:spPr>
          <a:xfrm>
            <a:off x="1105556" y="3447289"/>
            <a:ext cx="11479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Process to</a:t>
            </a:r>
            <a:br>
              <a:rPr lang="en-US" altLang="ko-KR" sz="1400" b="1" dirty="0"/>
            </a:br>
            <a:r>
              <a:rPr lang="en-US" altLang="ko-KR" sz="1400" b="1" dirty="0"/>
              <a:t>Monitoring</a:t>
            </a:r>
            <a:endParaRPr lang="ko-KR" altLang="en-US" sz="1400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1105556" y="6102624"/>
            <a:ext cx="9196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Issue to </a:t>
            </a:r>
            <a:br>
              <a:rPr lang="en-US" altLang="ko-KR" sz="1400" b="1" dirty="0"/>
            </a:br>
            <a:r>
              <a:rPr lang="en-US" altLang="ko-KR" sz="1400" b="1" dirty="0"/>
              <a:t>Insight</a:t>
            </a:r>
            <a:endParaRPr lang="ko-KR" altLang="en-US" sz="1400" b="1" dirty="0"/>
          </a:p>
        </p:txBody>
      </p:sp>
      <p:sp>
        <p:nvSpPr>
          <p:cNvPr id="28" name="모서리가 둥근 직사각형 27"/>
          <p:cNvSpPr/>
          <p:nvPr/>
        </p:nvSpPr>
        <p:spPr bwMode="gray">
          <a:xfrm>
            <a:off x="2494491" y="1908423"/>
            <a:ext cx="3249829" cy="541285"/>
          </a:xfrm>
          <a:prstGeom prst="roundRect">
            <a:avLst>
              <a:gd name="adj" fmla="val 13546"/>
            </a:avLst>
          </a:prstGeom>
          <a:solidFill>
            <a:schemeClr val="tx1">
              <a:lumMod val="65000"/>
              <a:lumOff val="35000"/>
            </a:schemeClr>
          </a:solidFill>
          <a:ln w="285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08000" tIns="44450" rIns="36000" bIns="44450" numCol="1" rtlCol="0" anchor="ctr" anchorCtr="0" compatLnSpc="1">
            <a:prstTxWarp prst="textNoShape">
              <a:avLst/>
            </a:prstTxWarp>
          </a:bodyPr>
          <a:lstStyle/>
          <a:p>
            <a:pPr marL="1588" marR="0" lvl="0" indent="0" defTabSz="762000" eaLnBrk="0" fontAlgn="auto" latinLnBrk="0" hangingPunct="0">
              <a:lnSpc>
                <a:spcPct val="100000"/>
              </a:lnSpc>
              <a:spcBef>
                <a:spcPct val="350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en-US" altLang="ko-KR" sz="1400" b="1" kern="0" dirty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rPr>
              <a:t>(1-1)  </a:t>
            </a:r>
            <a:r>
              <a:rPr kumimoji="0" lang="ko-KR" altLang="en-US" sz="1600" b="1" kern="0" dirty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rPr>
              <a:t>가치</a:t>
            </a:r>
            <a:r>
              <a:rPr kumimoji="0" lang="en-US" altLang="ko-KR" sz="1600" b="1" kern="0" dirty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rPr>
              <a:t>(Value) </a:t>
            </a:r>
            <a:r>
              <a:rPr kumimoji="0" lang="ko-KR" altLang="en-US" sz="1600" b="1" kern="0" dirty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rPr>
              <a:t>관점 </a:t>
            </a:r>
            <a:r>
              <a:rPr kumimoji="0" lang="en-US" altLang="ko-KR" sz="1600" b="1" kern="0" dirty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rPr>
              <a:t>Frame</a:t>
            </a:r>
            <a:endParaRPr kumimoji="0" lang="en-US" altLang="ko-KR" sz="16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1" name="모서리가 둥근 직사각형 30"/>
          <p:cNvSpPr/>
          <p:nvPr/>
        </p:nvSpPr>
        <p:spPr bwMode="gray">
          <a:xfrm>
            <a:off x="5839050" y="1908423"/>
            <a:ext cx="3900138" cy="541285"/>
          </a:xfrm>
          <a:prstGeom prst="roundRect">
            <a:avLst>
              <a:gd name="adj" fmla="val 13546"/>
            </a:avLst>
          </a:prstGeom>
          <a:noFill/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08000" tIns="44450" rIns="36000" bIns="44450" numCol="1" rtlCol="0" anchor="t" anchorCtr="0" compatLnSpc="1">
            <a:prstTxWarp prst="textNoShape">
              <a:avLst/>
            </a:prstTxWarp>
          </a:bodyPr>
          <a:lstStyle/>
          <a:p>
            <a:pPr marL="185738" marR="0" lvl="0" indent="-184150" defTabSz="762000" eaLnBrk="0" fontAlgn="auto" latinLnBrk="0" hangingPunct="0">
              <a:lnSpc>
                <a:spcPct val="100000"/>
              </a:lnSpc>
              <a:spcBef>
                <a:spcPct val="350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Ø"/>
              <a:tabLst/>
              <a:defRPr/>
            </a:pPr>
            <a:r>
              <a:rPr kumimoji="0" lang="ko-KR" altLang="en-US" sz="1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어떤 고객이 우리에게 중요한 고객인가</a:t>
            </a: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? </a:t>
            </a:r>
            <a:b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</a:br>
            <a:r>
              <a:rPr kumimoji="0" lang="en-US" altLang="ko-KR" sz="1300" b="0" kern="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kumimoji="0" lang="ko-KR" altLang="en-US" sz="1300" b="0" kern="0" dirty="0">
                <a:latin typeface="맑은 고딕" pitchFamily="50" charset="-127"/>
                <a:ea typeface="맑은 고딕" pitchFamily="50" charset="-127"/>
              </a:rPr>
              <a:t>단</a:t>
            </a:r>
            <a:r>
              <a:rPr kumimoji="0" lang="en-US" altLang="ko-KR" sz="1300" b="0" kern="0" dirty="0">
                <a:latin typeface="맑은 고딕" pitchFamily="50" charset="-127"/>
                <a:ea typeface="맑은 고딕" pitchFamily="50" charset="-127"/>
              </a:rPr>
              <a:t>.</a:t>
            </a:r>
            <a:r>
              <a:rPr kumimoji="0" lang="ko-KR" altLang="en-US" sz="1300" b="0" kern="0" dirty="0">
                <a:latin typeface="맑은 고딕" pitchFamily="50" charset="-127"/>
                <a:ea typeface="맑은 고딕" pitchFamily="50" charset="-127"/>
              </a:rPr>
              <a:t>장기적 </a:t>
            </a:r>
            <a:r>
              <a:rPr lang="ko-KR" altLang="en-US" sz="1300" kern="0" dirty="0">
                <a:latin typeface="맑은 고딕" pitchFamily="50" charset="-127"/>
                <a:ea typeface="맑은 고딕" pitchFamily="50" charset="-127"/>
              </a:rPr>
              <a:t>실적</a:t>
            </a:r>
            <a:r>
              <a:rPr lang="en-US" altLang="ko-KR" sz="1300" kern="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300" kern="0" dirty="0">
                <a:latin typeface="맑은 고딕" pitchFamily="50" charset="-127"/>
                <a:ea typeface="맑은 고딕" pitchFamily="50" charset="-127"/>
              </a:rPr>
              <a:t>공헌이익</a:t>
            </a:r>
            <a:r>
              <a:rPr lang="en-US" altLang="ko-KR" sz="1300" kern="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300" kern="0" dirty="0">
                <a:latin typeface="맑은 고딕" pitchFamily="50" charset="-127"/>
                <a:ea typeface="맑은 고딕" pitchFamily="50" charset="-127"/>
              </a:rPr>
              <a:t>활동성</a:t>
            </a:r>
            <a:r>
              <a:rPr kumimoji="0" lang="en-US" altLang="ko-KR" sz="1300" b="0" kern="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kumimoji="0" lang="ko-KR" altLang="en-US" sz="1300" b="0" kern="0" dirty="0">
                <a:latin typeface="맑은 고딕" pitchFamily="50" charset="-127"/>
                <a:ea typeface="맑은 고딕" pitchFamily="50" charset="-127"/>
              </a:rPr>
              <a:t>확산능력 등</a:t>
            </a:r>
            <a:r>
              <a:rPr kumimoji="0" lang="en-US" altLang="ko-KR" sz="1300" b="0" kern="0" dirty="0">
                <a:latin typeface="맑은 고딕" pitchFamily="50" charset="-127"/>
                <a:ea typeface="맑은 고딕" pitchFamily="50" charset="-127"/>
              </a:rPr>
              <a:t>) </a:t>
            </a:r>
            <a:endParaRPr kumimoji="0" lang="en-US" altLang="ko-KR" sz="13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616040" y="36215"/>
            <a:ext cx="29872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latin typeface="+mj-lt"/>
              </a:rPr>
              <a:t>Value from Data - </a:t>
            </a:r>
            <a:r>
              <a:rPr lang="en-US" altLang="ko-KR" sz="1400" b="1" dirty="0">
                <a:latin typeface="+mj-lt"/>
              </a:rPr>
              <a:t>Cases</a:t>
            </a:r>
            <a:endParaRPr lang="ko-KR" altLang="en-US" sz="14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382091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083238" y="453273"/>
            <a:ext cx="9015990" cy="572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4306" tIns="52153" rIns="104306" bIns="52153" rtlCol="0" anchor="ctr"/>
          <a:lstStyle/>
          <a:p>
            <a:r>
              <a:rPr lang="en-US" altLang="ko-KR" sz="3200" spc="-171" dirty="0">
                <a:solidFill>
                  <a:schemeClr val="tx1"/>
                </a:solidFill>
                <a:latin typeface="+mj-lt"/>
                <a:ea typeface="나눔바른고딕 옛한글" pitchFamily="50" charset="-127"/>
                <a:cs typeface="Calibri" pitchFamily="34" charset="0"/>
              </a:rPr>
              <a:t>Typical </a:t>
            </a:r>
            <a:r>
              <a:rPr lang="en-US" altLang="ko-KR" sz="3600" b="1" spc="-171" dirty="0">
                <a:solidFill>
                  <a:srgbClr val="009999"/>
                </a:solidFill>
                <a:latin typeface="+mj-lt"/>
                <a:ea typeface="나눔바른고딕 옛한글" pitchFamily="50" charset="-127"/>
                <a:cs typeface="Calibri" pitchFamily="34" charset="0"/>
              </a:rPr>
              <a:t>Customer Mgmt. Framework</a:t>
            </a:r>
            <a:endParaRPr lang="ko-KR" altLang="en-US" sz="3600" b="1" spc="-171" dirty="0">
              <a:solidFill>
                <a:srgbClr val="009999"/>
              </a:solidFill>
              <a:latin typeface="+mj-lt"/>
              <a:ea typeface="나눔바른고딕 옛한글" pitchFamily="50" charset="-127"/>
              <a:cs typeface="Calibri" pitchFamily="34" charset="0"/>
            </a:endParaRPr>
          </a:p>
        </p:txBody>
      </p:sp>
      <p:sp>
        <p:nvSpPr>
          <p:cNvPr id="25" name="모서리가 둥근 직사각형 24"/>
          <p:cNvSpPr/>
          <p:nvPr/>
        </p:nvSpPr>
        <p:spPr bwMode="gray">
          <a:xfrm>
            <a:off x="1514685" y="1980431"/>
            <a:ext cx="1445219" cy="977891"/>
          </a:xfrm>
          <a:prstGeom prst="roundRect">
            <a:avLst/>
          </a:prstGeom>
          <a:solidFill>
            <a:srgbClr val="CC0000"/>
          </a:solidFill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44450" rIns="36000" bIns="44450" numCol="1" rtlCol="0" anchor="ctr" anchorCtr="0" compatLnSpc="1">
            <a:prstTxWarp prst="textNoShape">
              <a:avLst/>
            </a:prstTxWarp>
          </a:bodyPr>
          <a:lstStyle/>
          <a:p>
            <a:pPr marL="1588" marR="0" lvl="0" indent="0" algn="ctr" defTabSz="762000" eaLnBrk="0" fontAlgn="auto" latinLnBrk="0" hangingPunct="0">
              <a:lnSpc>
                <a:spcPct val="100000"/>
              </a:lnSpc>
              <a:spcBef>
                <a:spcPct val="350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br>
              <a:rPr kumimoji="0" lang="en-US" altLang="ko-KR" sz="19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</a:br>
            <a:r>
              <a:rPr kumimoji="0" lang="en-US" altLang="ko-KR" sz="19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Needs</a:t>
            </a:r>
            <a:endParaRPr kumimoji="0" lang="ko-KR" altLang="en-US" sz="19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7" name="모서리가 둥근 직사각형 26"/>
          <p:cNvSpPr/>
          <p:nvPr/>
        </p:nvSpPr>
        <p:spPr bwMode="gray">
          <a:xfrm>
            <a:off x="7501881" y="1980431"/>
            <a:ext cx="1445219" cy="977891"/>
          </a:xfrm>
          <a:prstGeom prst="roundRect">
            <a:avLst/>
          </a:prstGeom>
          <a:solidFill>
            <a:srgbClr val="CC0000"/>
          </a:solidFill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44450" rIns="36000" bIns="44450" numCol="1" rtlCol="0" anchor="ctr" anchorCtr="0" compatLnSpc="1">
            <a:prstTxWarp prst="textNoShape">
              <a:avLst/>
            </a:prstTxWarp>
          </a:bodyPr>
          <a:lstStyle/>
          <a:p>
            <a:pPr marL="1588" marR="0" lvl="0" indent="0" algn="ctr" defTabSz="762000" eaLnBrk="0" fontAlgn="auto" latinLnBrk="0" hangingPunct="0">
              <a:lnSpc>
                <a:spcPct val="100000"/>
              </a:lnSpc>
              <a:spcBef>
                <a:spcPct val="350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br>
              <a:rPr kumimoji="0" lang="en-US" altLang="ko-KR" sz="19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</a:br>
            <a:r>
              <a:rPr kumimoji="0" lang="en-US" altLang="ko-KR" sz="19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Value</a:t>
            </a:r>
            <a:endParaRPr kumimoji="0" lang="ko-KR" altLang="en-US" sz="19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8" name="오른쪽 화살표 27"/>
          <p:cNvSpPr/>
          <p:nvPr/>
        </p:nvSpPr>
        <p:spPr bwMode="gray">
          <a:xfrm>
            <a:off x="3160020" y="2068634"/>
            <a:ext cx="4220670" cy="428163"/>
          </a:xfrm>
          <a:prstGeom prst="rightArrow">
            <a:avLst>
              <a:gd name="adj1" fmla="val 64286"/>
              <a:gd name="adj2" fmla="val 45238"/>
            </a:avLst>
          </a:prstGeom>
          <a:solidFill>
            <a:srgbClr val="FFCCFF"/>
          </a:solidFill>
          <a:ln w="12700" cap="flat" cmpd="sng" algn="ctr">
            <a:solidFill>
              <a:srgbClr val="00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0" tIns="44450" rIns="0" bIns="44450" numCol="1" rtlCol="0" anchor="ctr" anchorCtr="0" compatLnSpc="1">
            <a:prstTxWarp prst="textNoShape">
              <a:avLst/>
            </a:prstTxWarp>
          </a:bodyPr>
          <a:lstStyle/>
          <a:p>
            <a:pPr marL="1588" marR="0" lvl="0" indent="0" algn="ctr" defTabSz="762000" eaLnBrk="0" fontAlgn="auto" latinLnBrk="0" hangingPunct="0">
              <a:lnSpc>
                <a:spcPct val="100000"/>
              </a:lnSpc>
              <a:spcBef>
                <a:spcPct val="350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en-US" altLang="ko-KR" sz="13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‘</a:t>
            </a:r>
            <a:r>
              <a:rPr kumimoji="0" lang="ko-KR" altLang="en-US" sz="1300" b="1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니즈</a:t>
            </a:r>
            <a:r>
              <a:rPr kumimoji="0" lang="en-US" altLang="ko-KR" sz="13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’</a:t>
            </a:r>
            <a:r>
              <a:rPr kumimoji="0" lang="ko-KR" altLang="en-US" sz="13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를 </a:t>
            </a:r>
            <a:r>
              <a:rPr kumimoji="0" lang="ko-KR" altLang="en-US" sz="1300" b="1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안다해도</a:t>
            </a:r>
            <a:r>
              <a:rPr kumimoji="0" lang="en-US" altLang="ko-KR" sz="13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, </a:t>
            </a:r>
            <a:r>
              <a:rPr kumimoji="0" lang="ko-KR" altLang="en-US" sz="13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충족시킬 </a:t>
            </a:r>
            <a:r>
              <a:rPr kumimoji="0" lang="en-US" altLang="ko-KR" sz="13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‘</a:t>
            </a:r>
            <a:r>
              <a:rPr kumimoji="0" lang="ko-KR" altLang="en-US" sz="13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가치</a:t>
            </a:r>
            <a:r>
              <a:rPr kumimoji="0" lang="en-US" altLang="ko-KR" sz="13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’</a:t>
            </a:r>
            <a:r>
              <a:rPr kumimoji="0" lang="ko-KR" altLang="en-US" sz="13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가 있는가 </a:t>
            </a:r>
            <a:r>
              <a:rPr kumimoji="0" lang="en-US" altLang="ko-KR" sz="13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?</a:t>
            </a:r>
            <a:endParaRPr kumimoji="0" lang="ko-KR" altLang="en-US" sz="13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9" name="오른쪽 화살표 28"/>
          <p:cNvSpPr/>
          <p:nvPr/>
        </p:nvSpPr>
        <p:spPr bwMode="gray">
          <a:xfrm flipH="1">
            <a:off x="3132384" y="2513118"/>
            <a:ext cx="4222119" cy="428163"/>
          </a:xfrm>
          <a:prstGeom prst="rightArrow">
            <a:avLst>
              <a:gd name="adj1" fmla="val 64286"/>
              <a:gd name="adj2" fmla="val 45238"/>
            </a:avLst>
          </a:prstGeom>
          <a:solidFill>
            <a:srgbClr val="FFCCFF"/>
          </a:solidFill>
          <a:ln w="12700" cap="flat" cmpd="sng" algn="ctr">
            <a:solidFill>
              <a:srgbClr val="00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0" tIns="44450" rIns="0" bIns="44450" numCol="1" rtlCol="0" anchor="ctr" anchorCtr="0" compatLnSpc="1">
            <a:prstTxWarp prst="textNoShape">
              <a:avLst/>
            </a:prstTxWarp>
          </a:bodyPr>
          <a:lstStyle/>
          <a:p>
            <a:pPr marL="1588" marR="0" lvl="0" indent="0" algn="ctr" defTabSz="762000" eaLnBrk="0" fontAlgn="auto" latinLnBrk="0" hangingPunct="0">
              <a:lnSpc>
                <a:spcPct val="100000"/>
              </a:lnSpc>
              <a:spcBef>
                <a:spcPct val="350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ko-KR" altLang="en-US" sz="13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동일하게 </a:t>
            </a:r>
            <a:r>
              <a:rPr kumimoji="0" lang="en-US" altLang="ko-KR" sz="13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‘</a:t>
            </a:r>
            <a:r>
              <a:rPr kumimoji="0" lang="ko-KR" altLang="en-US" sz="13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가치</a:t>
            </a:r>
            <a:r>
              <a:rPr kumimoji="0" lang="en-US" altLang="ko-KR" sz="13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’</a:t>
            </a:r>
            <a:r>
              <a:rPr kumimoji="0" lang="ko-KR" altLang="en-US" sz="13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가 높다해도</a:t>
            </a:r>
            <a:r>
              <a:rPr kumimoji="0" lang="en-US" altLang="ko-KR" sz="13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, </a:t>
            </a:r>
            <a:r>
              <a:rPr kumimoji="0" lang="ko-KR" altLang="en-US" sz="13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서로 </a:t>
            </a:r>
            <a:r>
              <a:rPr kumimoji="0" lang="en-US" altLang="ko-KR" sz="13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‘</a:t>
            </a:r>
            <a:r>
              <a:rPr kumimoji="0" lang="ko-KR" altLang="en-US" sz="13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니즈</a:t>
            </a:r>
            <a:r>
              <a:rPr kumimoji="0" lang="en-US" altLang="ko-KR" sz="13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’</a:t>
            </a:r>
            <a:r>
              <a:rPr kumimoji="0" lang="ko-KR" altLang="en-US" sz="13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가 다르면 </a:t>
            </a:r>
            <a:r>
              <a:rPr kumimoji="0" lang="en-US" altLang="ko-KR" sz="13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?</a:t>
            </a:r>
            <a:endParaRPr kumimoji="0" lang="ko-KR" altLang="en-US" sz="13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0" name="모서리가 둥근 직사각형 29"/>
          <p:cNvSpPr/>
          <p:nvPr/>
        </p:nvSpPr>
        <p:spPr bwMode="gray">
          <a:xfrm>
            <a:off x="7501881" y="5617436"/>
            <a:ext cx="1445219" cy="977891"/>
          </a:xfrm>
          <a:prstGeom prst="roundRect">
            <a:avLst/>
          </a:prstGeom>
          <a:solidFill>
            <a:srgbClr val="CC0000"/>
          </a:solidFill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44450" rIns="36000" bIns="44450" numCol="1" rtlCol="0" anchor="ctr" anchorCtr="0" compatLnSpc="1">
            <a:prstTxWarp prst="textNoShape">
              <a:avLst/>
            </a:prstTxWarp>
          </a:bodyPr>
          <a:lstStyle/>
          <a:p>
            <a:pPr marL="1588" marR="0" lvl="0" indent="0" algn="ctr" defTabSz="762000" eaLnBrk="0" fontAlgn="auto" latinLnBrk="0" hangingPunct="0">
              <a:lnSpc>
                <a:spcPct val="100000"/>
              </a:lnSpc>
              <a:spcBef>
                <a:spcPct val="350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br>
              <a:rPr kumimoji="0" lang="en-US" altLang="ko-KR" sz="19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</a:br>
            <a:r>
              <a:rPr kumimoji="0" lang="en-US" altLang="ko-KR" sz="19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Life-cycle</a:t>
            </a:r>
            <a:endParaRPr kumimoji="0" lang="ko-KR" altLang="en-US" sz="19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1" name="Text Box 14"/>
          <p:cNvSpPr txBox="1">
            <a:spLocks noChangeArrowheads="1"/>
          </p:cNvSpPr>
          <p:nvPr/>
        </p:nvSpPr>
        <p:spPr bwMode="gray">
          <a:xfrm>
            <a:off x="3835459" y="5102734"/>
            <a:ext cx="450765" cy="24622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kumimoji="1" lang="en-US" altLang="ko-KR" sz="1000" b="1" dirty="0" err="1">
                <a:latin typeface="맑은 고딕" pitchFamily="50" charset="-127"/>
                <a:ea typeface="맑은 고딕" pitchFamily="50" charset="-127"/>
              </a:rPr>
              <a:t>Acq</a:t>
            </a:r>
            <a:r>
              <a:rPr kumimoji="1" lang="en-US" altLang="ko-KR" sz="1000" b="1" dirty="0">
                <a:latin typeface="맑은 고딕" pitchFamily="50" charset="-127"/>
                <a:ea typeface="맑은 고딕" pitchFamily="50" charset="-127"/>
              </a:rPr>
              <a:t>.</a:t>
            </a:r>
            <a:endParaRPr kumimoji="1" lang="ko-KR" altLang="en-US" sz="1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2" name="Text Box 15"/>
          <p:cNvSpPr txBox="1">
            <a:spLocks noChangeArrowheads="1"/>
          </p:cNvSpPr>
          <p:nvPr/>
        </p:nvSpPr>
        <p:spPr bwMode="gray">
          <a:xfrm>
            <a:off x="4348350" y="5100074"/>
            <a:ext cx="753732" cy="40011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kumimoji="1" lang="ko-KR" altLang="en-US" sz="1000" b="1" dirty="0">
                <a:latin typeface="맑은 고딕" pitchFamily="50" charset="-127"/>
                <a:ea typeface="맑은 고딕" pitchFamily="50" charset="-127"/>
              </a:rPr>
              <a:t>지속</a:t>
            </a:r>
            <a:r>
              <a:rPr kumimoji="1" lang="en-US" altLang="ko-KR" sz="1000" b="1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1" lang="ko-KR" altLang="en-US" sz="1000" b="1" dirty="0">
                <a:latin typeface="맑은 고딕" pitchFamily="50" charset="-127"/>
                <a:ea typeface="맑은 고딕" pitchFamily="50" charset="-127"/>
              </a:rPr>
              <a:t>간헐</a:t>
            </a:r>
            <a:br>
              <a:rPr kumimoji="1" lang="ko-KR" altLang="en-US" sz="1000" b="1" dirty="0">
                <a:latin typeface="맑은 고딕" pitchFamily="50" charset="-127"/>
                <a:ea typeface="맑은 고딕" pitchFamily="50" charset="-127"/>
              </a:rPr>
            </a:br>
            <a:r>
              <a:rPr kumimoji="1" lang="ko-KR" altLang="en-US" sz="1000" b="1" dirty="0">
                <a:latin typeface="맑은 고딕" pitchFamily="50" charset="-127"/>
                <a:ea typeface="맑은 고딕" pitchFamily="50" charset="-127"/>
              </a:rPr>
              <a:t>이용</a:t>
            </a:r>
          </a:p>
        </p:txBody>
      </p:sp>
      <p:sp>
        <p:nvSpPr>
          <p:cNvPr id="33" name="Text Box 16"/>
          <p:cNvSpPr txBox="1">
            <a:spLocks noChangeArrowheads="1"/>
          </p:cNvSpPr>
          <p:nvPr/>
        </p:nvSpPr>
        <p:spPr bwMode="gray">
          <a:xfrm>
            <a:off x="5191279" y="5097414"/>
            <a:ext cx="441146" cy="40011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kumimoji="1" lang="ko-KR" altLang="en-US" sz="1000" b="1" dirty="0">
                <a:latin typeface="맑은 고딕" pitchFamily="50" charset="-127"/>
                <a:ea typeface="맑은 고딕" pitchFamily="50" charset="-127"/>
              </a:rPr>
              <a:t>이탈</a:t>
            </a:r>
            <a:br>
              <a:rPr kumimoji="1" lang="ko-KR" altLang="en-US" sz="1000" b="1" dirty="0">
                <a:latin typeface="맑은 고딕" pitchFamily="50" charset="-127"/>
                <a:ea typeface="맑은 고딕" pitchFamily="50" charset="-127"/>
              </a:rPr>
            </a:br>
            <a:r>
              <a:rPr kumimoji="1" lang="ko-KR" altLang="en-US" sz="1000" b="1" dirty="0">
                <a:latin typeface="맑은 고딕" pitchFamily="50" charset="-127"/>
                <a:ea typeface="맑은 고딕" pitchFamily="50" charset="-127"/>
              </a:rPr>
              <a:t>징후</a:t>
            </a:r>
          </a:p>
        </p:txBody>
      </p:sp>
      <p:sp>
        <p:nvSpPr>
          <p:cNvPr id="34" name="Text Box 17"/>
          <p:cNvSpPr txBox="1">
            <a:spLocks noChangeArrowheads="1"/>
          </p:cNvSpPr>
          <p:nvPr/>
        </p:nvSpPr>
        <p:spPr bwMode="gray">
          <a:xfrm>
            <a:off x="5662291" y="5094754"/>
            <a:ext cx="421911" cy="24622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kumimoji="1" lang="en-US" altLang="ko-KR" sz="1000" b="1" dirty="0">
                <a:latin typeface="맑은 고딕" pitchFamily="50" charset="-127"/>
                <a:ea typeface="맑은 고딕" pitchFamily="50" charset="-127"/>
              </a:rPr>
              <a:t>Ret.</a:t>
            </a:r>
            <a:endParaRPr kumimoji="1" lang="ko-KR" altLang="en-US" sz="1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5" name="Text Box 18"/>
          <p:cNvSpPr txBox="1">
            <a:spLocks noChangeArrowheads="1"/>
          </p:cNvSpPr>
          <p:nvPr/>
        </p:nvSpPr>
        <p:spPr bwMode="gray">
          <a:xfrm>
            <a:off x="6193559" y="5092095"/>
            <a:ext cx="540534" cy="24622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kumimoji="1" lang="en-US" altLang="ko-KR" sz="1000" b="1" dirty="0">
                <a:latin typeface="맑은 고딕" pitchFamily="50" charset="-127"/>
                <a:ea typeface="맑은 고딕" pitchFamily="50" charset="-127"/>
              </a:rPr>
              <a:t>Refer.</a:t>
            </a:r>
          </a:p>
        </p:txBody>
      </p:sp>
      <p:sp>
        <p:nvSpPr>
          <p:cNvPr id="36" name="Oval 19"/>
          <p:cNvSpPr>
            <a:spLocks noChangeArrowheads="1"/>
          </p:cNvSpPr>
          <p:nvPr/>
        </p:nvSpPr>
        <p:spPr bwMode="gray">
          <a:xfrm>
            <a:off x="4957637" y="5358479"/>
            <a:ext cx="248400" cy="248400"/>
          </a:xfrm>
          <a:prstGeom prst="ellipse">
            <a:avLst/>
          </a:prstGeom>
          <a:solidFill>
            <a:srgbClr val="FFFFFF"/>
          </a:solidFill>
          <a:ln w="38100" algn="ctr">
            <a:solidFill>
              <a:srgbClr val="CC0000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37" name="Line 18"/>
          <p:cNvSpPr>
            <a:spLocks noChangeShapeType="1"/>
          </p:cNvSpPr>
          <p:nvPr/>
        </p:nvSpPr>
        <p:spPr bwMode="gray">
          <a:xfrm flipV="1">
            <a:off x="7067895" y="2922927"/>
            <a:ext cx="2190" cy="2155725"/>
          </a:xfrm>
          <a:prstGeom prst="line">
            <a:avLst/>
          </a:prstGeom>
          <a:noFill/>
          <a:ln w="12700" cap="rnd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 anchor="ctr"/>
          <a:lstStyle/>
          <a:p>
            <a:pPr>
              <a:defRPr/>
            </a:pPr>
            <a:endParaRPr kumimoji="1" lang="ko-KR" altLang="en-US" sz="11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8" name="Line 24"/>
          <p:cNvSpPr>
            <a:spLocks noChangeShapeType="1"/>
          </p:cNvSpPr>
          <p:nvPr/>
        </p:nvSpPr>
        <p:spPr bwMode="gray">
          <a:xfrm>
            <a:off x="6900841" y="4399202"/>
            <a:ext cx="353158" cy="0"/>
          </a:xfrm>
          <a:prstGeom prst="line">
            <a:avLst/>
          </a:prstGeom>
          <a:noFill/>
          <a:ln w="12700" cap="rnd">
            <a:solidFill>
              <a:srgbClr val="000000"/>
            </a:solidFill>
            <a:round/>
            <a:headEnd/>
            <a:tailEnd/>
          </a:ln>
          <a:effectLst/>
        </p:spPr>
        <p:txBody>
          <a:bodyPr anchor="ctr"/>
          <a:lstStyle/>
          <a:p>
            <a:pPr>
              <a:defRPr/>
            </a:pPr>
            <a:endParaRPr kumimoji="1" lang="ko-KR" altLang="en-US" sz="11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9" name="Line 25"/>
          <p:cNvSpPr>
            <a:spLocks noChangeShapeType="1"/>
          </p:cNvSpPr>
          <p:nvPr/>
        </p:nvSpPr>
        <p:spPr bwMode="gray">
          <a:xfrm>
            <a:off x="6900841" y="5073891"/>
            <a:ext cx="353158" cy="0"/>
          </a:xfrm>
          <a:prstGeom prst="line">
            <a:avLst/>
          </a:prstGeom>
          <a:noFill/>
          <a:ln w="12700" cap="rnd">
            <a:solidFill>
              <a:srgbClr val="000000"/>
            </a:solidFill>
            <a:round/>
            <a:headEnd/>
            <a:tailEnd/>
          </a:ln>
          <a:effectLst/>
        </p:spPr>
        <p:txBody>
          <a:bodyPr anchor="ctr"/>
          <a:lstStyle/>
          <a:p>
            <a:pPr>
              <a:defRPr/>
            </a:pPr>
            <a:endParaRPr kumimoji="1" lang="ko-KR" altLang="en-US" sz="11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0" name="Text Box 21"/>
          <p:cNvSpPr txBox="1">
            <a:spLocks noChangeArrowheads="1"/>
          </p:cNvSpPr>
          <p:nvPr/>
        </p:nvSpPr>
        <p:spPr bwMode="gray">
          <a:xfrm>
            <a:off x="6789609" y="3939764"/>
            <a:ext cx="581187" cy="26161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100" b="1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MED</a:t>
            </a:r>
          </a:p>
        </p:txBody>
      </p:sp>
      <p:sp>
        <p:nvSpPr>
          <p:cNvPr id="41" name="Text Box 22"/>
          <p:cNvSpPr txBox="1">
            <a:spLocks noChangeArrowheads="1"/>
          </p:cNvSpPr>
          <p:nvPr/>
        </p:nvSpPr>
        <p:spPr bwMode="gray">
          <a:xfrm>
            <a:off x="6789609" y="4660623"/>
            <a:ext cx="581187" cy="26161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100" b="1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LOW</a:t>
            </a:r>
          </a:p>
        </p:txBody>
      </p:sp>
      <p:sp>
        <p:nvSpPr>
          <p:cNvPr id="42" name="Oval 46"/>
          <p:cNvSpPr>
            <a:spLocks noChangeArrowheads="1"/>
          </p:cNvSpPr>
          <p:nvPr/>
        </p:nvSpPr>
        <p:spPr bwMode="gray">
          <a:xfrm>
            <a:off x="5351652" y="4056027"/>
            <a:ext cx="282211" cy="248709"/>
          </a:xfrm>
          <a:prstGeom prst="ellipse">
            <a:avLst/>
          </a:prstGeom>
          <a:solidFill>
            <a:srgbClr val="FFFFFF"/>
          </a:solidFill>
          <a:ln w="38100" algn="ctr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pic>
        <p:nvPicPr>
          <p:cNvPr id="43" name="Picture 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gray">
          <a:xfrm>
            <a:off x="3861389" y="3284425"/>
            <a:ext cx="2942186" cy="163146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sp>
        <p:nvSpPr>
          <p:cNvPr id="44" name="Rectangle 9"/>
          <p:cNvSpPr>
            <a:spLocks noChangeArrowheads="1"/>
          </p:cNvSpPr>
          <p:nvPr/>
        </p:nvSpPr>
        <p:spPr bwMode="gray">
          <a:xfrm>
            <a:off x="3849663" y="3246058"/>
            <a:ext cx="414901" cy="1828747"/>
          </a:xfrm>
          <a:prstGeom prst="rect">
            <a:avLst/>
          </a:prstGeom>
          <a:noFill/>
          <a:ln w="952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0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5" name="Rectangle 10"/>
          <p:cNvSpPr>
            <a:spLocks noChangeArrowheads="1"/>
          </p:cNvSpPr>
          <p:nvPr/>
        </p:nvSpPr>
        <p:spPr bwMode="gray">
          <a:xfrm>
            <a:off x="4291622" y="3246058"/>
            <a:ext cx="901056" cy="1828747"/>
          </a:xfrm>
          <a:prstGeom prst="rect">
            <a:avLst/>
          </a:prstGeom>
          <a:noFill/>
          <a:ln w="952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0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6" name="Rectangle 11"/>
          <p:cNvSpPr>
            <a:spLocks noChangeArrowheads="1"/>
          </p:cNvSpPr>
          <p:nvPr/>
        </p:nvSpPr>
        <p:spPr bwMode="gray">
          <a:xfrm>
            <a:off x="5220639" y="3246058"/>
            <a:ext cx="414901" cy="1828747"/>
          </a:xfrm>
          <a:prstGeom prst="rect">
            <a:avLst/>
          </a:prstGeom>
          <a:noFill/>
          <a:ln w="952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0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7" name="Rectangle 12"/>
          <p:cNvSpPr>
            <a:spLocks noChangeArrowheads="1"/>
          </p:cNvSpPr>
          <p:nvPr/>
        </p:nvSpPr>
        <p:spPr bwMode="gray">
          <a:xfrm>
            <a:off x="5662598" y="3246058"/>
            <a:ext cx="415803" cy="1828747"/>
          </a:xfrm>
          <a:prstGeom prst="rect">
            <a:avLst/>
          </a:prstGeom>
          <a:noFill/>
          <a:ln w="952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0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8" name="Rectangle 13"/>
          <p:cNvSpPr>
            <a:spLocks noChangeArrowheads="1"/>
          </p:cNvSpPr>
          <p:nvPr/>
        </p:nvSpPr>
        <p:spPr bwMode="gray">
          <a:xfrm>
            <a:off x="6106361" y="3246058"/>
            <a:ext cx="697214" cy="1828747"/>
          </a:xfrm>
          <a:prstGeom prst="rect">
            <a:avLst/>
          </a:prstGeom>
          <a:noFill/>
          <a:ln w="952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0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9" name="Rectangle 43"/>
          <p:cNvSpPr>
            <a:spLocks noChangeArrowheads="1"/>
          </p:cNvSpPr>
          <p:nvPr/>
        </p:nvSpPr>
        <p:spPr bwMode="gray">
          <a:xfrm>
            <a:off x="3905533" y="3353737"/>
            <a:ext cx="1865870" cy="1606379"/>
          </a:xfrm>
          <a:prstGeom prst="rect">
            <a:avLst/>
          </a:prstGeom>
          <a:solidFill>
            <a:srgbClr val="FFC000">
              <a:alpha val="39608"/>
            </a:srgbClr>
          </a:solidFill>
          <a:ln w="9525" algn="ctr">
            <a:solidFill>
              <a:srgbClr val="000000"/>
            </a:solidFill>
            <a:prstDash val="dash"/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0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0" name="Line 44"/>
          <p:cNvSpPr>
            <a:spLocks noChangeShapeType="1"/>
          </p:cNvSpPr>
          <p:nvPr/>
        </p:nvSpPr>
        <p:spPr bwMode="gray">
          <a:xfrm>
            <a:off x="3992172" y="3932337"/>
            <a:ext cx="1602779" cy="0"/>
          </a:xfrm>
          <a:prstGeom prst="line">
            <a:avLst/>
          </a:prstGeom>
          <a:noFill/>
          <a:ln w="9525">
            <a:solidFill>
              <a:srgbClr val="000000"/>
            </a:solidFill>
            <a:prstDash val="dash"/>
            <a:round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1" name="Line 45"/>
          <p:cNvSpPr>
            <a:spLocks noChangeShapeType="1"/>
          </p:cNvSpPr>
          <p:nvPr/>
        </p:nvSpPr>
        <p:spPr bwMode="gray">
          <a:xfrm>
            <a:off x="3982251" y="4447046"/>
            <a:ext cx="1603681" cy="0"/>
          </a:xfrm>
          <a:prstGeom prst="line">
            <a:avLst/>
          </a:prstGeom>
          <a:noFill/>
          <a:ln w="9525">
            <a:solidFill>
              <a:srgbClr val="000000"/>
            </a:solidFill>
            <a:prstDash val="dash"/>
            <a:round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52" name="직선 연결선 51"/>
          <p:cNvCxnSpPr/>
          <p:nvPr/>
        </p:nvCxnSpPr>
        <p:spPr bwMode="gray">
          <a:xfrm rot="10800000" flipV="1">
            <a:off x="3373979" y="4821811"/>
            <a:ext cx="485959" cy="227366"/>
          </a:xfrm>
          <a:prstGeom prst="line">
            <a:avLst/>
          </a:prstGeom>
          <a:solidFill>
            <a:srgbClr val="FFFFFF"/>
          </a:solidFill>
          <a:ln w="28575" cap="flat" cmpd="sng" algn="ctr">
            <a:solidFill>
              <a:srgbClr val="333333"/>
            </a:solidFill>
            <a:prstDash val="dash"/>
            <a:round/>
            <a:headEnd type="triangle" w="med" len="med"/>
            <a:tailEnd type="none"/>
          </a:ln>
          <a:effectLst/>
        </p:spPr>
      </p:cxnSp>
      <p:sp>
        <p:nvSpPr>
          <p:cNvPr id="53" name="Rectangle 9"/>
          <p:cNvSpPr>
            <a:spLocks noChangeArrowheads="1"/>
          </p:cNvSpPr>
          <p:nvPr/>
        </p:nvSpPr>
        <p:spPr bwMode="gray">
          <a:xfrm>
            <a:off x="3390512" y="3246058"/>
            <a:ext cx="414901" cy="1828747"/>
          </a:xfrm>
          <a:prstGeom prst="rect">
            <a:avLst/>
          </a:prstGeom>
          <a:noFill/>
          <a:ln w="952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0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4" name="Rectangle 34"/>
          <p:cNvSpPr>
            <a:spLocks noChangeArrowheads="1"/>
          </p:cNvSpPr>
          <p:nvPr/>
        </p:nvSpPr>
        <p:spPr bwMode="gray">
          <a:xfrm>
            <a:off x="3250635" y="3106602"/>
            <a:ext cx="4139503" cy="617837"/>
          </a:xfrm>
          <a:prstGeom prst="rect">
            <a:avLst/>
          </a:prstGeom>
          <a:solidFill>
            <a:srgbClr val="D8D8D8">
              <a:alpha val="50196"/>
            </a:srgbClr>
          </a:solidFill>
          <a:ln w="38100" algn="ctr">
            <a:solidFill>
              <a:srgbClr val="000000"/>
            </a:solidFill>
            <a:prstDash val="sysDot"/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0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5" name="Oval 35"/>
          <p:cNvSpPr>
            <a:spLocks noChangeArrowheads="1"/>
          </p:cNvSpPr>
          <p:nvPr/>
        </p:nvSpPr>
        <p:spPr bwMode="gray">
          <a:xfrm>
            <a:off x="7310036" y="3317600"/>
            <a:ext cx="248400" cy="248400"/>
          </a:xfrm>
          <a:prstGeom prst="ellipse">
            <a:avLst/>
          </a:prstGeom>
          <a:solidFill>
            <a:srgbClr val="FFFFFF"/>
          </a:solidFill>
          <a:ln w="38100" algn="ctr">
            <a:solidFill>
              <a:srgbClr val="CC0000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  <p:sp>
        <p:nvSpPr>
          <p:cNvPr id="56" name="Text Box 14"/>
          <p:cNvSpPr txBox="1">
            <a:spLocks noChangeArrowheads="1"/>
          </p:cNvSpPr>
          <p:nvPr/>
        </p:nvSpPr>
        <p:spPr bwMode="gray">
          <a:xfrm>
            <a:off x="3360491" y="5102734"/>
            <a:ext cx="441146" cy="24622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kumimoji="1" lang="ko-KR" altLang="en-US" sz="1000" b="1" dirty="0">
                <a:latin typeface="맑은 고딕" pitchFamily="50" charset="-127"/>
                <a:ea typeface="맑은 고딕" pitchFamily="50" charset="-127"/>
              </a:rPr>
              <a:t>가망</a:t>
            </a:r>
          </a:p>
        </p:txBody>
      </p:sp>
      <p:sp>
        <p:nvSpPr>
          <p:cNvPr id="57" name="Oval 35"/>
          <p:cNvSpPr>
            <a:spLocks noChangeArrowheads="1"/>
          </p:cNvSpPr>
          <p:nvPr/>
        </p:nvSpPr>
        <p:spPr bwMode="gray">
          <a:xfrm>
            <a:off x="3873934" y="4058241"/>
            <a:ext cx="248400" cy="248400"/>
          </a:xfrm>
          <a:prstGeom prst="ellipse">
            <a:avLst/>
          </a:prstGeom>
          <a:solidFill>
            <a:srgbClr val="FFFFFF"/>
          </a:solidFill>
          <a:ln w="38100" algn="ctr">
            <a:solidFill>
              <a:srgbClr val="CC0000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sp>
        <p:nvSpPr>
          <p:cNvPr id="58" name="Line 23"/>
          <p:cNvSpPr>
            <a:spLocks noChangeShapeType="1"/>
          </p:cNvSpPr>
          <p:nvPr/>
        </p:nvSpPr>
        <p:spPr bwMode="gray">
          <a:xfrm>
            <a:off x="6900841" y="3667365"/>
            <a:ext cx="353158" cy="0"/>
          </a:xfrm>
          <a:prstGeom prst="line">
            <a:avLst/>
          </a:prstGeom>
          <a:noFill/>
          <a:ln w="12700" cap="rnd">
            <a:solidFill>
              <a:srgbClr val="000000"/>
            </a:solidFill>
            <a:round/>
            <a:headEnd/>
            <a:tailEnd/>
          </a:ln>
          <a:effectLst/>
        </p:spPr>
        <p:txBody>
          <a:bodyPr anchor="ctr"/>
          <a:lstStyle/>
          <a:p>
            <a:pPr>
              <a:defRPr/>
            </a:pPr>
            <a:endParaRPr kumimoji="1" lang="ko-KR" altLang="en-US" sz="11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9" name="Text Box 20"/>
          <p:cNvSpPr txBox="1">
            <a:spLocks noChangeArrowheads="1"/>
          </p:cNvSpPr>
          <p:nvPr/>
        </p:nvSpPr>
        <p:spPr bwMode="gray">
          <a:xfrm>
            <a:off x="6789609" y="3269445"/>
            <a:ext cx="581187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100" b="1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HIGH</a:t>
            </a:r>
          </a:p>
        </p:txBody>
      </p:sp>
      <p:sp>
        <p:nvSpPr>
          <p:cNvPr id="60" name="오른쪽 화살표 59"/>
          <p:cNvSpPr/>
          <p:nvPr/>
        </p:nvSpPr>
        <p:spPr bwMode="gray">
          <a:xfrm>
            <a:off x="3213568" y="5643858"/>
            <a:ext cx="4220670" cy="428163"/>
          </a:xfrm>
          <a:prstGeom prst="rightArrow">
            <a:avLst>
              <a:gd name="adj1" fmla="val 64286"/>
              <a:gd name="adj2" fmla="val 45238"/>
            </a:avLst>
          </a:prstGeom>
          <a:solidFill>
            <a:srgbClr val="FFCCFF"/>
          </a:solidFill>
          <a:ln w="12700" cap="flat" cmpd="sng" algn="ctr">
            <a:solidFill>
              <a:srgbClr val="00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0" tIns="44450" rIns="0" bIns="44450" numCol="1" rtlCol="0" anchor="ctr" anchorCtr="0" compatLnSpc="1">
            <a:prstTxWarp prst="textNoShape">
              <a:avLst/>
            </a:prstTxWarp>
          </a:bodyPr>
          <a:lstStyle/>
          <a:p>
            <a:pPr marL="1588" marR="0" lvl="0" indent="0" algn="ctr" defTabSz="762000" eaLnBrk="0" fontAlgn="auto" latinLnBrk="0" hangingPunct="0">
              <a:lnSpc>
                <a:spcPct val="100000"/>
              </a:lnSpc>
              <a:spcBef>
                <a:spcPct val="350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ko-KR" altLang="en-US" sz="13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단계별 </a:t>
            </a:r>
            <a:r>
              <a:rPr kumimoji="0" lang="ko-KR" altLang="en-US" sz="1300" b="1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니즈</a:t>
            </a:r>
            <a:r>
              <a:rPr kumimoji="0" lang="en-US" altLang="ko-KR" sz="13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3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가치에 따라 어떤 이행 전략이 효과적</a:t>
            </a:r>
            <a:r>
              <a:rPr kumimoji="0" lang="en-US" altLang="ko-KR" sz="1300" b="1" kern="0" dirty="0">
                <a:latin typeface="맑은 고딕" pitchFamily="50" charset="-127"/>
                <a:ea typeface="맑은 고딕" pitchFamily="50" charset="-127"/>
              </a:rPr>
              <a:t> ?</a:t>
            </a:r>
            <a:endParaRPr kumimoji="0" lang="ko-KR" altLang="en-US" sz="13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1" name="Oval 19"/>
          <p:cNvSpPr>
            <a:spLocks noChangeArrowheads="1"/>
          </p:cNvSpPr>
          <p:nvPr/>
        </p:nvSpPr>
        <p:spPr bwMode="gray">
          <a:xfrm>
            <a:off x="7563143" y="5671517"/>
            <a:ext cx="295979" cy="295979"/>
          </a:xfrm>
          <a:prstGeom prst="ellipse">
            <a:avLst/>
          </a:prstGeom>
          <a:solidFill>
            <a:srgbClr val="FFFFFF"/>
          </a:solidFill>
          <a:ln w="38100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62" name="Oval 35"/>
          <p:cNvSpPr>
            <a:spLocks noChangeArrowheads="1"/>
          </p:cNvSpPr>
          <p:nvPr/>
        </p:nvSpPr>
        <p:spPr bwMode="gray">
          <a:xfrm>
            <a:off x="7563143" y="2048973"/>
            <a:ext cx="295979" cy="295979"/>
          </a:xfrm>
          <a:prstGeom prst="ellipse">
            <a:avLst/>
          </a:prstGeom>
          <a:solidFill>
            <a:srgbClr val="FFFFFF"/>
          </a:solidFill>
          <a:ln w="38100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  <p:sp>
        <p:nvSpPr>
          <p:cNvPr id="63" name="Oval 35"/>
          <p:cNvSpPr>
            <a:spLocks noChangeArrowheads="1"/>
          </p:cNvSpPr>
          <p:nvPr/>
        </p:nvSpPr>
        <p:spPr bwMode="gray">
          <a:xfrm>
            <a:off x="1581555" y="2060565"/>
            <a:ext cx="295979" cy="295979"/>
          </a:xfrm>
          <a:prstGeom prst="ellipse">
            <a:avLst/>
          </a:prstGeom>
          <a:solidFill>
            <a:srgbClr val="FFFFFF"/>
          </a:solidFill>
          <a:ln w="38100" algn="ctr">
            <a:solidFill>
              <a:srgbClr val="000066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cxnSp>
        <p:nvCxnSpPr>
          <p:cNvPr id="64" name="Shape 132"/>
          <p:cNvCxnSpPr>
            <a:stCxn id="25" idx="2"/>
            <a:endCxn id="57" idx="2"/>
          </p:cNvCxnSpPr>
          <p:nvPr/>
        </p:nvCxnSpPr>
        <p:spPr bwMode="gray">
          <a:xfrm rot="16200000" flipH="1">
            <a:off x="2443555" y="2752061"/>
            <a:ext cx="1224119" cy="1636639"/>
          </a:xfrm>
          <a:prstGeom prst="bentConnector2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65" name="Shape 134"/>
          <p:cNvCxnSpPr>
            <a:stCxn id="27" idx="2"/>
            <a:endCxn id="55" idx="6"/>
          </p:cNvCxnSpPr>
          <p:nvPr/>
        </p:nvCxnSpPr>
        <p:spPr bwMode="gray">
          <a:xfrm rot="5400000">
            <a:off x="7649725" y="2867034"/>
            <a:ext cx="483478" cy="666055"/>
          </a:xfrm>
          <a:prstGeom prst="bentConnector2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66" name="Shape 135"/>
          <p:cNvCxnSpPr>
            <a:stCxn id="30" idx="0"/>
            <a:endCxn id="36" idx="6"/>
          </p:cNvCxnSpPr>
          <p:nvPr/>
        </p:nvCxnSpPr>
        <p:spPr bwMode="gray">
          <a:xfrm rot="16200000" flipV="1">
            <a:off x="6647886" y="4040831"/>
            <a:ext cx="134757" cy="3018454"/>
          </a:xfrm>
          <a:prstGeom prst="bentConnector2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67" name="TextBox 66"/>
          <p:cNvSpPr txBox="1"/>
          <p:nvPr/>
        </p:nvSpPr>
        <p:spPr>
          <a:xfrm>
            <a:off x="7616040" y="36215"/>
            <a:ext cx="29872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latin typeface="+mj-lt"/>
              </a:rPr>
              <a:t>Value from Data - </a:t>
            </a:r>
            <a:r>
              <a:rPr lang="en-US" altLang="ko-KR" sz="1400" b="1" dirty="0">
                <a:latin typeface="+mj-lt"/>
              </a:rPr>
              <a:t>Cases</a:t>
            </a:r>
            <a:endParaRPr lang="ko-KR" altLang="en-US" sz="14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784204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10642</TotalTime>
  <Words>5013</Words>
  <Application>Microsoft Office PowerPoint</Application>
  <PresentationFormat>사용자 지정</PresentationFormat>
  <Paragraphs>1309</Paragraphs>
  <Slides>74</Slides>
  <Notes>61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74</vt:i4>
      </vt:variant>
    </vt:vector>
  </HeadingPairs>
  <TitlesOfParts>
    <vt:vector size="75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continuum</dc:creator>
  <cp:lastModifiedBy>손 주연</cp:lastModifiedBy>
  <cp:revision>949</cp:revision>
  <cp:lastPrinted>2016-02-02T11:31:49Z</cp:lastPrinted>
  <dcterms:created xsi:type="dcterms:W3CDTF">2013-10-31T08:15:51Z</dcterms:created>
  <dcterms:modified xsi:type="dcterms:W3CDTF">2022-12-06T23:58:44Z</dcterms:modified>
</cp:coreProperties>
</file>